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13" r:id="rId4"/>
    <p:sldId id="297" r:id="rId5"/>
    <p:sldId id="295" r:id="rId6"/>
    <p:sldId id="294" r:id="rId7"/>
    <p:sldId id="298" r:id="rId8"/>
    <p:sldId id="293" r:id="rId9"/>
    <p:sldId id="314" r:id="rId10"/>
    <p:sldId id="299" r:id="rId11"/>
    <p:sldId id="301" r:id="rId12"/>
    <p:sldId id="300" r:id="rId13"/>
    <p:sldId id="305" r:id="rId14"/>
    <p:sldId id="304" r:id="rId15"/>
    <p:sldId id="303" r:id="rId16"/>
    <p:sldId id="310" r:id="rId17"/>
    <p:sldId id="311" r:id="rId18"/>
    <p:sldId id="315" r:id="rId19"/>
    <p:sldId id="316" r:id="rId20"/>
    <p:sldId id="317" r:id="rId21"/>
    <p:sldId id="318" r:id="rId22"/>
    <p:sldId id="320" r:id="rId23"/>
    <p:sldId id="319" r:id="rId24"/>
    <p:sldId id="323" r:id="rId25"/>
    <p:sldId id="302" r:id="rId26"/>
    <p:sldId id="306" r:id="rId27"/>
    <p:sldId id="307" r:id="rId28"/>
    <p:sldId id="308" r:id="rId29"/>
    <p:sldId id="324" r:id="rId30"/>
    <p:sldId id="286" r:id="rId31"/>
    <p:sldId id="292" r:id="rId32"/>
    <p:sldId id="321" r:id="rId33"/>
    <p:sldId id="322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6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5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1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0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FA72-AB08-41B9-BFA9-275516A22C86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FE564B-AED6-46FB-93E7-E94CB21B84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ckantor/ND-Pyomo-Cookbook/blob/master/notebooks/index.ipynb" TargetMode="External"/><Relationship Id="rId2" Type="http://schemas.openxmlformats.org/officeDocument/2006/relationships/hyperlink" Target="https://www.youtube.com/watch?v=cjMkVHjhSB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8B50-6942-4213-A253-A3912268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4" y="595589"/>
            <a:ext cx="9144000" cy="23876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MY" dirty="0"/>
              <a:t>Pyomo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EDE16-8BC8-4BF8-867D-59C2B06AA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38" y="3531204"/>
            <a:ext cx="8637072" cy="977621"/>
          </a:xfrm>
        </p:spPr>
        <p:txBody>
          <a:bodyPr/>
          <a:lstStyle/>
          <a:p>
            <a:pPr lvl="1"/>
            <a:r>
              <a:rPr lang="en-MY" dirty="0"/>
              <a:t>ANIRUDH A</a:t>
            </a:r>
          </a:p>
          <a:p>
            <a:pPr lvl="1"/>
            <a:r>
              <a:rPr lang="en-MY" dirty="0"/>
              <a:t>ECOM EXPRESS PVT LTD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4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6C97-C4A7-471C-8B9B-5B00B2F8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964F-88AD-4FEC-8664-B9589972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6711"/>
          </a:xfrm>
        </p:spPr>
        <p:txBody>
          <a:bodyPr>
            <a:normAutofit/>
          </a:bodyPr>
          <a:lstStyle/>
          <a:p>
            <a:r>
              <a:rPr lang="en-MY" dirty="0"/>
              <a:t>Set (pyomo) != set (python)</a:t>
            </a:r>
          </a:p>
          <a:p>
            <a:r>
              <a:rPr lang="en-MY" dirty="0"/>
              <a:t>Sets are also iteratable. 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 = [1,2,5])</a:t>
            </a:r>
          </a:p>
          <a:p>
            <a:pPr marL="457200" lvl="1" indent="0">
              <a:buNone/>
            </a:pPr>
            <a:r>
              <a:rPr lang="en-MY" dirty="0"/>
              <a:t>Unlike indices, Sets can be initialised from any iterable. </a:t>
            </a:r>
          </a:p>
          <a:p>
            <a:r>
              <a:rPr lang="en-MY" dirty="0"/>
              <a:t>Manipulating sets :- 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 = [1,2,5])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model.IDX2= model.IDX* model.IDX </a:t>
            </a:r>
          </a:p>
          <a:p>
            <a:pPr marL="457200" lvl="1" indent="0">
              <a:buNone/>
            </a:pPr>
            <a:r>
              <a:rPr lang="en-MY" dirty="0"/>
              <a:t>This creates a virtual 2D matrix Set. </a:t>
            </a:r>
          </a:p>
          <a:p>
            <a:pPr marL="457200" lvl="1" indent="0">
              <a:buNone/>
            </a:pPr>
            <a:r>
              <a:rPr lang="en-MY" dirty="0"/>
              <a:t>Similarly we can use union, intersection, difference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2105-E55D-42B2-8DD5-667F73A0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3C32-DBB1-4946-B760-C6B7AF0C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Range sets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 = range(5))</a:t>
            </a:r>
          </a:p>
          <a:p>
            <a:pPr marL="914400" lvl="2" indent="0">
              <a:buNone/>
            </a:pPr>
            <a:r>
              <a:rPr lang="en-MY" dirty="0"/>
              <a:t>This gives [0,1,2,3,4]. (Like in Python)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RangeSet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</a:p>
          <a:p>
            <a:pPr marL="914400" lvl="2" indent="0">
              <a:buNone/>
            </a:pPr>
            <a:r>
              <a:rPr lang="en-MY" dirty="0"/>
              <a:t>This gives [1,2,3,4,5].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RangeSet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(0,4) </a:t>
            </a:r>
          </a:p>
          <a:p>
            <a:pPr marL="914400" lvl="2" indent="0">
              <a:buNone/>
            </a:pPr>
            <a:r>
              <a:rPr lang="en-MY" dirty="0"/>
              <a:t>This gives [0,1,2,3,4].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MY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60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6778-6485-43A7-9031-95257ED4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Indexed constraints (abstract modelling)</a:t>
            </a:r>
            <a:br>
              <a:rPr lang="en-MY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F40E-27B3-490F-8353-06E3CCA6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3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model.IDX= </a:t>
            </a:r>
            <a:r>
              <a:rPr lang="en-MY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 = range(5))</a:t>
            </a:r>
          </a:p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model.a=Var(model.IDX) </a:t>
            </a:r>
          </a:p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model.b=Var()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c4_rule(model,i): </a:t>
            </a:r>
          </a:p>
          <a:p>
            <a:pPr marL="457200" lvl="1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model.a[i]+model.b &lt;=1</a:t>
            </a:r>
          </a:p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model.c4 = Constraint(model.IDX, </a:t>
            </a:r>
            <a:r>
              <a:rPr lang="en-MY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=c4_rule)</a:t>
            </a:r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model.IDX2 = model.IDX * model.IDX</a:t>
            </a:r>
          </a:p>
          <a:p>
            <a:pPr marL="0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c5_rule(model,i,j,k):</a:t>
            </a:r>
          </a:p>
          <a:p>
            <a:pPr marL="457200" lvl="1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model.a[i] + model.a[j] + model.a[k] &lt;=1</a:t>
            </a:r>
          </a:p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model.c5 = Constraint (model.IDX2, model.IDX, rule =c5_rule)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15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E40-278E-41FE-8E20-83A5260C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Importing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DD99-45B1-42FE-818B-36956B9C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Data can be imported from “.dat” files. External data overrides the “initialize= ” declaration. </a:t>
            </a:r>
          </a:p>
          <a:p>
            <a:r>
              <a:rPr lang="en-MY" dirty="0"/>
              <a:t>Scalar numeric values:- </a:t>
            </a:r>
          </a:p>
          <a:p>
            <a:pPr marL="0" indent="0">
              <a:buNone/>
            </a:pPr>
            <a:r>
              <a:rPr lang="en-MY" dirty="0"/>
              <a:t>  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model.a_par=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(initialize=42) </a:t>
            </a:r>
          </a:p>
          <a:p>
            <a:r>
              <a:rPr lang="en-MY" dirty="0"/>
              <a:t>Indexed numeric values:-</a:t>
            </a:r>
          </a:p>
          <a:p>
            <a:pPr marL="0" indent="0">
              <a:buNone/>
            </a:pPr>
            <a:r>
              <a:rPr lang="en-MY" dirty="0"/>
              <a:t>  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model.a_par=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(IDX, initialize=data, default=0)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4EDF-2E96-4020-8B58-95B636F4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Summation operator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64042-2247-460D-BC35-9A85FAC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853755"/>
                <a:ext cx="9603275" cy="44150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MY" dirty="0"/>
                  <a:t>‘summation’ can be used instead of the ‘sum’ operator.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model.N = Set (initialize = [1,2,3])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model.x = Var( model.N, within=NonNegativeReals)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summation(model.x)</a:t>
                </a:r>
              </a:p>
              <a:p>
                <a:pPr marL="457200" lvl="1" indent="0">
                  <a:buNone/>
                </a:pPr>
                <a:r>
                  <a:rPr lang="en-MY" dirty="0"/>
                  <a:t>    This gives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MY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MY" dirty="0"/>
                  <a:t> </a:t>
                </a: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model.c= Constraint (expr = sum (model.x[i] for i in model.N)&lt;=0)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model.c= Constraint (expr = summation (model.x) &lt;=0)</a:t>
                </a:r>
              </a:p>
              <a:p>
                <a:pPr marL="457200" lvl="1" indent="0">
                  <a:buNone/>
                </a:pPr>
                <a:r>
                  <a:rPr lang="en-MY" dirty="0"/>
                  <a:t>    Both these are equivalent.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MY" dirty="0"/>
                  <a:t> ‘denom’ can be used to have a denominator. </a:t>
                </a:r>
              </a:p>
              <a:p>
                <a:pPr marL="457200" lvl="1" indent="0">
                  <a:buNone/>
                </a:pPr>
                <a:r>
                  <a:rPr lang="en-MY" dirty="0"/>
                  <a:t>     </a:t>
                </a: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model.c= Objective (expr = summation (model.x, denom=model.y))</a:t>
                </a:r>
              </a:p>
              <a:p>
                <a:pPr marL="457200" lvl="1" indent="0">
                  <a:buNone/>
                </a:pPr>
                <a:r>
                  <a:rPr lang="en-MY" dirty="0"/>
                  <a:t>     This gives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type m:val="skw"/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MY" dirty="0"/>
                  <a:t>. </a:t>
                </a:r>
              </a:p>
              <a:p>
                <a:pPr marL="457200" lvl="1" indent="0">
                  <a:buNone/>
                </a:pPr>
                <a:endParaRPr lang="en-MY" dirty="0"/>
              </a:p>
              <a:p>
                <a:pPr marL="457200" lvl="1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64042-2247-460D-BC35-9A85FAC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853755"/>
                <a:ext cx="9603275" cy="4415070"/>
              </a:xfrm>
              <a:blipFill>
                <a:blip r:embed="rId2"/>
                <a:stretch>
                  <a:fillRect l="-444" t="-138" b="-89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0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789C-F949-4D0B-B846-9B593061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Generalised dot product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9C89-D672-465C-BBF4-9064E86D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used between 2 arrays, the ‘summation’ operator acts as a ‘dot product’ . </a:t>
            </a:r>
          </a:p>
          <a:p>
            <a:pPr marL="457200" lvl="1" indent="0">
              <a:buNone/>
            </a:pPr>
            <a:r>
              <a:rPr lang="en-MY" dirty="0"/>
              <a:t>Model.a= Objective (expr=summation (model.x, model.y))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8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4133-B264-4796-A67E-71381BE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Advanced component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6FBD-7AA0-4B78-B901-9B1BB1E7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8903"/>
          </a:xfrm>
        </p:spPr>
        <p:txBody>
          <a:bodyPr/>
          <a:lstStyle/>
          <a:p>
            <a:pPr marL="0" indent="0">
              <a:buNone/>
            </a:pP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=Set(initialize=[1,2,3])</a:t>
            </a:r>
          </a:p>
          <a:p>
            <a:pPr marL="0" indent="0">
              <a:buNone/>
            </a:pP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=Set(initialize=[(1,1),(2,2),(3,3)])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model.Z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=Param(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, initialize=1.0)</a:t>
            </a:r>
          </a:p>
          <a:p>
            <a:pPr marL="0" indent="0">
              <a:buNone/>
            </a:pP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model.Y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=Param(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, initialize=1.0)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dirty="0">
                <a:latin typeface="+mj-lt"/>
                <a:cs typeface="Courier New" panose="02070309020205020404" pitchFamily="49" charset="0"/>
              </a:rPr>
              <a:t>Here, parameter Z is indexed by set B which contains 2- tuples.  Y is of dimension 3 similarly and is indexed by  sets A,B. Internally, elements of A,B are combined to form a 3-tuple. (AKA </a:t>
            </a:r>
            <a:r>
              <a:rPr lang="en-MY" i="1" dirty="0">
                <a:latin typeface="+mj-lt"/>
                <a:cs typeface="Courier New" panose="02070309020205020404" pitchFamily="49" charset="0"/>
              </a:rPr>
              <a:t>flattening the index set</a:t>
            </a:r>
            <a:r>
              <a:rPr lang="en-MY" dirty="0">
                <a:latin typeface="+mj-lt"/>
                <a:cs typeface="Courier New" panose="02070309020205020404" pitchFamily="49" charset="0"/>
              </a:rPr>
              <a:t>) </a:t>
            </a:r>
            <a:endParaRPr lang="en-IN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1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0CCB-A1BF-4497-92D2-0F300723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Model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3FFA-47B3-478E-93AD-0AC052A8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8233"/>
          </a:xfrm>
        </p:spPr>
        <p:txBody>
          <a:bodyPr/>
          <a:lstStyle/>
          <a:p>
            <a:r>
              <a:rPr lang="en-MY" dirty="0"/>
              <a:t>Set, Param components define abstract data declarations by default. </a:t>
            </a:r>
          </a:p>
          <a:p>
            <a:r>
              <a:rPr lang="en-MY" dirty="0"/>
              <a:t>2 methods of data declaration: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Using </a:t>
            </a:r>
            <a:r>
              <a:rPr lang="en-MY" b="1" i="1" dirty="0"/>
              <a:t>data command </a:t>
            </a:r>
            <a:r>
              <a:rPr lang="en-MY" b="1" dirty="0"/>
              <a:t>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MY" dirty="0"/>
              <a:t>Using </a:t>
            </a:r>
            <a:r>
              <a:rPr lang="en-MY" i="1" dirty="0"/>
              <a:t>ModelData</a:t>
            </a:r>
            <a:r>
              <a:rPr lang="en-MY" dirty="0"/>
              <a:t> object. </a:t>
            </a:r>
            <a:endParaRPr lang="en-IN" dirty="0"/>
          </a:p>
          <a:p>
            <a:r>
              <a:rPr lang="en-MY" dirty="0"/>
              <a:t>A</a:t>
            </a:r>
            <a:r>
              <a:rPr lang="en-IN" dirty="0"/>
              <a:t> data command file consists of a sequence of commands that specify set and parameter data, or specify where such data is to be obtained from.</a:t>
            </a:r>
          </a:p>
          <a:p>
            <a:r>
              <a:rPr lang="en-MY" dirty="0"/>
              <a:t>C</a:t>
            </a:r>
            <a:r>
              <a:rPr lang="en-IN" dirty="0"/>
              <a:t>ommands to declare data: -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b="1" dirty="0"/>
              <a:t>Set</a:t>
            </a:r>
            <a:r>
              <a:rPr lang="en-MY" dirty="0"/>
              <a:t>, param, </a:t>
            </a:r>
            <a:r>
              <a:rPr lang="en-MY" b="1" dirty="0"/>
              <a:t>import</a:t>
            </a:r>
            <a:r>
              <a:rPr lang="en-MY" dirty="0"/>
              <a:t>, namespace, include, data and end</a:t>
            </a:r>
          </a:p>
        </p:txBody>
      </p:sp>
    </p:spTree>
    <p:extLst>
      <p:ext uri="{BB962C8B-B14F-4D97-AF65-F5344CB8AC3E}">
        <p14:creationId xmlns:p14="http://schemas.microsoft.com/office/powerpoint/2010/main" val="234302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B2-D4BD-4884-BFE1-6963CC8B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Model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B65-0731-4D14-BC67-481D0685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Like C++,  we use semi-colons to denote model data. 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Include command: -</a:t>
            </a:r>
          </a:p>
          <a:p>
            <a:pPr lvl="1"/>
            <a:r>
              <a:rPr lang="en-MY" dirty="0"/>
              <a:t>Used to execute data commands from other files. </a:t>
            </a:r>
          </a:p>
          <a:p>
            <a:pPr lvl="1"/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include ex1.dat; </a:t>
            </a:r>
          </a:p>
          <a:p>
            <a:pPr marL="457200" lvl="1" indent="0">
              <a:buNone/>
            </a:pPr>
            <a:r>
              <a:rPr lang="en-MY" dirty="0"/>
              <a:t>   Executes the commands from ex1.</a:t>
            </a:r>
          </a:p>
          <a:p>
            <a:pPr marL="457200" indent="-457200">
              <a:buAutoNum type="arabicPeriod" startAt="2"/>
            </a:pPr>
            <a:r>
              <a:rPr lang="en-MY" dirty="0"/>
              <a:t>Data and end command: -</a:t>
            </a:r>
          </a:p>
          <a:p>
            <a:pPr marL="457200" lvl="1" indent="0">
              <a:buNone/>
            </a:pPr>
            <a:r>
              <a:rPr lang="en-MY" dirty="0"/>
              <a:t>Just for compatibility purposes. </a:t>
            </a:r>
          </a:p>
          <a:p>
            <a:pPr marL="457200" indent="-457200">
              <a:buAutoNum type="arabicPeriod" startAt="2"/>
            </a:pPr>
            <a:r>
              <a:rPr lang="en-MY" dirty="0"/>
              <a:t>Set Command </a:t>
            </a:r>
          </a:p>
          <a:p>
            <a:pPr marL="457200" indent="-457200">
              <a:buAutoNum type="arabicPeriod" startAt="2"/>
            </a:pPr>
            <a:r>
              <a:rPr lang="en-MY" dirty="0"/>
              <a:t>Import command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23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7B59-CB91-4BD3-8B14-077D6A03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Set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D914-D4F7-4678-80F0-8E250373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9268"/>
          </a:xfrm>
        </p:spPr>
        <p:txBody>
          <a:bodyPr/>
          <a:lstStyle/>
          <a:p>
            <a:r>
              <a:rPr lang="en-MY" dirty="0"/>
              <a:t>Set &lt;name&gt; := [&lt;value (numeric/string)&gt;]… ; </a:t>
            </a:r>
          </a:p>
          <a:p>
            <a:r>
              <a:rPr lang="en-MY" dirty="0"/>
              <a:t>Eg1: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A:= ;     </a:t>
            </a:r>
            <a:r>
              <a:rPr lang="en-MY" i="1" dirty="0"/>
              <a:t>#denotes an empty set</a:t>
            </a:r>
          </a:p>
          <a:p>
            <a:pPr marL="0" indent="0">
              <a:buNone/>
            </a:pPr>
            <a:r>
              <a:rPr lang="en-MY" i="1" dirty="0"/>
              <a:t>   </a:t>
            </a:r>
            <a:r>
              <a:rPr lang="en-MY" dirty="0"/>
              <a:t>Eg2: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A:= 1 2 3 ;</a:t>
            </a:r>
          </a:p>
          <a:p>
            <a:pPr marL="0" indent="0">
              <a:buNone/>
            </a:pPr>
            <a:r>
              <a:rPr lang="en-MY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dirty="0"/>
              <a:t>Eg3: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A:= 0 ‘hi’ hello ‘100’;</a:t>
            </a:r>
          </a:p>
          <a:p>
            <a:r>
              <a:rPr lang="en-MY" dirty="0"/>
              <a:t>Set of tuple data: -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err="1"/>
              <a:t>Eg</a:t>
            </a:r>
            <a:r>
              <a:rPr lang="en-MY" dirty="0"/>
              <a:t>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model.A =Set(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A := (1,2,3)(4,5,6);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A := 1 2 3 4 5 6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1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C378-4E49-46F5-A747-E1B1CD6A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				Pyomo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FB0B-C971-45CB-B226-C27FFCDB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6911"/>
          </a:xfrm>
        </p:spPr>
        <p:txBody>
          <a:bodyPr>
            <a:normAutofit lnSpcReduction="10000"/>
          </a:bodyPr>
          <a:lstStyle/>
          <a:p>
            <a:r>
              <a:rPr lang="en-MY" dirty="0"/>
              <a:t>Pyomo is an object model for describing optimization problems.</a:t>
            </a:r>
          </a:p>
          <a:p>
            <a:r>
              <a:rPr lang="en-MY" dirty="0"/>
              <a:t>Pyomo objects exist within coopr.pyomo name space.</a:t>
            </a:r>
          </a:p>
          <a:p>
            <a:r>
              <a:rPr lang="en-MY" dirty="0"/>
              <a:t>How is it different from python? Unlike Python, the type declaration has to be given by the coder while writing the program and semi colons may be used. </a:t>
            </a:r>
          </a:p>
          <a:p>
            <a:r>
              <a:rPr lang="en-MY" dirty="0"/>
              <a:t>Installation of Pyomo : -</a:t>
            </a:r>
          </a:p>
          <a:p>
            <a:pPr marL="0" indent="0">
              <a:buNone/>
            </a:pPr>
            <a:r>
              <a:rPr lang="en-MY" dirty="0"/>
              <a:t>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conda install -c conda-forge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pyomo</a:t>
            </a:r>
            <a:r>
              <a:rPr lang="en-US" altLang="en-US" sz="1600" dirty="0"/>
              <a:t> </a:t>
            </a:r>
          </a:p>
          <a:p>
            <a:r>
              <a:rPr lang="en-MY" dirty="0"/>
              <a:t>Importing </a:t>
            </a:r>
            <a:r>
              <a:rPr lang="en-MY" dirty="0" err="1"/>
              <a:t>pyomo</a:t>
            </a:r>
            <a:r>
              <a:rPr lang="en-MY" dirty="0"/>
              <a:t>:- </a:t>
            </a:r>
          </a:p>
          <a:p>
            <a:pPr marL="0" indent="0">
              <a:buNone/>
            </a:pPr>
            <a:r>
              <a:rPr lang="en-MY" sz="1600" dirty="0"/>
              <a:t>   </a:t>
            </a:r>
            <a:r>
              <a:rPr lang="en-MY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MY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pyomo.environ</a:t>
            </a:r>
            <a:r>
              <a:rPr lang="en-MY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endParaRPr lang="en-US" altLang="en-US" sz="1600" dirty="0"/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EFFAF-0129-4537-82A2-701B17EA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6" y="642541"/>
            <a:ext cx="1432995" cy="82924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1DE6960-5A70-4A8A-AD09-00211E4F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65" cy="584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9354-D80C-43D3-A368-8591D1BA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Set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7AB6-6849-4E08-9B6F-9190D34D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8355"/>
          </a:xfrm>
        </p:spPr>
        <p:txBody>
          <a:bodyPr>
            <a:normAutofit/>
          </a:bodyPr>
          <a:lstStyle/>
          <a:p>
            <a:r>
              <a:rPr lang="en-MY" dirty="0"/>
              <a:t>Set Arrays: -</a:t>
            </a:r>
          </a:p>
          <a:p>
            <a:pPr marL="0" indent="0">
              <a:buNone/>
            </a:pPr>
            <a:r>
              <a:rPr lang="en-MY" dirty="0"/>
              <a:t>Syntax: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Set &lt;name&gt;&lt;index (number/string)&gt; := [&lt;value&gt;]...;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err="1"/>
              <a:t>Eg</a:t>
            </a:r>
            <a:r>
              <a:rPr lang="en-MY" dirty="0"/>
              <a:t>: 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model.A = Set()</a:t>
            </a:r>
          </a:p>
          <a:p>
            <a:pPr marL="0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  model.B = Set(model.A)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Set A := 1 aaa ‘ab’;  #the indices.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Set B[1] := 1 2 3 4 5 6 ;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Set B[aaa] := aa bb cc ;</a:t>
            </a:r>
            <a:endParaRPr lang="en-IN" dirty="0"/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Set B[‘ab’] := “aa bb cc”;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5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6CE3-9122-4194-BB3B-BD35281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Import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CF8-0482-44C6-AC7D-EDD5E28F5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MY" dirty="0"/>
              <a:t>To load data from an external data source (like CSV files, ASCII table files, spreadsheets etc). </a:t>
            </a:r>
          </a:p>
          <a:p>
            <a:r>
              <a:rPr lang="en-MY" dirty="0" err="1"/>
              <a:t>Eg</a:t>
            </a:r>
            <a:r>
              <a:rPr lang="en-MY" dirty="0"/>
              <a:t>: Specifying data for an indexed parameter: - </a:t>
            </a:r>
          </a:p>
          <a:p>
            <a:pPr marL="457200" lvl="1" indent="0">
              <a:buNone/>
            </a:pPr>
            <a:r>
              <a:rPr lang="en-MY" dirty="0"/>
              <a:t>A	Y</a:t>
            </a:r>
          </a:p>
          <a:p>
            <a:pPr marL="457200" lvl="1" indent="0">
              <a:buNone/>
            </a:pPr>
            <a:r>
              <a:rPr lang="en-MY" dirty="0"/>
              <a:t>A1	3.3</a:t>
            </a:r>
          </a:p>
          <a:p>
            <a:pPr marL="457200" lvl="1" indent="0">
              <a:buNone/>
            </a:pPr>
            <a:r>
              <a:rPr lang="en-MY" dirty="0"/>
              <a:t>A2	3.4</a:t>
            </a:r>
          </a:p>
          <a:p>
            <a:pPr marL="457200" lvl="1" indent="0">
              <a:buNone/>
            </a:pPr>
            <a:r>
              <a:rPr lang="en-MY" dirty="0"/>
              <a:t>A3	3.5</a:t>
            </a:r>
          </a:p>
          <a:p>
            <a:pPr marL="457200" lvl="1" indent="0">
              <a:buNone/>
            </a:pPr>
            <a:endParaRPr lang="en-MY" dirty="0"/>
          </a:p>
          <a:p>
            <a:pPr marL="457200" lvl="1" indent="0">
              <a:buNone/>
            </a:pPr>
            <a:r>
              <a:rPr lang="en-MY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Y.</a:t>
            </a:r>
            <a:r>
              <a:rPr lang="en-MY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[A] Y ;   #This loads the parameter data.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29C28-7EDC-427F-B806-E40764AB120F}"/>
              </a:ext>
            </a:extLst>
          </p:cNvPr>
          <p:cNvCxnSpPr>
            <a:cxnSpLocks/>
          </p:cNvCxnSpPr>
          <p:nvPr/>
        </p:nvCxnSpPr>
        <p:spPr>
          <a:xfrm>
            <a:off x="3180522" y="3319670"/>
            <a:ext cx="62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BC3A33-AF4D-4445-8A6B-EA3E4FE9B9B5}"/>
              </a:ext>
            </a:extLst>
          </p:cNvPr>
          <p:cNvCxnSpPr>
            <a:cxnSpLocks/>
          </p:cNvCxnSpPr>
          <p:nvPr/>
        </p:nvCxnSpPr>
        <p:spPr>
          <a:xfrm flipV="1">
            <a:off x="3806687" y="3319670"/>
            <a:ext cx="0" cy="172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FA9DB-654A-4037-9B37-DE07DC2CC31E}"/>
              </a:ext>
            </a:extLst>
          </p:cNvPr>
          <p:cNvCxnSpPr>
            <a:cxnSpLocks/>
          </p:cNvCxnSpPr>
          <p:nvPr/>
        </p:nvCxnSpPr>
        <p:spPr>
          <a:xfrm>
            <a:off x="3180522" y="5049078"/>
            <a:ext cx="62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808FF-E09F-4CD3-9417-558A824C8448}"/>
              </a:ext>
            </a:extLst>
          </p:cNvPr>
          <p:cNvCxnSpPr>
            <a:cxnSpLocks/>
          </p:cNvCxnSpPr>
          <p:nvPr/>
        </p:nvCxnSpPr>
        <p:spPr>
          <a:xfrm>
            <a:off x="3806687" y="4147931"/>
            <a:ext cx="62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E8ECB6-6E4A-46C9-A9A2-A00E50C1ABAA}"/>
              </a:ext>
            </a:extLst>
          </p:cNvPr>
          <p:cNvSpPr txBox="1"/>
          <p:nvPr/>
        </p:nvSpPr>
        <p:spPr>
          <a:xfrm>
            <a:off x="4969565" y="3963265"/>
            <a:ext cx="553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This file specifies values of parameter Y indexed by set 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48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5111-F10D-494F-8021-04DCBAE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Import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F0D7-D798-467B-9269-FC9041FC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/>
          <a:lstStyle/>
          <a:p>
            <a:r>
              <a:rPr lang="en-MY" dirty="0"/>
              <a:t>For indexed data: - 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 Y.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: A=[A] Y ;</a:t>
            </a:r>
          </a:p>
          <a:p>
            <a:r>
              <a:rPr lang="en-MY" dirty="0">
                <a:latin typeface="+mj-lt"/>
                <a:cs typeface="Courier New" panose="02070309020205020404" pitchFamily="49" charset="0"/>
              </a:rPr>
              <a:t>Single column data: -</a:t>
            </a:r>
          </a:p>
          <a:p>
            <a:endParaRPr lang="en-MY" dirty="0">
              <a:latin typeface="+mj-lt"/>
              <a:cs typeface="Courier New" panose="02070309020205020404" pitchFamily="49" charset="0"/>
            </a:endParaRPr>
          </a:p>
          <a:p>
            <a:endParaRPr lang="en-MY" dirty="0">
              <a:latin typeface="+mj-lt"/>
              <a:cs typeface="Courier New" panose="02070309020205020404" pitchFamily="49" charset="0"/>
            </a:endParaRPr>
          </a:p>
          <a:p>
            <a:endParaRPr lang="en-MY" dirty="0">
              <a:latin typeface="+mj-lt"/>
              <a:cs typeface="Courier New" panose="02070309020205020404" pitchFamily="49" charset="0"/>
            </a:endParaRPr>
          </a:p>
          <a:p>
            <a:r>
              <a:rPr lang="en-MY" dirty="0"/>
              <a:t>The ‘format’ option denotes that relational data is being interpreted. </a:t>
            </a:r>
          </a:p>
          <a:p>
            <a:pPr marL="0" indent="0">
              <a:buNone/>
            </a:pPr>
            <a:r>
              <a:rPr lang="en-MY" dirty="0"/>
              <a:t>   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9FD55-160A-474D-A9A6-080473D6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74449"/>
              </p:ext>
            </p:extLst>
          </p:nvPr>
        </p:nvGraphicFramePr>
        <p:xfrm>
          <a:off x="4129158" y="3130826"/>
          <a:ext cx="552174" cy="1483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52174">
                  <a:extLst>
                    <a:ext uri="{9D8B030D-6E8A-4147-A177-3AD203B41FA5}">
                      <a16:colId xmlns:a16="http://schemas.microsoft.com/office/drawing/2014/main" val="80735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8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3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5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94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5D81-0743-4000-B7B0-8BB3E3E2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Import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E6A2-00B5-4CC9-8B74-24AC554E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029130" cy="3448595"/>
          </a:xfrm>
        </p:spPr>
        <p:txBody>
          <a:bodyPr/>
          <a:lstStyle/>
          <a:p>
            <a:pPr marL="0" indent="0">
              <a:buNone/>
            </a:pPr>
            <a:r>
              <a:rPr lang="en-MY" dirty="0" err="1"/>
              <a:t>Eg</a:t>
            </a:r>
            <a:r>
              <a:rPr lang="en-MY" dirty="0"/>
              <a:t>:  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A.tab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format=Set :A ;</a:t>
            </a:r>
          </a:p>
          <a:p>
            <a:pPr marL="0" indent="0" algn="ctr">
              <a:buNone/>
            </a:pPr>
            <a:r>
              <a:rPr lang="en-MY" dirty="0"/>
              <a:t> A	 B</a:t>
            </a:r>
          </a:p>
          <a:p>
            <a:pPr marL="0" indent="0" algn="ctr">
              <a:buNone/>
            </a:pPr>
            <a:r>
              <a:rPr lang="en-MY" dirty="0"/>
              <a:t>A1	 1</a:t>
            </a:r>
          </a:p>
          <a:p>
            <a:pPr marL="0" indent="0" algn="ctr">
              <a:buNone/>
            </a:pPr>
            <a:r>
              <a:rPr lang="en-MY" dirty="0"/>
              <a:t>A2	 2</a:t>
            </a:r>
          </a:p>
          <a:p>
            <a:pPr marL="0" indent="0" algn="ctr">
              <a:buNone/>
            </a:pPr>
            <a:r>
              <a:rPr lang="en-MY" dirty="0"/>
              <a:t>A3	 3</a:t>
            </a:r>
          </a:p>
          <a:p>
            <a:pPr marL="0" indent="0" algn="ctr">
              <a:buNone/>
            </a:pPr>
            <a:r>
              <a:rPr lang="en-MY" dirty="0"/>
              <a:t>     …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A331-0ED4-4D9C-91B2-CC23C0A2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52" y="2017343"/>
            <a:ext cx="5483071" cy="3441520"/>
          </a:xfrm>
        </p:spPr>
        <p:txBody>
          <a:bodyPr/>
          <a:lstStyle/>
          <a:p>
            <a:r>
              <a:rPr lang="en-MY" dirty="0"/>
              <a:t>Syntax Options: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 format – relational 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password – for passwords (similarly query, range)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user – username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using – process data source</a:t>
            </a:r>
            <a:endParaRPr lang="en-IN" dirty="0"/>
          </a:p>
          <a:p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ABC.tab</a:t>
            </a: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format = Set :Z ;</a:t>
            </a:r>
          </a:p>
          <a:p>
            <a:endParaRPr lang="en-MY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MY" sz="1600" dirty="0">
                <a:latin typeface="Dubai" panose="020B0503030403030204" pitchFamily="34" charset="-78"/>
                <a:cs typeface="Dubai" panose="020B0503030403030204" pitchFamily="34" charset="-78"/>
              </a:rPr>
              <a:t>data from ABC gets loaded to Z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FC991C-7DED-4656-95D1-385212F55FD0}"/>
              </a:ext>
            </a:extLst>
          </p:cNvPr>
          <p:cNvSpPr/>
          <p:nvPr/>
        </p:nvSpPr>
        <p:spPr>
          <a:xfrm>
            <a:off x="7403501" y="4442791"/>
            <a:ext cx="1651378" cy="499744"/>
          </a:xfrm>
          <a:custGeom>
            <a:avLst/>
            <a:gdLst>
              <a:gd name="connsiteX0" fmla="*/ 1151 w 1651378"/>
              <a:gd name="connsiteY0" fmla="*/ 49696 h 499744"/>
              <a:gd name="connsiteX1" fmla="*/ 30969 w 1651378"/>
              <a:gd name="connsiteY1" fmla="*/ 228600 h 499744"/>
              <a:gd name="connsiteX2" fmla="*/ 60786 w 1651378"/>
              <a:gd name="connsiteY2" fmla="*/ 248479 h 499744"/>
              <a:gd name="connsiteX3" fmla="*/ 80664 w 1651378"/>
              <a:gd name="connsiteY3" fmla="*/ 278296 h 499744"/>
              <a:gd name="connsiteX4" fmla="*/ 140299 w 1651378"/>
              <a:gd name="connsiteY4" fmla="*/ 308113 h 499744"/>
              <a:gd name="connsiteX5" fmla="*/ 209873 w 1651378"/>
              <a:gd name="connsiteY5" fmla="*/ 337931 h 499744"/>
              <a:gd name="connsiteX6" fmla="*/ 269508 w 1651378"/>
              <a:gd name="connsiteY6" fmla="*/ 377687 h 499744"/>
              <a:gd name="connsiteX7" fmla="*/ 378838 w 1651378"/>
              <a:gd name="connsiteY7" fmla="*/ 407505 h 499744"/>
              <a:gd name="connsiteX8" fmla="*/ 498108 w 1651378"/>
              <a:gd name="connsiteY8" fmla="*/ 427383 h 499744"/>
              <a:gd name="connsiteX9" fmla="*/ 1213725 w 1651378"/>
              <a:gd name="connsiteY9" fmla="*/ 437322 h 499744"/>
              <a:gd name="connsiteX10" fmla="*/ 1313116 w 1651378"/>
              <a:gd name="connsiteY10" fmla="*/ 407505 h 499744"/>
              <a:gd name="connsiteX11" fmla="*/ 1342934 w 1651378"/>
              <a:gd name="connsiteY11" fmla="*/ 397566 h 499744"/>
              <a:gd name="connsiteX12" fmla="*/ 1362812 w 1651378"/>
              <a:gd name="connsiteY12" fmla="*/ 367748 h 499744"/>
              <a:gd name="connsiteX13" fmla="*/ 1412508 w 1651378"/>
              <a:gd name="connsiteY13" fmla="*/ 337931 h 499744"/>
              <a:gd name="connsiteX14" fmla="*/ 1482082 w 1651378"/>
              <a:gd name="connsiteY14" fmla="*/ 308113 h 499744"/>
              <a:gd name="connsiteX15" fmla="*/ 1521838 w 1651378"/>
              <a:gd name="connsiteY15" fmla="*/ 278296 h 499744"/>
              <a:gd name="connsiteX16" fmla="*/ 1561595 w 1651378"/>
              <a:gd name="connsiteY16" fmla="*/ 258418 h 499744"/>
              <a:gd name="connsiteX17" fmla="*/ 1601351 w 1651378"/>
              <a:gd name="connsiteY17" fmla="*/ 208722 h 499744"/>
              <a:gd name="connsiteX18" fmla="*/ 1621229 w 1651378"/>
              <a:gd name="connsiteY18" fmla="*/ 149087 h 499744"/>
              <a:gd name="connsiteX19" fmla="*/ 1631169 w 1651378"/>
              <a:gd name="connsiteY19" fmla="*/ 119270 h 499744"/>
              <a:gd name="connsiteX20" fmla="*/ 1641108 w 1651378"/>
              <a:gd name="connsiteY20" fmla="*/ 59635 h 499744"/>
              <a:gd name="connsiteX21" fmla="*/ 1651047 w 1651378"/>
              <a:gd name="connsiteY21" fmla="*/ 0 h 4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51378" h="499744">
                <a:moveTo>
                  <a:pt x="1151" y="49696"/>
                </a:moveTo>
                <a:cubicBezTo>
                  <a:pt x="4811" y="104603"/>
                  <a:pt x="-14842" y="182789"/>
                  <a:pt x="30969" y="228600"/>
                </a:cubicBezTo>
                <a:cubicBezTo>
                  <a:pt x="39416" y="237047"/>
                  <a:pt x="50847" y="241853"/>
                  <a:pt x="60786" y="248479"/>
                </a:cubicBezTo>
                <a:cubicBezTo>
                  <a:pt x="67412" y="258418"/>
                  <a:pt x="72217" y="269850"/>
                  <a:pt x="80664" y="278296"/>
                </a:cubicBezTo>
                <a:cubicBezTo>
                  <a:pt x="99931" y="297562"/>
                  <a:pt x="116049" y="300030"/>
                  <a:pt x="140299" y="308113"/>
                </a:cubicBezTo>
                <a:cubicBezTo>
                  <a:pt x="187363" y="355180"/>
                  <a:pt x="123512" y="298677"/>
                  <a:pt x="209873" y="337931"/>
                </a:cubicBezTo>
                <a:cubicBezTo>
                  <a:pt x="231622" y="347817"/>
                  <a:pt x="246843" y="370132"/>
                  <a:pt x="269508" y="377687"/>
                </a:cubicBezTo>
                <a:cubicBezTo>
                  <a:pt x="332102" y="398553"/>
                  <a:pt x="319130" y="396969"/>
                  <a:pt x="378838" y="407505"/>
                </a:cubicBezTo>
                <a:lnTo>
                  <a:pt x="498108" y="427383"/>
                </a:lnTo>
                <a:cubicBezTo>
                  <a:pt x="717474" y="573627"/>
                  <a:pt x="528954" y="456083"/>
                  <a:pt x="1213725" y="437322"/>
                </a:cubicBezTo>
                <a:cubicBezTo>
                  <a:pt x="1230093" y="436874"/>
                  <a:pt x="1307580" y="409350"/>
                  <a:pt x="1313116" y="407505"/>
                </a:cubicBezTo>
                <a:lnTo>
                  <a:pt x="1342934" y="397566"/>
                </a:lnTo>
                <a:cubicBezTo>
                  <a:pt x="1349560" y="387627"/>
                  <a:pt x="1353742" y="375522"/>
                  <a:pt x="1362812" y="367748"/>
                </a:cubicBezTo>
                <a:cubicBezTo>
                  <a:pt x="1377479" y="355176"/>
                  <a:pt x="1395621" y="347313"/>
                  <a:pt x="1412508" y="337931"/>
                </a:cubicBezTo>
                <a:cubicBezTo>
                  <a:pt x="1449358" y="317458"/>
                  <a:pt x="1446889" y="319844"/>
                  <a:pt x="1482082" y="308113"/>
                </a:cubicBezTo>
                <a:cubicBezTo>
                  <a:pt x="1495334" y="298174"/>
                  <a:pt x="1507791" y="287075"/>
                  <a:pt x="1521838" y="278296"/>
                </a:cubicBezTo>
                <a:cubicBezTo>
                  <a:pt x="1534402" y="270443"/>
                  <a:pt x="1549267" y="266637"/>
                  <a:pt x="1561595" y="258418"/>
                </a:cubicBezTo>
                <a:cubicBezTo>
                  <a:pt x="1574637" y="249723"/>
                  <a:pt x="1595755" y="221312"/>
                  <a:pt x="1601351" y="208722"/>
                </a:cubicBezTo>
                <a:cubicBezTo>
                  <a:pt x="1609861" y="189574"/>
                  <a:pt x="1614603" y="168965"/>
                  <a:pt x="1621229" y="149087"/>
                </a:cubicBezTo>
                <a:lnTo>
                  <a:pt x="1631169" y="119270"/>
                </a:lnTo>
                <a:cubicBezTo>
                  <a:pt x="1634482" y="99392"/>
                  <a:pt x="1636736" y="79308"/>
                  <a:pt x="1641108" y="59635"/>
                </a:cubicBezTo>
                <a:cubicBezTo>
                  <a:pt x="1654190" y="765"/>
                  <a:pt x="1651047" y="58912"/>
                  <a:pt x="165104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6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CD91-5CEC-4C53-BBC7-D0B031EB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Import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D30D-1E4A-4775-AC0C-DE2E89AF7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en-MY" dirty="0"/>
              <a:t>By default, relational tables are interpreted as columns of 1 or more parameters with the associated index columns. </a:t>
            </a:r>
          </a:p>
          <a:p>
            <a:pPr marL="0" indent="0">
              <a:buNone/>
            </a:pPr>
            <a:r>
              <a:rPr lang="en-MY" dirty="0"/>
              <a:t>   This can be changed using the ‘format’ option. 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Z.tab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format = param: P ;</a:t>
            </a: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Z.tab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format = array: P 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Z.tab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format = set: P 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Z.tab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format =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set_array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: P 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0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C934-E367-4F37-BCB1-BC63296F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The first </a:t>
            </a:r>
            <a:r>
              <a:rPr lang="en-MY" dirty="0" err="1"/>
              <a:t>pyomo</a:t>
            </a:r>
            <a:r>
              <a:rPr lang="en-MY" dirty="0"/>
              <a:t> code</a:t>
            </a:r>
            <a:br>
              <a:rPr lang="en-MY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3A5861-FBC3-4D8B-957A-6D9358E1FE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47331" y="2010878"/>
                <a:ext cx="3935374" cy="3448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2200" dirty="0"/>
                  <a:t>Write a programme to choose P warehouses from N that minimizes the total cost of serving all M customers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MY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MY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MY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200" dirty="0"/>
                  <a:t> is the cost of serving customer ‘m’ from warehouse location ‘n’.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3A5861-FBC3-4D8B-957A-6D9358E1F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47331" y="2010878"/>
                <a:ext cx="3935374" cy="3448595"/>
              </a:xfrm>
              <a:blipFill>
                <a:blip r:embed="rId2"/>
                <a:stretch>
                  <a:fillRect l="-2012" t="-177" r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8784E4-454F-41EA-95A7-EB433DED7D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86" y="2010879"/>
            <a:ext cx="5261040" cy="3532082"/>
          </a:xfrm>
        </p:spPr>
      </p:pic>
    </p:spTree>
    <p:extLst>
      <p:ext uri="{BB962C8B-B14F-4D97-AF65-F5344CB8AC3E}">
        <p14:creationId xmlns:p14="http://schemas.microsoft.com/office/powerpoint/2010/main" val="311029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76E4-682C-4338-A00B-406E81D2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Solution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2D5C-CEE6-4179-B30C-809DABED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53439"/>
            <a:ext cx="10067874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dirty="0"/>
              <a:t>from pyomo.environ import *</a:t>
            </a:r>
          </a:p>
          <a:p>
            <a:pPr marL="0" indent="0">
              <a:buNone/>
            </a:pPr>
            <a:r>
              <a:rPr lang="en-MY" dirty="0"/>
              <a:t>#enter sample values or take them as an input.</a:t>
            </a:r>
          </a:p>
          <a:p>
            <a:pPr marL="0" indent="0">
              <a:buNone/>
            </a:pPr>
            <a:r>
              <a:rPr lang="en-MY" dirty="0"/>
              <a:t>#define the adjacency matrix as a dictionary.</a:t>
            </a:r>
          </a:p>
          <a:p>
            <a:pPr marL="0" indent="0">
              <a:buNone/>
            </a:pPr>
            <a:r>
              <a:rPr lang="en-MY" dirty="0"/>
              <a:t>N=3</a:t>
            </a:r>
          </a:p>
          <a:p>
            <a:pPr marL="0" indent="0">
              <a:buNone/>
            </a:pPr>
            <a:r>
              <a:rPr lang="en-MY" dirty="0"/>
              <a:t>M=4</a:t>
            </a:r>
          </a:p>
          <a:p>
            <a:pPr marL="0" indent="0">
              <a:buNone/>
            </a:pPr>
            <a:r>
              <a:rPr lang="en-MY" dirty="0"/>
              <a:t>P=3</a:t>
            </a:r>
          </a:p>
          <a:p>
            <a:pPr marL="0" indent="0">
              <a:buNone/>
            </a:pPr>
            <a:r>
              <a:rPr lang="en-MY" dirty="0"/>
              <a:t>d = { (1,1): 1.7,  (1,2): 7.2,  … ,  (3,4): 9.3 }   #Could also be  generated randomly or taken as an input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15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6D48-5E6D-4846-856D-BD4ABFB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A7BE-6930-45E2-8CC9-D78AAE90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model= ConcreteModel()</a:t>
            </a:r>
          </a:p>
          <a:p>
            <a:pPr marL="0" indent="0">
              <a:buNone/>
            </a:pPr>
            <a:r>
              <a:rPr lang="en-MY" dirty="0"/>
              <a:t>model.loc = range (N)</a:t>
            </a:r>
          </a:p>
          <a:p>
            <a:pPr marL="0" indent="0">
              <a:buNone/>
            </a:pPr>
            <a:r>
              <a:rPr lang="en-MY" dirty="0"/>
              <a:t>model.cust = range (M)</a:t>
            </a:r>
          </a:p>
          <a:p>
            <a:pPr marL="0" indent="0">
              <a:buNone/>
            </a:pPr>
            <a:r>
              <a:rPr lang="en-MY" dirty="0"/>
              <a:t>model.x = Var(model.loc, model.cust, bounds= (0.0,1.0)) #Location x customers – 2 indices</a:t>
            </a:r>
          </a:p>
          <a:p>
            <a:pPr marL="0" indent="0">
              <a:buNone/>
            </a:pPr>
            <a:r>
              <a:rPr lang="en-MY" dirty="0"/>
              <a:t>model.y = Var(model.loc, within= Binary)</a:t>
            </a:r>
          </a:p>
          <a:p>
            <a:pPr marL="0" indent="0">
              <a:buNone/>
            </a:pPr>
            <a:r>
              <a:rPr lang="en-MY" dirty="0"/>
              <a:t>model.obj = Objective(expr= sum(d[n,m]*model.x[n,m] for n in model.loc for m in </a:t>
            </a:r>
            <a:r>
              <a:rPr lang="en-MY" dirty="0" err="1"/>
              <a:t>model.cust</a:t>
            </a:r>
            <a:r>
              <a:rPr lang="en-MY" dirty="0"/>
              <a:t>)  #Double summation – across locations and customers. 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30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72EB-0BFA-49F1-B23E-6C9CBD0B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F414-2268-42A0-BFD8-F851DA2C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model.single_x= ConstraintList() </a:t>
            </a:r>
          </a:p>
          <a:p>
            <a:pPr marL="457200" lvl="1" indent="0">
              <a:buNone/>
            </a:pPr>
            <a:r>
              <a:rPr lang="en-MY" dirty="0"/>
              <a:t>for m in model.cust: </a:t>
            </a:r>
          </a:p>
          <a:p>
            <a:pPr marL="457200" lvl="1" indent="0">
              <a:buNone/>
            </a:pPr>
            <a:r>
              <a:rPr lang="en-MY" dirty="0"/>
              <a:t>	 model.single_x.add(sum(model.x[n,m]  for n in model.loc)==1.0)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model.bound_y=ConstraintList() </a:t>
            </a:r>
          </a:p>
          <a:p>
            <a:pPr marL="457200" lvl="1" indent="0">
              <a:buNone/>
            </a:pPr>
            <a:r>
              <a:rPr lang="en-MY" dirty="0"/>
              <a:t>for m in model.loc:</a:t>
            </a:r>
          </a:p>
          <a:p>
            <a:pPr marL="457200" lvl="1" indent="0">
              <a:buNone/>
            </a:pPr>
            <a:r>
              <a:rPr lang="en-MY" dirty="0"/>
              <a:t>	 model.bound_y.add(model.x[n,m]&lt;=model.y[n])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model.num_facility=Constraint( expr= sum(model.y[n] for n in model.loc)==P)</a:t>
            </a:r>
            <a:endParaRPr lang="en-IN" dirty="0"/>
          </a:p>
          <a:p>
            <a:pPr marL="457200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15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A58B-DE58-4B87-85CE-5D6DD11A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TSP,  VRP and PDP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149E-4AF5-4F5B-8ED5-0BE532CF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TSP :- "Given a list of cities and the distances between each pair of cities, what is the shortest possible route that visits each city and returns to the origin city?“</a:t>
            </a:r>
          </a:p>
          <a:p>
            <a:r>
              <a:rPr lang="en-US" dirty="0"/>
              <a:t>If there are more than 1 vehicles, we call it a VRP (vehicle routing problem). </a:t>
            </a:r>
          </a:p>
          <a:p>
            <a:r>
              <a:rPr lang="en-US" dirty="0"/>
              <a:t>One important variant of the VRP is the Pickup and Delivery Problem (PDP). Unlike the classical VRP, where all customers require the same service type, a central assumption in the PDP is that there are two different types of services that can be performed at a customer location, a </a:t>
            </a:r>
            <a:r>
              <a:rPr lang="en-US" i="1" dirty="0"/>
              <a:t>pickup</a:t>
            </a:r>
            <a:r>
              <a:rPr lang="en-US" dirty="0"/>
              <a:t> or a </a:t>
            </a:r>
            <a:r>
              <a:rPr lang="en-US" i="1" dirty="0"/>
              <a:t>delivery</a:t>
            </a:r>
            <a:r>
              <a:rPr lang="en-US" dirty="0"/>
              <a:t>.</a:t>
            </a:r>
          </a:p>
          <a:p>
            <a:r>
              <a:rPr lang="en-US" dirty="0"/>
              <a:t>My plan: - </a:t>
            </a:r>
          </a:p>
          <a:p>
            <a:pPr marL="0" indent="0">
              <a:buNone/>
            </a:pPr>
            <a:r>
              <a:rPr lang="en-US" dirty="0"/>
              <a:t>   TSP      VRP      add time window       add capacity constraints      PDP 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173C7F5-BB1A-4471-88BA-7CF4EC0714D6}"/>
              </a:ext>
            </a:extLst>
          </p:cNvPr>
          <p:cNvSpPr/>
          <p:nvPr/>
        </p:nvSpPr>
        <p:spPr>
          <a:xfrm>
            <a:off x="2151822" y="5635485"/>
            <a:ext cx="218661" cy="5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23A588-F229-4330-9BE7-76B6E4199FCB}"/>
              </a:ext>
            </a:extLst>
          </p:cNvPr>
          <p:cNvSpPr/>
          <p:nvPr/>
        </p:nvSpPr>
        <p:spPr>
          <a:xfrm>
            <a:off x="3070725" y="5640730"/>
            <a:ext cx="218661" cy="5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B1E6A52-2512-4CC8-968D-2B95217C0099}"/>
              </a:ext>
            </a:extLst>
          </p:cNvPr>
          <p:cNvSpPr/>
          <p:nvPr/>
        </p:nvSpPr>
        <p:spPr>
          <a:xfrm>
            <a:off x="5300870" y="5665303"/>
            <a:ext cx="218661" cy="5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30BFFA-61E4-4945-9AEE-898C7A77C5A3}"/>
              </a:ext>
            </a:extLst>
          </p:cNvPr>
          <p:cNvSpPr/>
          <p:nvPr/>
        </p:nvSpPr>
        <p:spPr>
          <a:xfrm>
            <a:off x="8177862" y="5665303"/>
            <a:ext cx="218661" cy="5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4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665A-B9A9-4C80-84C2-AC2DC7BB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models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ED7B-443D-43AC-B36C-ACF31025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r>
              <a:rPr lang="en-MY" dirty="0"/>
              <a:t>Concrete models: 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Immediately constructed.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Data must be present/available when components are declared.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Straightforward logical process; easy to script.</a:t>
            </a:r>
            <a:endParaRPr lang="en-MY" dirty="0"/>
          </a:p>
          <a:p>
            <a:r>
              <a:rPr lang="en-MY" dirty="0"/>
              <a:t>Abstract models: 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2-pass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model first, then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Familiar to modelers with experience with AMPL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Pyomo stores the basic model declarations, but does not construct the actual objects. Details on how to construct the component are hidden in functions, or </a:t>
            </a:r>
            <a:r>
              <a:rPr lang="en-US" i="1" dirty="0"/>
              <a:t>rules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64891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4053-D1E4-41A5-82B2-FFE2801083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5595" y="99184"/>
            <a:ext cx="9605962" cy="815975"/>
          </a:xfrm>
        </p:spPr>
        <p:txBody>
          <a:bodyPr/>
          <a:lstStyle/>
          <a:p>
            <a:pPr algn="ctr"/>
            <a:r>
              <a:rPr lang="en-MY" dirty="0"/>
              <a:t>Problem set-up of vrp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2C5B9-665C-4E22-A457-ECF433F4038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8" y="768982"/>
            <a:ext cx="5749579" cy="578090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F72C39-8FE7-4663-B9C5-CBAF919DAAD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" y="822783"/>
            <a:ext cx="5416826" cy="5727104"/>
          </a:xfrm>
        </p:spPr>
      </p:pic>
    </p:spTree>
    <p:extLst>
      <p:ext uri="{BB962C8B-B14F-4D97-AF65-F5344CB8AC3E}">
        <p14:creationId xmlns:p14="http://schemas.microsoft.com/office/powerpoint/2010/main" val="1896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8FD-C7FB-43F0-BD1D-7D7882FD80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5716" y="109124"/>
            <a:ext cx="9605962" cy="1058862"/>
          </a:xfrm>
        </p:spPr>
        <p:txBody>
          <a:bodyPr/>
          <a:lstStyle/>
          <a:p>
            <a:pPr algn="ctr"/>
            <a:r>
              <a:rPr lang="en-MY" dirty="0"/>
              <a:t>Problem set-up of PDP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940D3-C4C2-4841-85A1-2F8D2831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2" y="638555"/>
            <a:ext cx="5476875" cy="609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F5B793-1990-415C-9978-42E08D5F5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8555"/>
            <a:ext cx="576417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F4B-B58B-4FA0-B220-BB4736F5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743B-AE83-4C79-8AE1-A8686D40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Pyomo documentation </a:t>
            </a:r>
          </a:p>
          <a:p>
            <a:r>
              <a:rPr lang="en-IN" dirty="0">
                <a:hlinkClick r:id="rId2"/>
              </a:rPr>
              <a:t>https://www.youtube.com/watch?v=cjMkVHjhSBI</a:t>
            </a:r>
            <a:endParaRPr lang="en-IN" dirty="0"/>
          </a:p>
          <a:p>
            <a:r>
              <a:rPr lang="en-MY" dirty="0"/>
              <a:t>P</a:t>
            </a:r>
            <a:r>
              <a:rPr lang="en-IN" dirty="0"/>
              <a:t>yomo – Optimization Modelling in Python (Springer Publications) </a:t>
            </a:r>
          </a:p>
          <a:p>
            <a:r>
              <a:rPr lang="en-IN" dirty="0">
                <a:hlinkClick r:id="rId3"/>
              </a:rPr>
              <a:t>https://nbviewer.jupyter.org/github/jckantor/ND-Pyomo-Cookbook/blob/master/notebooks/index.ipynb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957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91F3-C562-40D9-A196-03DDF79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Topics to explore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27B9-BDF3-46E1-A35F-8D503AA5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Non Linear Programming in Pyomo</a:t>
            </a:r>
          </a:p>
          <a:p>
            <a:r>
              <a:rPr lang="en-MY" dirty="0"/>
              <a:t>Stochastic modelling using Pyomo</a:t>
            </a:r>
          </a:p>
          <a:p>
            <a:r>
              <a:rPr lang="en-MY" dirty="0"/>
              <a:t>Scripting and Algorithm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8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DD792-653F-4348-83F5-301CCE60395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299848" y="2719942"/>
            <a:ext cx="3273770" cy="977416"/>
          </a:xfrm>
        </p:spPr>
        <p:txBody>
          <a:bodyPr>
            <a:normAutofit/>
          </a:bodyPr>
          <a:lstStyle/>
          <a:p>
            <a:r>
              <a:rPr lang="en-MY" sz="4300" dirty="0"/>
              <a:t>Thank you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1677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DE5-748C-4741-9595-CA8FF41B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4E4D-7B5C-4915-B597-15C8A900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Defining the model :- 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ConcreteModel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	model = 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AbstractModel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MY" dirty="0"/>
              <a:t>Declaring Variables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model.x=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(within = NonNegativeReals)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model.y=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(bounds=(0,None))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model.z=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(initialize = 1.0, bounds = (-2,2))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678-8796-4DE3-B91A-BF4B6862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B981-A1EC-48F0-9646-372F19D2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887"/>
          </a:xfrm>
        </p:spPr>
        <p:txBody>
          <a:bodyPr/>
          <a:lstStyle/>
          <a:p>
            <a:r>
              <a:rPr lang="en-MY" dirty="0"/>
              <a:t>Defining the Objective Function : - </a:t>
            </a:r>
          </a:p>
          <a:p>
            <a:pPr marL="457200" lvl="1" indent="0">
              <a:buNone/>
            </a:pP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model.abc=</a:t>
            </a:r>
            <a:r>
              <a:rPr lang="en-MY" sz="17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Objective</a:t>
            </a: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MY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(2-model.x)**2 + 100*(model.y)**2, sense= maximize)</a:t>
            </a:r>
          </a:p>
          <a:p>
            <a:pPr marL="457200" lvl="1" indent="0">
              <a:buNone/>
            </a:pPr>
            <a:r>
              <a:rPr lang="en-MY" dirty="0"/>
              <a:t>Default sense is ‘minimize’.</a:t>
            </a:r>
            <a:endParaRPr lang="en-IN" dirty="0"/>
          </a:p>
          <a:p>
            <a:r>
              <a:rPr lang="en-MY" dirty="0"/>
              <a:t>Defining Constraints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model.constr=</a:t>
            </a:r>
            <a:r>
              <a:rPr lang="en-MY" sz="17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</a:t>
            </a: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expr = model.x+ 5*model.y &lt;= </a:t>
            </a:r>
            <a:r>
              <a:rPr lang="en-MY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model.z</a:t>
            </a: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MY" dirty="0"/>
              <a:t>    Here, ‘expr’ can be an expression or a function.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model.constr= Constraint(expr=(None, model.x+model.y,10))</a:t>
            </a:r>
          </a:p>
          <a:p>
            <a:pPr marL="457200" lvl="1" indent="0">
              <a:buNone/>
            </a:pPr>
            <a:r>
              <a:rPr lang="en-MY" dirty="0"/>
              <a:t>    3-tuple: (LB, expr, UB)</a:t>
            </a:r>
          </a:p>
        </p:txBody>
      </p:sp>
    </p:spTree>
    <p:extLst>
      <p:ext uri="{BB962C8B-B14F-4D97-AF65-F5344CB8AC3E}">
        <p14:creationId xmlns:p14="http://schemas.microsoft.com/office/powerpoint/2010/main" val="1257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B5AE-701B-4650-AEBE-9A3C96B8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DE5-1EE5-43EF-B56E-C299BE75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Constraints as lists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model.xyz=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ConstraintList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model.xyz.</a:t>
            </a:r>
            <a:r>
              <a:rPr lang="en-MY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(30*model.a + 15*model.b + model.c &lt;=10)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Similarly we can add constraints to the list. They become indexed. </a:t>
            </a:r>
            <a:endParaRPr lang="en-IN" dirty="0"/>
          </a:p>
          <a:p>
            <a:r>
              <a:rPr lang="en-MY" dirty="0"/>
              <a:t>I</a:t>
            </a:r>
            <a:r>
              <a:rPr lang="en-IN" dirty="0"/>
              <a:t>ndexed Variables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model.a=Var(IDX)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model.b=Var(IDX_A,IDX_B)</a:t>
            </a:r>
          </a:p>
          <a:p>
            <a:pPr marL="457200" lvl="1" indent="0">
              <a:buNone/>
            </a:pPr>
            <a:r>
              <a:rPr lang="en-MY" dirty="0"/>
              <a:t>   These indices can be any iteratable objects like lists, sets, etc.</a:t>
            </a:r>
          </a:p>
        </p:txBody>
      </p:sp>
    </p:spTree>
    <p:extLst>
      <p:ext uri="{BB962C8B-B14F-4D97-AF65-F5344CB8AC3E}">
        <p14:creationId xmlns:p14="http://schemas.microsoft.com/office/powerpoint/2010/main" val="24754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4E55-9155-4F51-8675-10FAB53A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EA043-8F00-4EF4-9E44-439B94A98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Manipulating Indices :- 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model.IDX=range(10)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model.a=Var()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model.b=Var(model.IDX)</a:t>
                </a:r>
              </a:p>
              <a:p>
                <a:pPr marL="457200" lvl="1" indent="0">
                  <a:buNone/>
                </a:pP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model.constr = Constraint ( expr = </a:t>
                </a:r>
                <a:r>
                  <a:rPr lang="en-MY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</a:t>
                </a: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 model.b[i] </a:t>
                </a:r>
                <a:r>
                  <a:rPr lang="en-MY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 </a:t>
                </a:r>
                <a:r>
                  <a:rPr lang="en-MY" u="sng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lang="en-MY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model.IDX &lt;= model.a)</a:t>
                </a:r>
              </a:p>
              <a:p>
                <a:pPr marL="457200" lvl="1" indent="0">
                  <a:buNone/>
                </a:pPr>
                <a:endParaRPr lang="en-MY" dirty="0"/>
              </a:p>
              <a:p>
                <a:pPr marL="457200" lvl="1" indent="0">
                  <a:buNone/>
                </a:pPr>
                <a:r>
                  <a:rPr lang="en-MY" dirty="0"/>
                  <a:t>This is same as writing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MY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𝐼𝐷𝑋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MY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MY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EA043-8F00-4EF4-9E44-439B94A98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b="-10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ABDF-26FA-413F-9B7E-77E4AA07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EEC6-91B4-4CBD-851D-628A1BC8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/>
          <a:lstStyle/>
          <a:p>
            <a:r>
              <a:rPr lang="en-MY" dirty="0"/>
              <a:t>Solving the models :- </a:t>
            </a:r>
          </a:p>
          <a:p>
            <a:pPr marL="457200" lvl="1" indent="0">
              <a:buNone/>
            </a:pPr>
            <a:r>
              <a:rPr lang="en-MY" dirty="0"/>
              <a:t>pyomo.exe</a:t>
            </a:r>
          </a:p>
          <a:p>
            <a:pPr marL="457200" lvl="1" indent="0">
              <a:buNone/>
            </a:pPr>
            <a:r>
              <a:rPr lang="en-MY" dirty="0"/>
              <a:t>Pyomo &lt;model_file&gt; [&lt;data_file&gt;….][options]</a:t>
            </a:r>
          </a:p>
          <a:p>
            <a:r>
              <a:rPr lang="en-MY" dirty="0"/>
              <a:t>Helper functions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display(model) – displays the entire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display(model.x) – displays the set up of variable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value(model.x) – displays the value of variable x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2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D92C-36B9-4BBC-A69D-7DBFC71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Pyomo basics</a:t>
            </a:r>
            <a:br>
              <a:rPr lang="en-MY" dirty="0"/>
            </a:br>
            <a:r>
              <a:rPr lang="en-MY" dirty="0"/>
              <a:t>Sequence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1EE2-D877-4C92-B7F6-A53744D5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MY" dirty="0"/>
              <a:t>It generates sequences(lists) that are an arithmetic progression of integers. </a:t>
            </a:r>
          </a:p>
          <a:p>
            <a:r>
              <a:rPr lang="en-MY" dirty="0"/>
              <a:t>Syntax: - sequence(start, stop, step) </a:t>
            </a:r>
          </a:p>
          <a:p>
            <a:r>
              <a:rPr lang="en-MY" dirty="0"/>
              <a:t>‘Up to but not including’ rule is NOT followed.</a:t>
            </a:r>
          </a:p>
          <a:p>
            <a:r>
              <a:rPr lang="en-MY" dirty="0"/>
              <a:t>Eg1:  sequence(10)</a:t>
            </a:r>
          </a:p>
          <a:p>
            <a:pPr marL="457200" lvl="1" indent="0">
              <a:buNone/>
            </a:pPr>
            <a:r>
              <a:rPr lang="en-MY" dirty="0"/>
              <a:t>1,2,3,4,5,6,7,8,9,10</a:t>
            </a:r>
          </a:p>
          <a:p>
            <a:r>
              <a:rPr lang="en-MY" dirty="0"/>
              <a:t>Eg2: sequence(2,5)</a:t>
            </a:r>
          </a:p>
          <a:p>
            <a:pPr marL="457200" lvl="1" indent="0">
              <a:buNone/>
            </a:pPr>
            <a:r>
              <a:rPr lang="en-MY" dirty="0"/>
              <a:t>2,3,4,5</a:t>
            </a:r>
          </a:p>
          <a:p>
            <a:r>
              <a:rPr lang="en-MY" dirty="0"/>
              <a:t>Eg3: sequence(4,10,2)</a:t>
            </a:r>
          </a:p>
          <a:p>
            <a:pPr marL="457200" lvl="1" indent="0">
              <a:buNone/>
            </a:pPr>
            <a:r>
              <a:rPr lang="en-MY" dirty="0"/>
              <a:t>4,6,8,10</a:t>
            </a:r>
          </a:p>
          <a:p>
            <a:endParaRPr lang="en-MY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013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2128</Words>
  <Application>Microsoft Office PowerPoint</Application>
  <PresentationFormat>Widescreen</PresentationFormat>
  <Paragraphs>258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Courier New</vt:lpstr>
      <vt:lpstr>Dubai</vt:lpstr>
      <vt:lpstr>Gill Sans MT</vt:lpstr>
      <vt:lpstr>Wingdings</vt:lpstr>
      <vt:lpstr>Gallery</vt:lpstr>
      <vt:lpstr>Pyomo</vt:lpstr>
      <vt:lpstr>    Pyomo </vt:lpstr>
      <vt:lpstr>Pyomo models </vt:lpstr>
      <vt:lpstr>Pyomo basics</vt:lpstr>
      <vt:lpstr>Pyomo basics</vt:lpstr>
      <vt:lpstr>Pyomo basics</vt:lpstr>
      <vt:lpstr>Pyomo basics</vt:lpstr>
      <vt:lpstr>Pyomo basics</vt:lpstr>
      <vt:lpstr>Pyomo basics Sequence function</vt:lpstr>
      <vt:lpstr>Pyomo sets</vt:lpstr>
      <vt:lpstr>Pyomo sets</vt:lpstr>
      <vt:lpstr>Indexed constraints (abstract modelling) </vt:lpstr>
      <vt:lpstr>Importing data</vt:lpstr>
      <vt:lpstr>Summation operator</vt:lpstr>
      <vt:lpstr>Generalised dot product </vt:lpstr>
      <vt:lpstr>Advanced component indexing</vt:lpstr>
      <vt:lpstr>Model data</vt:lpstr>
      <vt:lpstr>Model data</vt:lpstr>
      <vt:lpstr>Set command</vt:lpstr>
      <vt:lpstr>Set command</vt:lpstr>
      <vt:lpstr>Import command</vt:lpstr>
      <vt:lpstr>Import command</vt:lpstr>
      <vt:lpstr>Import command</vt:lpstr>
      <vt:lpstr>Import command</vt:lpstr>
      <vt:lpstr>The first pyomo code </vt:lpstr>
      <vt:lpstr>Solution </vt:lpstr>
      <vt:lpstr>Solution </vt:lpstr>
      <vt:lpstr>Solution </vt:lpstr>
      <vt:lpstr>TSP,  VRP and PDP </vt:lpstr>
      <vt:lpstr>Problem set-up of vrp</vt:lpstr>
      <vt:lpstr>Problem set-up of PDP</vt:lpstr>
      <vt:lpstr>references</vt:lpstr>
      <vt:lpstr>Topics to explore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Pyomo</dc:title>
  <dc:creator>Anirudh A</dc:creator>
  <cp:lastModifiedBy>Anirudh A</cp:lastModifiedBy>
  <cp:revision>16</cp:revision>
  <dcterms:created xsi:type="dcterms:W3CDTF">2020-06-11T05:08:21Z</dcterms:created>
  <dcterms:modified xsi:type="dcterms:W3CDTF">2020-06-12T04:24:29Z</dcterms:modified>
</cp:coreProperties>
</file>