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9293"/>
    <a:srgbClr val="6EC294"/>
    <a:srgbClr val="E44CDD"/>
    <a:srgbClr val="B13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539ED-8088-46C9-A3FA-A64FF02DC455}" type="datetimeFigureOut">
              <a:rPr lang="en-IN" smtClean="0"/>
              <a:t>12-03-2023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400A5-6420-4000-B9F5-8513D911DDDF}" type="slidenum">
              <a:rPr lang="en-IN" smtClean="0"/>
              <a:t>‹#›</a:t>
            </a:fld>
            <a:endParaRPr lang="en-IN"/>
          </a:p>
        </p:txBody>
      </p:sp>
    </p:spTree>
    <p:extLst>
      <p:ext uri="{BB962C8B-B14F-4D97-AF65-F5344CB8AC3E}">
        <p14:creationId xmlns:p14="http://schemas.microsoft.com/office/powerpoint/2010/main" val="3661129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0400A5-6420-4000-B9F5-8513D911DDDF}" type="slidenum">
              <a:rPr lang="en-IN" smtClean="0"/>
              <a:t>7</a:t>
            </a:fld>
            <a:endParaRPr lang="en-IN"/>
          </a:p>
        </p:txBody>
      </p:sp>
    </p:spTree>
    <p:extLst>
      <p:ext uri="{BB962C8B-B14F-4D97-AF65-F5344CB8AC3E}">
        <p14:creationId xmlns:p14="http://schemas.microsoft.com/office/powerpoint/2010/main" val="259491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D460-A26F-B283-3415-ACE2A2444C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3D91DA-0AE1-86B4-33AE-25AAC1C6E4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E05809-EAF1-9DE3-BAB7-DA0742DA8C0E}"/>
              </a:ext>
            </a:extLst>
          </p:cNvPr>
          <p:cNvSpPr>
            <a:spLocks noGrp="1"/>
          </p:cNvSpPr>
          <p:nvPr>
            <p:ph type="dt" sz="half" idx="10"/>
          </p:nvPr>
        </p:nvSpPr>
        <p:spPr/>
        <p:txBody>
          <a:bodyPr/>
          <a:lstStyle/>
          <a:p>
            <a:fld id="{615A2154-D646-495F-9BE7-A91FF54F86BA}" type="datetimeFigureOut">
              <a:rPr lang="en-IN" smtClean="0"/>
              <a:t>12-03-2023</a:t>
            </a:fld>
            <a:endParaRPr lang="en-IN"/>
          </a:p>
        </p:txBody>
      </p:sp>
      <p:sp>
        <p:nvSpPr>
          <p:cNvPr id="5" name="Footer Placeholder 4">
            <a:extLst>
              <a:ext uri="{FF2B5EF4-FFF2-40B4-BE49-F238E27FC236}">
                <a16:creationId xmlns:a16="http://schemas.microsoft.com/office/drawing/2014/main" id="{D3A1DD87-D57F-3C66-496E-BC520BD38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ADFB9D-3393-ADE4-D49B-A06FFFCFCC02}"/>
              </a:ext>
            </a:extLst>
          </p:cNvPr>
          <p:cNvSpPr>
            <a:spLocks noGrp="1"/>
          </p:cNvSpPr>
          <p:nvPr>
            <p:ph type="sldNum" sz="quarter" idx="12"/>
          </p:nvPr>
        </p:nvSpPr>
        <p:spPr/>
        <p:txBody>
          <a:bodyPr/>
          <a:lstStyle/>
          <a:p>
            <a:fld id="{B1AA9EE7-D520-4FBF-B9F7-58484D8E9960}" type="slidenum">
              <a:rPr lang="en-IN" smtClean="0"/>
              <a:t>‹#›</a:t>
            </a:fld>
            <a:endParaRPr lang="en-IN"/>
          </a:p>
        </p:txBody>
      </p:sp>
    </p:spTree>
    <p:extLst>
      <p:ext uri="{BB962C8B-B14F-4D97-AF65-F5344CB8AC3E}">
        <p14:creationId xmlns:p14="http://schemas.microsoft.com/office/powerpoint/2010/main" val="181291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138D-8C1F-ABCF-5BF3-BC22BB2B29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E6D229-C226-F9E6-AE68-D9B81EB95F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02993E-09EE-5D45-26BA-17EA9B8F1ED3}"/>
              </a:ext>
            </a:extLst>
          </p:cNvPr>
          <p:cNvSpPr>
            <a:spLocks noGrp="1"/>
          </p:cNvSpPr>
          <p:nvPr>
            <p:ph type="dt" sz="half" idx="10"/>
          </p:nvPr>
        </p:nvSpPr>
        <p:spPr/>
        <p:txBody>
          <a:bodyPr/>
          <a:lstStyle/>
          <a:p>
            <a:fld id="{615A2154-D646-495F-9BE7-A91FF54F86BA}" type="datetimeFigureOut">
              <a:rPr lang="en-IN" smtClean="0"/>
              <a:t>12-03-2023</a:t>
            </a:fld>
            <a:endParaRPr lang="en-IN"/>
          </a:p>
        </p:txBody>
      </p:sp>
      <p:sp>
        <p:nvSpPr>
          <p:cNvPr id="5" name="Footer Placeholder 4">
            <a:extLst>
              <a:ext uri="{FF2B5EF4-FFF2-40B4-BE49-F238E27FC236}">
                <a16:creationId xmlns:a16="http://schemas.microsoft.com/office/drawing/2014/main" id="{FDEFC984-4023-45B3-ADD5-7ED04DED37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51208F-011A-9D99-AD40-4B8B14BF9EF8}"/>
              </a:ext>
            </a:extLst>
          </p:cNvPr>
          <p:cNvSpPr>
            <a:spLocks noGrp="1"/>
          </p:cNvSpPr>
          <p:nvPr>
            <p:ph type="sldNum" sz="quarter" idx="12"/>
          </p:nvPr>
        </p:nvSpPr>
        <p:spPr/>
        <p:txBody>
          <a:bodyPr/>
          <a:lstStyle/>
          <a:p>
            <a:fld id="{B1AA9EE7-D520-4FBF-B9F7-58484D8E9960}" type="slidenum">
              <a:rPr lang="en-IN" smtClean="0"/>
              <a:t>‹#›</a:t>
            </a:fld>
            <a:endParaRPr lang="en-IN"/>
          </a:p>
        </p:txBody>
      </p:sp>
    </p:spTree>
    <p:extLst>
      <p:ext uri="{BB962C8B-B14F-4D97-AF65-F5344CB8AC3E}">
        <p14:creationId xmlns:p14="http://schemas.microsoft.com/office/powerpoint/2010/main" val="395812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6D2695-B424-5C87-650D-9674B554F2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31CE36-CE0C-AA94-0518-ED0D9A1644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061A2F-AEA8-CB78-2EDC-5304CF76DF20}"/>
              </a:ext>
            </a:extLst>
          </p:cNvPr>
          <p:cNvSpPr>
            <a:spLocks noGrp="1"/>
          </p:cNvSpPr>
          <p:nvPr>
            <p:ph type="dt" sz="half" idx="10"/>
          </p:nvPr>
        </p:nvSpPr>
        <p:spPr/>
        <p:txBody>
          <a:bodyPr/>
          <a:lstStyle/>
          <a:p>
            <a:fld id="{615A2154-D646-495F-9BE7-A91FF54F86BA}" type="datetimeFigureOut">
              <a:rPr lang="en-IN" smtClean="0"/>
              <a:t>12-03-2023</a:t>
            </a:fld>
            <a:endParaRPr lang="en-IN"/>
          </a:p>
        </p:txBody>
      </p:sp>
      <p:sp>
        <p:nvSpPr>
          <p:cNvPr id="5" name="Footer Placeholder 4">
            <a:extLst>
              <a:ext uri="{FF2B5EF4-FFF2-40B4-BE49-F238E27FC236}">
                <a16:creationId xmlns:a16="http://schemas.microsoft.com/office/drawing/2014/main" id="{95C096E8-55A7-822B-F373-47CEEF09BF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30CB49-D409-52B7-8F37-D4E060BEC8E7}"/>
              </a:ext>
            </a:extLst>
          </p:cNvPr>
          <p:cNvSpPr>
            <a:spLocks noGrp="1"/>
          </p:cNvSpPr>
          <p:nvPr>
            <p:ph type="sldNum" sz="quarter" idx="12"/>
          </p:nvPr>
        </p:nvSpPr>
        <p:spPr/>
        <p:txBody>
          <a:bodyPr/>
          <a:lstStyle/>
          <a:p>
            <a:fld id="{B1AA9EE7-D520-4FBF-B9F7-58484D8E9960}" type="slidenum">
              <a:rPr lang="en-IN" smtClean="0"/>
              <a:t>‹#›</a:t>
            </a:fld>
            <a:endParaRPr lang="en-IN"/>
          </a:p>
        </p:txBody>
      </p:sp>
    </p:spTree>
    <p:extLst>
      <p:ext uri="{BB962C8B-B14F-4D97-AF65-F5344CB8AC3E}">
        <p14:creationId xmlns:p14="http://schemas.microsoft.com/office/powerpoint/2010/main" val="3044941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C217-44AA-C5D2-ED3B-054A50293C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7428A1-0B4F-591D-2C2A-7EBC59850E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BC81F-0D7F-2855-03D9-8E129BA2A8D4}"/>
              </a:ext>
            </a:extLst>
          </p:cNvPr>
          <p:cNvSpPr>
            <a:spLocks noGrp="1"/>
          </p:cNvSpPr>
          <p:nvPr>
            <p:ph type="dt" sz="half" idx="10"/>
          </p:nvPr>
        </p:nvSpPr>
        <p:spPr/>
        <p:txBody>
          <a:bodyPr/>
          <a:lstStyle/>
          <a:p>
            <a:fld id="{615A2154-D646-495F-9BE7-A91FF54F86BA}" type="datetimeFigureOut">
              <a:rPr lang="en-IN" smtClean="0"/>
              <a:t>12-03-2023</a:t>
            </a:fld>
            <a:endParaRPr lang="en-IN"/>
          </a:p>
        </p:txBody>
      </p:sp>
      <p:sp>
        <p:nvSpPr>
          <p:cNvPr id="5" name="Footer Placeholder 4">
            <a:extLst>
              <a:ext uri="{FF2B5EF4-FFF2-40B4-BE49-F238E27FC236}">
                <a16:creationId xmlns:a16="http://schemas.microsoft.com/office/drawing/2014/main" id="{4D1CCD75-7361-5051-16D4-541ADAA5C9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2F7360-84C9-06CC-32A4-AFAEDE8F2AEB}"/>
              </a:ext>
            </a:extLst>
          </p:cNvPr>
          <p:cNvSpPr>
            <a:spLocks noGrp="1"/>
          </p:cNvSpPr>
          <p:nvPr>
            <p:ph type="sldNum" sz="quarter" idx="12"/>
          </p:nvPr>
        </p:nvSpPr>
        <p:spPr/>
        <p:txBody>
          <a:bodyPr/>
          <a:lstStyle/>
          <a:p>
            <a:fld id="{B1AA9EE7-D520-4FBF-B9F7-58484D8E9960}" type="slidenum">
              <a:rPr lang="en-IN" smtClean="0"/>
              <a:t>‹#›</a:t>
            </a:fld>
            <a:endParaRPr lang="en-IN"/>
          </a:p>
        </p:txBody>
      </p:sp>
    </p:spTree>
    <p:extLst>
      <p:ext uri="{BB962C8B-B14F-4D97-AF65-F5344CB8AC3E}">
        <p14:creationId xmlns:p14="http://schemas.microsoft.com/office/powerpoint/2010/main" val="2598127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C5FF-960A-B32F-3D1D-877EC6DD60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A887EB-0B7F-07E4-63B9-4F7D54E43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0B4AE5-B639-72CC-46C4-C55D5F6C90D6}"/>
              </a:ext>
            </a:extLst>
          </p:cNvPr>
          <p:cNvSpPr>
            <a:spLocks noGrp="1"/>
          </p:cNvSpPr>
          <p:nvPr>
            <p:ph type="dt" sz="half" idx="10"/>
          </p:nvPr>
        </p:nvSpPr>
        <p:spPr/>
        <p:txBody>
          <a:bodyPr/>
          <a:lstStyle/>
          <a:p>
            <a:fld id="{615A2154-D646-495F-9BE7-A91FF54F86BA}" type="datetimeFigureOut">
              <a:rPr lang="en-IN" smtClean="0"/>
              <a:t>12-03-2023</a:t>
            </a:fld>
            <a:endParaRPr lang="en-IN"/>
          </a:p>
        </p:txBody>
      </p:sp>
      <p:sp>
        <p:nvSpPr>
          <p:cNvPr id="5" name="Footer Placeholder 4">
            <a:extLst>
              <a:ext uri="{FF2B5EF4-FFF2-40B4-BE49-F238E27FC236}">
                <a16:creationId xmlns:a16="http://schemas.microsoft.com/office/drawing/2014/main" id="{9352254C-E056-BC8C-418F-B1F87C4C7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FFD551-4587-3206-AF0F-B49715830C6D}"/>
              </a:ext>
            </a:extLst>
          </p:cNvPr>
          <p:cNvSpPr>
            <a:spLocks noGrp="1"/>
          </p:cNvSpPr>
          <p:nvPr>
            <p:ph type="sldNum" sz="quarter" idx="12"/>
          </p:nvPr>
        </p:nvSpPr>
        <p:spPr/>
        <p:txBody>
          <a:bodyPr/>
          <a:lstStyle/>
          <a:p>
            <a:fld id="{B1AA9EE7-D520-4FBF-B9F7-58484D8E9960}" type="slidenum">
              <a:rPr lang="en-IN" smtClean="0"/>
              <a:t>‹#›</a:t>
            </a:fld>
            <a:endParaRPr lang="en-IN"/>
          </a:p>
        </p:txBody>
      </p:sp>
    </p:spTree>
    <p:extLst>
      <p:ext uri="{BB962C8B-B14F-4D97-AF65-F5344CB8AC3E}">
        <p14:creationId xmlns:p14="http://schemas.microsoft.com/office/powerpoint/2010/main" val="261179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B623F-F68B-F0B4-2614-A4BB077098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7DB417-D87C-5520-4A2F-0E05566FCF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B118DF-D710-FA37-E5C0-E83C864A6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F78F7E-0BF0-1331-4FCE-591747C1D404}"/>
              </a:ext>
            </a:extLst>
          </p:cNvPr>
          <p:cNvSpPr>
            <a:spLocks noGrp="1"/>
          </p:cNvSpPr>
          <p:nvPr>
            <p:ph type="dt" sz="half" idx="10"/>
          </p:nvPr>
        </p:nvSpPr>
        <p:spPr/>
        <p:txBody>
          <a:bodyPr/>
          <a:lstStyle/>
          <a:p>
            <a:fld id="{615A2154-D646-495F-9BE7-A91FF54F86BA}" type="datetimeFigureOut">
              <a:rPr lang="en-IN" smtClean="0"/>
              <a:t>12-03-2023</a:t>
            </a:fld>
            <a:endParaRPr lang="en-IN"/>
          </a:p>
        </p:txBody>
      </p:sp>
      <p:sp>
        <p:nvSpPr>
          <p:cNvPr id="6" name="Footer Placeholder 5">
            <a:extLst>
              <a:ext uri="{FF2B5EF4-FFF2-40B4-BE49-F238E27FC236}">
                <a16:creationId xmlns:a16="http://schemas.microsoft.com/office/drawing/2014/main" id="{9594D06F-7DC0-D88C-A224-D36BE183A9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9E67B4-93B3-D220-FDF7-59281CB127C9}"/>
              </a:ext>
            </a:extLst>
          </p:cNvPr>
          <p:cNvSpPr>
            <a:spLocks noGrp="1"/>
          </p:cNvSpPr>
          <p:nvPr>
            <p:ph type="sldNum" sz="quarter" idx="12"/>
          </p:nvPr>
        </p:nvSpPr>
        <p:spPr/>
        <p:txBody>
          <a:bodyPr/>
          <a:lstStyle/>
          <a:p>
            <a:fld id="{B1AA9EE7-D520-4FBF-B9F7-58484D8E9960}" type="slidenum">
              <a:rPr lang="en-IN" smtClean="0"/>
              <a:t>‹#›</a:t>
            </a:fld>
            <a:endParaRPr lang="en-IN"/>
          </a:p>
        </p:txBody>
      </p:sp>
    </p:spTree>
    <p:extLst>
      <p:ext uri="{BB962C8B-B14F-4D97-AF65-F5344CB8AC3E}">
        <p14:creationId xmlns:p14="http://schemas.microsoft.com/office/powerpoint/2010/main" val="184301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C0B5-4E38-7569-112C-1B78F76252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510F84-1E80-28EE-45BE-1EB059413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4435FC-F929-D9F8-1C72-F1C17D9DCF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6709DD-B7B0-9B96-8FEA-97D5F4420F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3D426-3251-DA14-73FD-C0192EFD5F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D39422-3407-71C2-5A6F-9869F4A159D6}"/>
              </a:ext>
            </a:extLst>
          </p:cNvPr>
          <p:cNvSpPr>
            <a:spLocks noGrp="1"/>
          </p:cNvSpPr>
          <p:nvPr>
            <p:ph type="dt" sz="half" idx="10"/>
          </p:nvPr>
        </p:nvSpPr>
        <p:spPr/>
        <p:txBody>
          <a:bodyPr/>
          <a:lstStyle/>
          <a:p>
            <a:fld id="{615A2154-D646-495F-9BE7-A91FF54F86BA}" type="datetimeFigureOut">
              <a:rPr lang="en-IN" smtClean="0"/>
              <a:t>12-03-2023</a:t>
            </a:fld>
            <a:endParaRPr lang="en-IN"/>
          </a:p>
        </p:txBody>
      </p:sp>
      <p:sp>
        <p:nvSpPr>
          <p:cNvPr id="8" name="Footer Placeholder 7">
            <a:extLst>
              <a:ext uri="{FF2B5EF4-FFF2-40B4-BE49-F238E27FC236}">
                <a16:creationId xmlns:a16="http://schemas.microsoft.com/office/drawing/2014/main" id="{6043BB14-1854-6052-EC09-85B7F8CC19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B8365A-65C7-3A96-9FAF-77DF0CB6CE79}"/>
              </a:ext>
            </a:extLst>
          </p:cNvPr>
          <p:cNvSpPr>
            <a:spLocks noGrp="1"/>
          </p:cNvSpPr>
          <p:nvPr>
            <p:ph type="sldNum" sz="quarter" idx="12"/>
          </p:nvPr>
        </p:nvSpPr>
        <p:spPr/>
        <p:txBody>
          <a:bodyPr/>
          <a:lstStyle/>
          <a:p>
            <a:fld id="{B1AA9EE7-D520-4FBF-B9F7-58484D8E9960}" type="slidenum">
              <a:rPr lang="en-IN" smtClean="0"/>
              <a:t>‹#›</a:t>
            </a:fld>
            <a:endParaRPr lang="en-IN"/>
          </a:p>
        </p:txBody>
      </p:sp>
    </p:spTree>
    <p:extLst>
      <p:ext uri="{BB962C8B-B14F-4D97-AF65-F5344CB8AC3E}">
        <p14:creationId xmlns:p14="http://schemas.microsoft.com/office/powerpoint/2010/main" val="210080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4481-76CD-9DA7-1EB3-CAC562C43F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3F354D-A7A1-F836-98B0-CD9E0B0DEF88}"/>
              </a:ext>
            </a:extLst>
          </p:cNvPr>
          <p:cNvSpPr>
            <a:spLocks noGrp="1"/>
          </p:cNvSpPr>
          <p:nvPr>
            <p:ph type="dt" sz="half" idx="10"/>
          </p:nvPr>
        </p:nvSpPr>
        <p:spPr/>
        <p:txBody>
          <a:bodyPr/>
          <a:lstStyle/>
          <a:p>
            <a:fld id="{615A2154-D646-495F-9BE7-A91FF54F86BA}" type="datetimeFigureOut">
              <a:rPr lang="en-IN" smtClean="0"/>
              <a:t>12-03-2023</a:t>
            </a:fld>
            <a:endParaRPr lang="en-IN"/>
          </a:p>
        </p:txBody>
      </p:sp>
      <p:sp>
        <p:nvSpPr>
          <p:cNvPr id="4" name="Footer Placeholder 3">
            <a:extLst>
              <a:ext uri="{FF2B5EF4-FFF2-40B4-BE49-F238E27FC236}">
                <a16:creationId xmlns:a16="http://schemas.microsoft.com/office/drawing/2014/main" id="{A1C6CB8E-C06A-7091-8B55-F14647F868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19A43F-641F-9CAC-8955-1B7DE12B7855}"/>
              </a:ext>
            </a:extLst>
          </p:cNvPr>
          <p:cNvSpPr>
            <a:spLocks noGrp="1"/>
          </p:cNvSpPr>
          <p:nvPr>
            <p:ph type="sldNum" sz="quarter" idx="12"/>
          </p:nvPr>
        </p:nvSpPr>
        <p:spPr/>
        <p:txBody>
          <a:bodyPr/>
          <a:lstStyle/>
          <a:p>
            <a:fld id="{B1AA9EE7-D520-4FBF-B9F7-58484D8E9960}" type="slidenum">
              <a:rPr lang="en-IN" smtClean="0"/>
              <a:t>‹#›</a:t>
            </a:fld>
            <a:endParaRPr lang="en-IN"/>
          </a:p>
        </p:txBody>
      </p:sp>
    </p:spTree>
    <p:extLst>
      <p:ext uri="{BB962C8B-B14F-4D97-AF65-F5344CB8AC3E}">
        <p14:creationId xmlns:p14="http://schemas.microsoft.com/office/powerpoint/2010/main" val="38048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543DDE-0B04-127D-0274-E78C5B3D11E3}"/>
              </a:ext>
            </a:extLst>
          </p:cNvPr>
          <p:cNvSpPr>
            <a:spLocks noGrp="1"/>
          </p:cNvSpPr>
          <p:nvPr>
            <p:ph type="dt" sz="half" idx="10"/>
          </p:nvPr>
        </p:nvSpPr>
        <p:spPr/>
        <p:txBody>
          <a:bodyPr/>
          <a:lstStyle/>
          <a:p>
            <a:fld id="{615A2154-D646-495F-9BE7-A91FF54F86BA}" type="datetimeFigureOut">
              <a:rPr lang="en-IN" smtClean="0"/>
              <a:t>12-03-2023</a:t>
            </a:fld>
            <a:endParaRPr lang="en-IN"/>
          </a:p>
        </p:txBody>
      </p:sp>
      <p:sp>
        <p:nvSpPr>
          <p:cNvPr id="3" name="Footer Placeholder 2">
            <a:extLst>
              <a:ext uri="{FF2B5EF4-FFF2-40B4-BE49-F238E27FC236}">
                <a16:creationId xmlns:a16="http://schemas.microsoft.com/office/drawing/2014/main" id="{4B3A5510-46FE-9E7F-7CDD-EA1C04B781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188358-27BB-D360-9615-3F99526CD7D5}"/>
              </a:ext>
            </a:extLst>
          </p:cNvPr>
          <p:cNvSpPr>
            <a:spLocks noGrp="1"/>
          </p:cNvSpPr>
          <p:nvPr>
            <p:ph type="sldNum" sz="quarter" idx="12"/>
          </p:nvPr>
        </p:nvSpPr>
        <p:spPr/>
        <p:txBody>
          <a:bodyPr/>
          <a:lstStyle/>
          <a:p>
            <a:fld id="{B1AA9EE7-D520-4FBF-B9F7-58484D8E9960}" type="slidenum">
              <a:rPr lang="en-IN" smtClean="0"/>
              <a:t>‹#›</a:t>
            </a:fld>
            <a:endParaRPr lang="en-IN"/>
          </a:p>
        </p:txBody>
      </p:sp>
    </p:spTree>
    <p:extLst>
      <p:ext uri="{BB962C8B-B14F-4D97-AF65-F5344CB8AC3E}">
        <p14:creationId xmlns:p14="http://schemas.microsoft.com/office/powerpoint/2010/main" val="309714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C935-0686-3F14-4991-4B3B7E0B52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6935D1-E7CE-62E8-38F3-71E26913E3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3E9386-267D-8D35-5DF1-0F7DC56A1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69ED8-A4BF-51F6-1451-C5944D254142}"/>
              </a:ext>
            </a:extLst>
          </p:cNvPr>
          <p:cNvSpPr>
            <a:spLocks noGrp="1"/>
          </p:cNvSpPr>
          <p:nvPr>
            <p:ph type="dt" sz="half" idx="10"/>
          </p:nvPr>
        </p:nvSpPr>
        <p:spPr/>
        <p:txBody>
          <a:bodyPr/>
          <a:lstStyle/>
          <a:p>
            <a:fld id="{615A2154-D646-495F-9BE7-A91FF54F86BA}" type="datetimeFigureOut">
              <a:rPr lang="en-IN" smtClean="0"/>
              <a:t>12-03-2023</a:t>
            </a:fld>
            <a:endParaRPr lang="en-IN"/>
          </a:p>
        </p:txBody>
      </p:sp>
      <p:sp>
        <p:nvSpPr>
          <p:cNvPr id="6" name="Footer Placeholder 5">
            <a:extLst>
              <a:ext uri="{FF2B5EF4-FFF2-40B4-BE49-F238E27FC236}">
                <a16:creationId xmlns:a16="http://schemas.microsoft.com/office/drawing/2014/main" id="{84D6D0B2-6979-A95B-63C2-AD40528AFC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AABA50-D4F7-3316-A8AD-38848F3B37C1}"/>
              </a:ext>
            </a:extLst>
          </p:cNvPr>
          <p:cNvSpPr>
            <a:spLocks noGrp="1"/>
          </p:cNvSpPr>
          <p:nvPr>
            <p:ph type="sldNum" sz="quarter" idx="12"/>
          </p:nvPr>
        </p:nvSpPr>
        <p:spPr/>
        <p:txBody>
          <a:bodyPr/>
          <a:lstStyle/>
          <a:p>
            <a:fld id="{B1AA9EE7-D520-4FBF-B9F7-58484D8E9960}" type="slidenum">
              <a:rPr lang="en-IN" smtClean="0"/>
              <a:t>‹#›</a:t>
            </a:fld>
            <a:endParaRPr lang="en-IN"/>
          </a:p>
        </p:txBody>
      </p:sp>
    </p:spTree>
    <p:extLst>
      <p:ext uri="{BB962C8B-B14F-4D97-AF65-F5344CB8AC3E}">
        <p14:creationId xmlns:p14="http://schemas.microsoft.com/office/powerpoint/2010/main" val="262191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A224-E5D5-1F86-C6F7-9AA9708941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F9C63D-636E-9006-EA70-AB888EF87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297795-62FF-E5CA-4DC0-3359E63F8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5B84B-09A0-84D3-ED6B-789F0575BDF5}"/>
              </a:ext>
            </a:extLst>
          </p:cNvPr>
          <p:cNvSpPr>
            <a:spLocks noGrp="1"/>
          </p:cNvSpPr>
          <p:nvPr>
            <p:ph type="dt" sz="half" idx="10"/>
          </p:nvPr>
        </p:nvSpPr>
        <p:spPr/>
        <p:txBody>
          <a:bodyPr/>
          <a:lstStyle/>
          <a:p>
            <a:fld id="{615A2154-D646-495F-9BE7-A91FF54F86BA}" type="datetimeFigureOut">
              <a:rPr lang="en-IN" smtClean="0"/>
              <a:t>12-03-2023</a:t>
            </a:fld>
            <a:endParaRPr lang="en-IN"/>
          </a:p>
        </p:txBody>
      </p:sp>
      <p:sp>
        <p:nvSpPr>
          <p:cNvPr id="6" name="Footer Placeholder 5">
            <a:extLst>
              <a:ext uri="{FF2B5EF4-FFF2-40B4-BE49-F238E27FC236}">
                <a16:creationId xmlns:a16="http://schemas.microsoft.com/office/drawing/2014/main" id="{514B0471-5352-0F68-BD8C-85072DEF43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E70B1F-8AAA-D538-D184-5550419584B4}"/>
              </a:ext>
            </a:extLst>
          </p:cNvPr>
          <p:cNvSpPr>
            <a:spLocks noGrp="1"/>
          </p:cNvSpPr>
          <p:nvPr>
            <p:ph type="sldNum" sz="quarter" idx="12"/>
          </p:nvPr>
        </p:nvSpPr>
        <p:spPr/>
        <p:txBody>
          <a:bodyPr/>
          <a:lstStyle/>
          <a:p>
            <a:fld id="{B1AA9EE7-D520-4FBF-B9F7-58484D8E9960}" type="slidenum">
              <a:rPr lang="en-IN" smtClean="0"/>
              <a:t>‹#›</a:t>
            </a:fld>
            <a:endParaRPr lang="en-IN"/>
          </a:p>
        </p:txBody>
      </p:sp>
    </p:spTree>
    <p:extLst>
      <p:ext uri="{BB962C8B-B14F-4D97-AF65-F5344CB8AC3E}">
        <p14:creationId xmlns:p14="http://schemas.microsoft.com/office/powerpoint/2010/main" val="1956649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B3F86B-36CB-0B35-CEC7-04D7C2662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47C33A-BB8A-A00C-1861-8F1E92B104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58730A-4E81-A671-B461-53AAED6391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A2154-D646-495F-9BE7-A91FF54F86BA}" type="datetimeFigureOut">
              <a:rPr lang="en-IN" smtClean="0"/>
              <a:t>12-03-2023</a:t>
            </a:fld>
            <a:endParaRPr lang="en-IN"/>
          </a:p>
        </p:txBody>
      </p:sp>
      <p:sp>
        <p:nvSpPr>
          <p:cNvPr id="5" name="Footer Placeholder 4">
            <a:extLst>
              <a:ext uri="{FF2B5EF4-FFF2-40B4-BE49-F238E27FC236}">
                <a16:creationId xmlns:a16="http://schemas.microsoft.com/office/drawing/2014/main" id="{FA5518D7-4D08-547D-D3FD-9BA26A3FAC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70F39B-078E-1215-DD19-E409BCBB06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AA9EE7-D520-4FBF-B9F7-58484D8E9960}" type="slidenum">
              <a:rPr lang="en-IN" smtClean="0"/>
              <a:t>‹#›</a:t>
            </a:fld>
            <a:endParaRPr lang="en-IN"/>
          </a:p>
        </p:txBody>
      </p:sp>
    </p:spTree>
    <p:extLst>
      <p:ext uri="{BB962C8B-B14F-4D97-AF65-F5344CB8AC3E}">
        <p14:creationId xmlns:p14="http://schemas.microsoft.com/office/powerpoint/2010/main" val="771758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D4C1062-9692-47A7-5679-E873BD14A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7288" y="391886"/>
            <a:ext cx="7337425" cy="606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20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53DCD8-BDFA-7D5E-CBF2-0519BF2C1466}"/>
              </a:ext>
            </a:extLst>
          </p:cNvPr>
          <p:cNvSpPr txBox="1"/>
          <p:nvPr/>
        </p:nvSpPr>
        <p:spPr>
          <a:xfrm>
            <a:off x="923729" y="1029086"/>
            <a:ext cx="10954139" cy="646331"/>
          </a:xfrm>
          <a:prstGeom prst="rect">
            <a:avLst/>
          </a:prstGeom>
          <a:noFill/>
        </p:spPr>
        <p:txBody>
          <a:bodyPr wrap="square">
            <a:spAutoFit/>
          </a:bodyPr>
          <a:lstStyle/>
          <a:p>
            <a:r>
              <a:rPr lang="en-US" b="0" i="0" dirty="0">
                <a:solidFill>
                  <a:srgbClr val="4A4A4A"/>
                </a:solidFill>
                <a:effectLst/>
                <a:latin typeface="Times New Roman" panose="02020603050405020304" pitchFamily="18" charset="0"/>
                <a:cs typeface="Times New Roman" panose="02020603050405020304" pitchFamily="18" charset="0"/>
              </a:rPr>
              <a:t>Emulator is created as a virtual machine image when you build webOS OSE platform source code with  </a:t>
            </a:r>
            <a:r>
              <a:rPr lang="en-IN" b="0" i="0" dirty="0">
                <a:solidFill>
                  <a:srgbClr val="504840"/>
                </a:solidFill>
                <a:effectLst/>
                <a:latin typeface="Times New Roman" panose="02020603050405020304" pitchFamily="18" charset="0"/>
                <a:cs typeface="Times New Roman" panose="02020603050405020304" pitchFamily="18" charset="0"/>
              </a:rPr>
              <a:t>qemux86 </a:t>
            </a:r>
            <a:r>
              <a:rPr lang="en-IN" b="0" i="0" dirty="0">
                <a:solidFill>
                  <a:srgbClr val="4A4A4A"/>
                </a:solidFill>
                <a:effectLst/>
                <a:latin typeface="Times New Roman" panose="02020603050405020304" pitchFamily="18" charset="0"/>
                <a:cs typeface="Times New Roman" panose="02020603050405020304" pitchFamily="18" charset="0"/>
              </a:rPr>
              <a:t>option configured</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63E7889-19E9-D0FD-7ECB-0268F01452F4}"/>
              </a:ext>
            </a:extLst>
          </p:cNvPr>
          <p:cNvSpPr txBox="1"/>
          <p:nvPr/>
        </p:nvSpPr>
        <p:spPr>
          <a:xfrm>
            <a:off x="613490" y="659754"/>
            <a:ext cx="1299286" cy="369332"/>
          </a:xfrm>
          <a:prstGeom prst="rect">
            <a:avLst/>
          </a:prstGeom>
          <a:noFill/>
        </p:spPr>
        <p:txBody>
          <a:bodyPr wrap="square">
            <a:spAutoFit/>
          </a:bodyPr>
          <a:lstStyle/>
          <a:p>
            <a:pPr algn="l"/>
            <a:r>
              <a:rPr lang="en-IN" b="1" i="0" dirty="0">
                <a:solidFill>
                  <a:srgbClr val="3F3933"/>
                </a:solidFill>
                <a:effectLst/>
                <a:latin typeface="Times New Roman" panose="02020603050405020304" pitchFamily="18" charset="0"/>
                <a:cs typeface="Times New Roman" panose="02020603050405020304" pitchFamily="18" charset="0"/>
              </a:rPr>
              <a:t>Emulator</a:t>
            </a:r>
          </a:p>
        </p:txBody>
      </p:sp>
      <p:sp>
        <p:nvSpPr>
          <p:cNvPr id="9" name="TextBox 8">
            <a:extLst>
              <a:ext uri="{FF2B5EF4-FFF2-40B4-BE49-F238E27FC236}">
                <a16:creationId xmlns:a16="http://schemas.microsoft.com/office/drawing/2014/main" id="{106EC212-B062-C55D-1D61-C8932C9C8008}"/>
              </a:ext>
            </a:extLst>
          </p:cNvPr>
          <p:cNvSpPr txBox="1"/>
          <p:nvPr/>
        </p:nvSpPr>
        <p:spPr>
          <a:xfrm>
            <a:off x="613490" y="1901155"/>
            <a:ext cx="11264378" cy="2031325"/>
          </a:xfrm>
          <a:prstGeom prst="rect">
            <a:avLst/>
          </a:prstGeom>
          <a:noFill/>
        </p:spPr>
        <p:txBody>
          <a:bodyPr wrap="square">
            <a:spAutoFit/>
          </a:bodyPr>
          <a:lstStyle/>
          <a:p>
            <a:pPr algn="l"/>
            <a:r>
              <a:rPr lang="en-US" b="1" i="0" dirty="0">
                <a:solidFill>
                  <a:srgbClr val="4A4A4A"/>
                </a:solidFill>
                <a:effectLst/>
                <a:latin typeface="Times New Roman" panose="02020603050405020304" pitchFamily="18" charset="0"/>
                <a:cs typeface="Times New Roman" panose="02020603050405020304" pitchFamily="18" charset="0"/>
              </a:rPr>
              <a:t>Beanviser :</a:t>
            </a:r>
          </a:p>
          <a:p>
            <a:pPr algn="l"/>
            <a:r>
              <a:rPr lang="en-US" b="0" i="0" dirty="0">
                <a:solidFill>
                  <a:srgbClr val="4A4A4A"/>
                </a:solidFill>
                <a:effectLst/>
                <a:latin typeface="Times New Roman" panose="02020603050405020304" pitchFamily="18" charset="0"/>
                <a:cs typeface="Times New Roman" panose="02020603050405020304" pitchFamily="18" charset="0"/>
              </a:rPr>
              <a:t>Beanviser is a performance monitoring and diagnostics tool that remotely communicates with a webOS device and evaluates apps running on the device. It provides the following benefits:</a:t>
            </a:r>
          </a:p>
          <a:p>
            <a:pPr algn="l">
              <a:buFont typeface="Arial" panose="020B0604020202020204" pitchFamily="34" charset="0"/>
              <a:buChar char="•"/>
            </a:pPr>
            <a:r>
              <a:rPr lang="en-US" b="0" i="0" dirty="0">
                <a:solidFill>
                  <a:srgbClr val="4A4A4A"/>
                </a:solidFill>
                <a:effectLst/>
                <a:latin typeface="Times New Roman" panose="02020603050405020304" pitchFamily="18" charset="0"/>
                <a:cs typeface="Times New Roman" panose="02020603050405020304" pitchFamily="18" charset="0"/>
              </a:rPr>
              <a:t>Real-time analysis of an app’s performance.</a:t>
            </a:r>
          </a:p>
          <a:p>
            <a:pPr algn="l">
              <a:buFont typeface="Arial" panose="020B0604020202020204" pitchFamily="34" charset="0"/>
              <a:buChar char="•"/>
            </a:pPr>
            <a:r>
              <a:rPr lang="en-US" b="0" i="0" dirty="0">
                <a:solidFill>
                  <a:srgbClr val="4A4A4A"/>
                </a:solidFill>
                <a:effectLst/>
                <a:latin typeface="Times New Roman" panose="02020603050405020304" pitchFamily="18" charset="0"/>
                <a:cs typeface="Times New Roman" panose="02020603050405020304" pitchFamily="18" charset="0"/>
              </a:rPr>
              <a:t>Easy-to-read graphical representations of data that help you visualize performance of apps.</a:t>
            </a:r>
          </a:p>
          <a:p>
            <a:pPr algn="l">
              <a:buFont typeface="Arial" panose="020B0604020202020204" pitchFamily="34" charset="0"/>
              <a:buChar char="•"/>
            </a:pPr>
            <a:r>
              <a:rPr lang="en-US" b="0" i="0" dirty="0">
                <a:solidFill>
                  <a:srgbClr val="4A4A4A"/>
                </a:solidFill>
                <a:effectLst/>
                <a:latin typeface="Times New Roman" panose="02020603050405020304" pitchFamily="18" charset="0"/>
                <a:cs typeface="Times New Roman" panose="02020603050405020304" pitchFamily="18" charset="0"/>
              </a:rPr>
              <a:t>Historical data which can be saved and imported to Beanviser.</a:t>
            </a:r>
          </a:p>
          <a:p>
            <a:pPr algn="l">
              <a:buFont typeface="Arial" panose="020B0604020202020204" pitchFamily="34" charset="0"/>
              <a:buChar char="•"/>
            </a:pPr>
            <a:r>
              <a:rPr lang="en-US" b="0" i="0" dirty="0">
                <a:solidFill>
                  <a:srgbClr val="4A4A4A"/>
                </a:solidFill>
                <a:effectLst/>
                <a:latin typeface="Times New Roman" panose="02020603050405020304" pitchFamily="18" charset="0"/>
                <a:cs typeface="Times New Roman" panose="02020603050405020304" pitchFamily="18" charset="0"/>
              </a:rPr>
              <a:t>Logs for debugging the apps.</a:t>
            </a:r>
          </a:p>
        </p:txBody>
      </p:sp>
      <p:sp>
        <p:nvSpPr>
          <p:cNvPr id="13" name="TextBox 12">
            <a:extLst>
              <a:ext uri="{FF2B5EF4-FFF2-40B4-BE49-F238E27FC236}">
                <a16:creationId xmlns:a16="http://schemas.microsoft.com/office/drawing/2014/main" id="{DEB9B92C-7310-6FD9-8978-2FAA29C96BE8}"/>
              </a:ext>
            </a:extLst>
          </p:cNvPr>
          <p:cNvSpPr txBox="1"/>
          <p:nvPr/>
        </p:nvSpPr>
        <p:spPr>
          <a:xfrm>
            <a:off x="613490" y="4015023"/>
            <a:ext cx="8903736" cy="2585323"/>
          </a:xfrm>
          <a:prstGeom prst="rect">
            <a:avLst/>
          </a:prstGeom>
          <a:noFill/>
        </p:spPr>
        <p:txBody>
          <a:bodyPr wrap="square">
            <a:spAutoFit/>
          </a:bodyPr>
          <a:lstStyle/>
          <a:p>
            <a:pPr algn="l"/>
            <a:r>
              <a:rPr lang="en-IN" b="1" i="0" dirty="0">
                <a:solidFill>
                  <a:srgbClr val="3F3933"/>
                </a:solidFill>
                <a:effectLst/>
                <a:latin typeface="Times New Roman" panose="02020603050405020304" pitchFamily="18" charset="0"/>
                <a:cs typeface="Times New Roman" panose="02020603050405020304" pitchFamily="18" charset="0"/>
              </a:rPr>
              <a:t>Key Features:</a:t>
            </a:r>
          </a:p>
          <a:p>
            <a:pPr algn="l"/>
            <a:r>
              <a:rPr lang="en-IN" b="0" i="0" dirty="0" err="1">
                <a:solidFill>
                  <a:srgbClr val="4A4A4A"/>
                </a:solidFill>
                <a:effectLst/>
                <a:latin typeface="Times New Roman" panose="02020603050405020304" pitchFamily="18" charset="0"/>
                <a:cs typeface="Times New Roman" panose="02020603050405020304" pitchFamily="18" charset="0"/>
              </a:rPr>
              <a:t>Beanviser</a:t>
            </a:r>
            <a:r>
              <a:rPr lang="en-IN" b="0" i="0" dirty="0">
                <a:solidFill>
                  <a:srgbClr val="4A4A4A"/>
                </a:solidFill>
                <a:effectLst/>
                <a:latin typeface="Times New Roman" panose="02020603050405020304" pitchFamily="18" charset="0"/>
                <a:cs typeface="Times New Roman" panose="02020603050405020304" pitchFamily="18" charset="0"/>
              </a:rPr>
              <a:t> provides a comprehensive set of features:</a:t>
            </a:r>
          </a:p>
          <a:p>
            <a:pPr algn="l">
              <a:buFont typeface="Arial" panose="020B0604020202020204" pitchFamily="34" charset="0"/>
              <a:buChar char="•"/>
            </a:pPr>
            <a:r>
              <a:rPr lang="en-IN" b="0" i="0" dirty="0">
                <a:solidFill>
                  <a:srgbClr val="4A4A4A"/>
                </a:solidFill>
                <a:effectLst/>
                <a:latin typeface="Times New Roman" panose="02020603050405020304" pitchFamily="18" charset="0"/>
                <a:cs typeface="Times New Roman" panose="02020603050405020304" pitchFamily="18" charset="0"/>
              </a:rPr>
              <a:t>Monitoring:</a:t>
            </a:r>
          </a:p>
          <a:p>
            <a:pPr marL="742950" lvl="1" indent="-285750" algn="l">
              <a:buFont typeface="Arial" panose="020B0604020202020204" pitchFamily="34" charset="0"/>
              <a:buChar char="•"/>
            </a:pPr>
            <a:r>
              <a:rPr lang="en-IN" b="0" i="0" dirty="0">
                <a:solidFill>
                  <a:srgbClr val="4A4A4A"/>
                </a:solidFill>
                <a:effectLst/>
                <a:latin typeface="Times New Roman" panose="02020603050405020304" pitchFamily="18" charset="0"/>
                <a:cs typeface="Times New Roman" panose="02020603050405020304" pitchFamily="18" charset="0"/>
              </a:rPr>
              <a:t>System CPU and Memory</a:t>
            </a:r>
          </a:p>
          <a:p>
            <a:pPr marL="742950" lvl="1" indent="-285750" algn="l">
              <a:buFont typeface="Arial" panose="020B0604020202020204" pitchFamily="34" charset="0"/>
              <a:buChar char="•"/>
            </a:pPr>
            <a:r>
              <a:rPr lang="en-IN" b="0" i="0" dirty="0">
                <a:solidFill>
                  <a:srgbClr val="4A4A4A"/>
                </a:solidFill>
                <a:effectLst/>
                <a:latin typeface="Times New Roman" panose="02020603050405020304" pitchFamily="18" charset="0"/>
                <a:cs typeface="Times New Roman" panose="02020603050405020304" pitchFamily="18" charset="0"/>
              </a:rPr>
              <a:t>Process CPU and Memory</a:t>
            </a:r>
          </a:p>
          <a:p>
            <a:pPr algn="l">
              <a:buFont typeface="Arial" panose="020B0604020202020204" pitchFamily="34" charset="0"/>
              <a:buChar char="•"/>
            </a:pPr>
            <a:r>
              <a:rPr lang="en-IN" b="0" i="0" dirty="0">
                <a:solidFill>
                  <a:srgbClr val="4A4A4A"/>
                </a:solidFill>
                <a:effectLst/>
                <a:latin typeface="Times New Roman" panose="02020603050405020304" pitchFamily="18" charset="0"/>
                <a:cs typeface="Times New Roman" panose="02020603050405020304" pitchFamily="18" charset="0"/>
              </a:rPr>
              <a:t>Diagnostics:</a:t>
            </a:r>
          </a:p>
          <a:p>
            <a:pPr marL="742950" lvl="1" indent="-285750" algn="l">
              <a:buFont typeface="Arial" panose="020B0604020202020204" pitchFamily="34" charset="0"/>
              <a:buChar char="•"/>
            </a:pPr>
            <a:r>
              <a:rPr lang="en-IN" b="0" i="0" dirty="0" err="1">
                <a:solidFill>
                  <a:srgbClr val="4A4A4A"/>
                </a:solidFill>
                <a:effectLst/>
                <a:latin typeface="Times New Roman" panose="02020603050405020304" pitchFamily="18" charset="0"/>
                <a:cs typeface="Times New Roman" panose="02020603050405020304" pitchFamily="18" charset="0"/>
              </a:rPr>
              <a:t>journald</a:t>
            </a:r>
            <a:r>
              <a:rPr lang="en-IN" b="0" i="0" dirty="0">
                <a:solidFill>
                  <a:srgbClr val="4A4A4A"/>
                </a:solidFill>
                <a:effectLst/>
                <a:latin typeface="Times New Roman" panose="02020603050405020304" pitchFamily="18" charset="0"/>
                <a:cs typeface="Times New Roman" panose="02020603050405020304" pitchFamily="18" charset="0"/>
              </a:rPr>
              <a:t> Logs</a:t>
            </a:r>
          </a:p>
          <a:p>
            <a:pPr marL="742950" lvl="1" indent="-285750" algn="l">
              <a:buFont typeface="Arial" panose="020B0604020202020204" pitchFamily="34" charset="0"/>
              <a:buChar char="•"/>
            </a:pPr>
            <a:r>
              <a:rPr lang="en-IN" b="0" i="0" dirty="0" err="1">
                <a:solidFill>
                  <a:srgbClr val="4A4A4A"/>
                </a:solidFill>
                <a:effectLst/>
                <a:latin typeface="Times New Roman" panose="02020603050405020304" pitchFamily="18" charset="0"/>
                <a:cs typeface="Times New Roman" panose="02020603050405020304" pitchFamily="18" charset="0"/>
              </a:rPr>
              <a:t>GStreamer</a:t>
            </a:r>
            <a:r>
              <a:rPr lang="en-IN" b="0" i="0" dirty="0">
                <a:solidFill>
                  <a:srgbClr val="4A4A4A"/>
                </a:solidFill>
                <a:effectLst/>
                <a:latin typeface="Times New Roman" panose="02020603050405020304" pitchFamily="18" charset="0"/>
                <a:cs typeface="Times New Roman" panose="02020603050405020304" pitchFamily="18" charset="0"/>
              </a:rPr>
              <a:t> Logs </a:t>
            </a:r>
            <a:r>
              <a:rPr lang="en-IN" b="0" i="1" dirty="0">
                <a:solidFill>
                  <a:srgbClr val="4A4A4A"/>
                </a:solidFill>
                <a:effectLst/>
                <a:latin typeface="Times New Roman" panose="02020603050405020304" pitchFamily="18" charset="0"/>
                <a:cs typeface="Times New Roman" panose="02020603050405020304" pitchFamily="18" charset="0"/>
              </a:rPr>
              <a:t>(Available from </a:t>
            </a:r>
            <a:r>
              <a:rPr lang="en-IN" b="0" i="1" dirty="0" err="1">
                <a:solidFill>
                  <a:srgbClr val="4A4A4A"/>
                </a:solidFill>
                <a:effectLst/>
                <a:latin typeface="Times New Roman" panose="02020603050405020304" pitchFamily="18" charset="0"/>
                <a:cs typeface="Times New Roman" panose="02020603050405020304" pitchFamily="18" charset="0"/>
              </a:rPr>
              <a:t>Beanviser</a:t>
            </a:r>
            <a:r>
              <a:rPr lang="en-IN" b="0" i="1" dirty="0">
                <a:solidFill>
                  <a:srgbClr val="4A4A4A"/>
                </a:solidFill>
                <a:effectLst/>
                <a:latin typeface="Times New Roman" panose="02020603050405020304" pitchFamily="18" charset="0"/>
                <a:cs typeface="Times New Roman" panose="02020603050405020304" pitchFamily="18" charset="0"/>
              </a:rPr>
              <a:t> v2.0.0)</a:t>
            </a:r>
            <a:endParaRPr lang="en-IN" b="0" i="0" dirty="0">
              <a:solidFill>
                <a:srgbClr val="4A4A4A"/>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b="0" i="0" dirty="0">
                <a:solidFill>
                  <a:srgbClr val="4A4A4A"/>
                </a:solidFill>
                <a:effectLst/>
                <a:latin typeface="Times New Roman" panose="02020603050405020304" pitchFamily="18" charset="0"/>
                <a:cs typeface="Times New Roman" panose="02020603050405020304" pitchFamily="18" charset="0"/>
              </a:rPr>
              <a:t>Traffic on webOS service bus</a:t>
            </a:r>
          </a:p>
        </p:txBody>
      </p:sp>
    </p:spTree>
    <p:extLst>
      <p:ext uri="{BB962C8B-B14F-4D97-AF65-F5344CB8AC3E}">
        <p14:creationId xmlns:p14="http://schemas.microsoft.com/office/powerpoint/2010/main" val="389599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651FA-0602-BE76-9ED9-C05887B7CEFD}"/>
              </a:ext>
            </a:extLst>
          </p:cNvPr>
          <p:cNvSpPr txBox="1"/>
          <p:nvPr/>
        </p:nvSpPr>
        <p:spPr>
          <a:xfrm>
            <a:off x="463811" y="435248"/>
            <a:ext cx="11264377" cy="1477328"/>
          </a:xfrm>
          <a:prstGeom prst="rect">
            <a:avLst/>
          </a:prstGeom>
          <a:noFill/>
        </p:spPr>
        <p:txBody>
          <a:bodyPr wrap="square">
            <a:spAutoFit/>
          </a:bodyPr>
          <a:lstStyle/>
          <a:p>
            <a:pPr algn="just"/>
            <a:r>
              <a:rPr lang="en-US" b="0" i="0" dirty="0">
                <a:solidFill>
                  <a:srgbClr val="3F3933"/>
                </a:solidFill>
                <a:effectLst/>
                <a:latin typeface="Noto Sans" panose="020B0502040504020204" pitchFamily="34" charset="0"/>
              </a:rPr>
              <a:t>When to Use Beanviser?</a:t>
            </a:r>
          </a:p>
          <a:p>
            <a:pPr algn="just"/>
            <a:endParaRPr lang="en-US" b="0" i="0" dirty="0">
              <a:solidFill>
                <a:srgbClr val="3F3933"/>
              </a:solidFill>
              <a:effectLst/>
              <a:latin typeface="Noto Sans" panose="020B0502040504020204" pitchFamily="34" charset="0"/>
            </a:endParaRPr>
          </a:p>
          <a:p>
            <a:pPr algn="just"/>
            <a:r>
              <a:rPr lang="en-US" b="0" i="0" dirty="0">
                <a:solidFill>
                  <a:srgbClr val="4A4A4A"/>
                </a:solidFill>
                <a:effectLst/>
                <a:latin typeface="Noto Sans" panose="020B0502040504020204" pitchFamily="34" charset="0"/>
              </a:rPr>
              <a:t>With Beanviser you can evaluate how your app performs in a live environment and check for issues before the app is deployed for commercial purposes. Therefore, it is recommend that you let Beanviser evaluate the app for a few days, to give you a real-life view into the operation of the app.</a:t>
            </a:r>
          </a:p>
        </p:txBody>
      </p:sp>
      <p:sp>
        <p:nvSpPr>
          <p:cNvPr id="4" name="TextBox 3">
            <a:extLst>
              <a:ext uri="{FF2B5EF4-FFF2-40B4-BE49-F238E27FC236}">
                <a16:creationId xmlns:a16="http://schemas.microsoft.com/office/drawing/2014/main" id="{E79CC9A7-927E-EEA1-1137-AF4A55D2B6AE}"/>
              </a:ext>
            </a:extLst>
          </p:cNvPr>
          <p:cNvSpPr txBox="1"/>
          <p:nvPr/>
        </p:nvSpPr>
        <p:spPr>
          <a:xfrm>
            <a:off x="527178" y="2654875"/>
            <a:ext cx="11264377" cy="1200329"/>
          </a:xfrm>
          <a:prstGeom prst="rect">
            <a:avLst/>
          </a:prstGeom>
          <a:noFill/>
        </p:spPr>
        <p:txBody>
          <a:bodyPr wrap="square">
            <a:spAutoFit/>
          </a:bodyPr>
          <a:lstStyle/>
          <a:p>
            <a:pPr algn="just"/>
            <a:r>
              <a:rPr lang="en-US" b="0" i="0" dirty="0">
                <a:solidFill>
                  <a:srgbClr val="4A4A4A"/>
                </a:solidFill>
                <a:effectLst/>
                <a:latin typeface="Noto Sans" panose="020B0502040504020204" pitchFamily="34" charset="0"/>
              </a:rPr>
              <a:t>Workflow Designer is a GUI-based utility which allows you to add AI logic to your web app, without actually modifying its source code. This makes your web app context-aware and therefore provides a better experience to your customers. For example, without updating the source code of your app, you can configure it to perform operations on voice instructions.</a:t>
            </a:r>
            <a:endParaRPr lang="en-IN" dirty="0"/>
          </a:p>
        </p:txBody>
      </p:sp>
      <p:sp>
        <p:nvSpPr>
          <p:cNvPr id="6" name="TextBox 5">
            <a:extLst>
              <a:ext uri="{FF2B5EF4-FFF2-40B4-BE49-F238E27FC236}">
                <a16:creationId xmlns:a16="http://schemas.microsoft.com/office/drawing/2014/main" id="{7375DB20-3B51-9AB0-68B0-575CB89F6EC5}"/>
              </a:ext>
            </a:extLst>
          </p:cNvPr>
          <p:cNvSpPr txBox="1"/>
          <p:nvPr/>
        </p:nvSpPr>
        <p:spPr>
          <a:xfrm>
            <a:off x="463811" y="2171314"/>
            <a:ext cx="2391356" cy="369332"/>
          </a:xfrm>
          <a:prstGeom prst="rect">
            <a:avLst/>
          </a:prstGeom>
          <a:noFill/>
        </p:spPr>
        <p:txBody>
          <a:bodyPr wrap="square">
            <a:spAutoFit/>
          </a:bodyPr>
          <a:lstStyle/>
          <a:p>
            <a:pPr algn="just"/>
            <a:r>
              <a:rPr lang="en-US" b="0" i="0" dirty="0">
                <a:solidFill>
                  <a:srgbClr val="4A4A4A"/>
                </a:solidFill>
                <a:effectLst/>
                <a:latin typeface="Noto Sans" panose="020B0502040504020204" pitchFamily="34" charset="0"/>
              </a:rPr>
              <a:t>Workflow Designer </a:t>
            </a:r>
            <a:endParaRPr lang="en-IN" dirty="0"/>
          </a:p>
        </p:txBody>
      </p:sp>
      <p:sp>
        <p:nvSpPr>
          <p:cNvPr id="8" name="TextBox 7">
            <a:extLst>
              <a:ext uri="{FF2B5EF4-FFF2-40B4-BE49-F238E27FC236}">
                <a16:creationId xmlns:a16="http://schemas.microsoft.com/office/drawing/2014/main" id="{AB774F7A-0F6A-2C73-E639-EEA346999A86}"/>
              </a:ext>
            </a:extLst>
          </p:cNvPr>
          <p:cNvSpPr txBox="1"/>
          <p:nvPr/>
        </p:nvSpPr>
        <p:spPr>
          <a:xfrm>
            <a:off x="527178" y="4212687"/>
            <a:ext cx="11201010" cy="1477328"/>
          </a:xfrm>
          <a:prstGeom prst="rect">
            <a:avLst/>
          </a:prstGeom>
          <a:noFill/>
        </p:spPr>
        <p:txBody>
          <a:bodyPr wrap="square">
            <a:spAutoFit/>
          </a:bodyPr>
          <a:lstStyle/>
          <a:p>
            <a:pPr algn="just"/>
            <a:r>
              <a:rPr lang="en-US" b="0" i="0" dirty="0">
                <a:solidFill>
                  <a:srgbClr val="4A4A4A"/>
                </a:solidFill>
                <a:effectLst/>
                <a:latin typeface="Noto Sans" panose="020B0502040504020204" pitchFamily="34" charset="0"/>
              </a:rPr>
              <a:t>Some of the main benefits of Workflow Designer are:</a:t>
            </a:r>
          </a:p>
          <a:p>
            <a:pPr algn="just"/>
            <a:endParaRPr lang="en-US" b="0" i="0" dirty="0">
              <a:solidFill>
                <a:srgbClr val="4A4A4A"/>
              </a:solidFill>
              <a:effectLst/>
              <a:latin typeface="Noto Sans" panose="020B0502040504020204" pitchFamily="34" charset="0"/>
            </a:endParaRPr>
          </a:p>
          <a:p>
            <a:pPr algn="just">
              <a:buFont typeface="Arial" panose="020B0604020202020204" pitchFamily="34" charset="0"/>
              <a:buChar char="•"/>
            </a:pPr>
            <a:r>
              <a:rPr lang="en-US" b="0" i="0" dirty="0">
                <a:solidFill>
                  <a:srgbClr val="4A4A4A"/>
                </a:solidFill>
                <a:effectLst/>
                <a:latin typeface="Noto Sans" panose="020B0502040504020204" pitchFamily="34" charset="0"/>
              </a:rPr>
              <a:t>Reduces time spent in developing AI logic in the web app.</a:t>
            </a:r>
          </a:p>
          <a:p>
            <a:pPr algn="just">
              <a:buFont typeface="Arial" panose="020B0604020202020204" pitchFamily="34" charset="0"/>
              <a:buChar char="•"/>
            </a:pPr>
            <a:r>
              <a:rPr lang="en-US" b="0" i="0" dirty="0">
                <a:solidFill>
                  <a:srgbClr val="4A4A4A"/>
                </a:solidFill>
                <a:effectLst/>
                <a:latin typeface="Noto Sans" panose="020B0502040504020204" pitchFamily="34" charset="0"/>
              </a:rPr>
              <a:t>Developer does not need in-depth understanding of AI engines.</a:t>
            </a:r>
          </a:p>
          <a:p>
            <a:pPr algn="just">
              <a:buFont typeface="Arial" panose="020B0604020202020204" pitchFamily="34" charset="0"/>
              <a:buChar char="•"/>
            </a:pPr>
            <a:r>
              <a:rPr lang="en-US" b="0" i="0" dirty="0">
                <a:solidFill>
                  <a:srgbClr val="4A4A4A"/>
                </a:solidFill>
                <a:effectLst/>
                <a:latin typeface="Noto Sans" panose="020B0502040504020204" pitchFamily="34" charset="0"/>
              </a:rPr>
              <a:t>Does not increase the code size and complexity.</a:t>
            </a:r>
          </a:p>
        </p:txBody>
      </p:sp>
    </p:spTree>
    <p:extLst>
      <p:ext uri="{BB962C8B-B14F-4D97-AF65-F5344CB8AC3E}">
        <p14:creationId xmlns:p14="http://schemas.microsoft.com/office/powerpoint/2010/main" val="3168111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78B554E4-1DB4-8161-FDD6-029131E0A239}"/>
              </a:ext>
            </a:extLst>
          </p:cNvPr>
          <p:cNvSpPr/>
          <p:nvPr/>
        </p:nvSpPr>
        <p:spPr>
          <a:xfrm>
            <a:off x="3385454" y="123676"/>
            <a:ext cx="2908041" cy="695131"/>
          </a:xfrm>
          <a:prstGeom prst="flowChartAlternateProcess">
            <a:avLst/>
          </a:prstGeom>
          <a:solidFill>
            <a:srgbClr val="E44CDD"/>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0" i="0" dirty="0">
                <a:solidFill>
                  <a:srgbClr val="4A4A4A"/>
                </a:solidFill>
                <a:effectLst/>
                <a:latin typeface="Times New Roman" panose="02020603050405020304" pitchFamily="18" charset="0"/>
                <a:cs typeface="Times New Roman" panose="02020603050405020304" pitchFamily="18" charset="0"/>
              </a:rPr>
              <a:t>Managers &amp; Services</a:t>
            </a:r>
          </a:p>
        </p:txBody>
      </p:sp>
      <p:sp>
        <p:nvSpPr>
          <p:cNvPr id="6" name="TextBox 5">
            <a:extLst>
              <a:ext uri="{FF2B5EF4-FFF2-40B4-BE49-F238E27FC236}">
                <a16:creationId xmlns:a16="http://schemas.microsoft.com/office/drawing/2014/main" id="{5DFE04E6-2DD2-5CDE-617B-A12230C9F386}"/>
              </a:ext>
            </a:extLst>
          </p:cNvPr>
          <p:cNvSpPr txBox="1"/>
          <p:nvPr/>
        </p:nvSpPr>
        <p:spPr>
          <a:xfrm>
            <a:off x="130629" y="948690"/>
            <a:ext cx="11513975" cy="5909310"/>
          </a:xfrm>
          <a:prstGeom prst="rect">
            <a:avLst/>
          </a:prstGeom>
          <a:noFill/>
        </p:spPr>
        <p:txBody>
          <a:bodyPr wrap="square">
            <a:spAutoFit/>
          </a:bodyPr>
          <a:lstStyle/>
          <a:p>
            <a:pPr algn="l"/>
            <a:r>
              <a:rPr lang="en-US" b="1" i="0" dirty="0">
                <a:solidFill>
                  <a:srgbClr val="3F3933"/>
                </a:solidFill>
                <a:effectLst/>
                <a:latin typeface="Noto Sans" panose="020B0502040504020204" pitchFamily="34" charset="0"/>
              </a:rPr>
              <a:t>System and Application Manager</a:t>
            </a:r>
          </a:p>
          <a:p>
            <a:pPr algn="l"/>
            <a:r>
              <a:rPr lang="en-US" b="0" i="0" dirty="0">
                <a:solidFill>
                  <a:srgbClr val="4A4A4A"/>
                </a:solidFill>
                <a:effectLst/>
                <a:latin typeface="Noto Sans" panose="020B0502040504020204" pitchFamily="34" charset="0"/>
              </a:rPr>
              <a:t>System and Application Manager (SAM) oversees the behavior of apps. SAM manages each app throughout its lifecycle, including the installation, launch, termination, and removal of the app.</a:t>
            </a:r>
          </a:p>
          <a:p>
            <a:pPr algn="l"/>
            <a:endParaRPr lang="en-US" b="0" i="0" dirty="0">
              <a:solidFill>
                <a:srgbClr val="4A4A4A"/>
              </a:solidFill>
              <a:effectLst/>
              <a:latin typeface="Noto Sans" panose="020B0502040504020204" pitchFamily="34" charset="0"/>
            </a:endParaRPr>
          </a:p>
          <a:p>
            <a:pPr algn="l"/>
            <a:r>
              <a:rPr lang="en-US" b="1" i="0" dirty="0">
                <a:solidFill>
                  <a:srgbClr val="3F3933"/>
                </a:solidFill>
                <a:effectLst/>
                <a:latin typeface="Noto Sans" panose="020B0502040504020204" pitchFamily="34" charset="0"/>
              </a:rPr>
              <a:t>Web Application Manager</a:t>
            </a:r>
          </a:p>
          <a:p>
            <a:pPr algn="l"/>
            <a:r>
              <a:rPr lang="en-US" b="0" i="0" dirty="0">
                <a:solidFill>
                  <a:srgbClr val="4A4A4A"/>
                </a:solidFill>
                <a:effectLst/>
                <a:latin typeface="Noto Sans" panose="020B0502040504020204" pitchFamily="34" charset="0"/>
              </a:rPr>
              <a:t>Web Application Manager (WAM) is responsible for launching and managing web apps. In addition, WAM performs CPU usage optimization, status monitoring and recovery processing, and access privileges management, all based on the running status of web apps.</a:t>
            </a:r>
          </a:p>
          <a:p>
            <a:pPr algn="l"/>
            <a:r>
              <a:rPr lang="en-US" b="0" i="0" dirty="0">
                <a:solidFill>
                  <a:srgbClr val="4A4A4A"/>
                </a:solidFill>
                <a:effectLst/>
                <a:latin typeface="Noto Sans" panose="020B0502040504020204" pitchFamily="34" charset="0"/>
              </a:rPr>
              <a:t>WAM handles basic routines such as launching, closing apps as well as the following features of web applications.</a:t>
            </a:r>
          </a:p>
          <a:p>
            <a:pPr algn="l">
              <a:buFont typeface="+mj-lt"/>
              <a:buAutoNum type="arabicPeriod"/>
            </a:pPr>
            <a:r>
              <a:rPr lang="en-US" b="0" i="0" dirty="0">
                <a:solidFill>
                  <a:srgbClr val="4A4A4A"/>
                </a:solidFill>
                <a:effectLst/>
                <a:latin typeface="Noto Sans" panose="020B0502040504020204" pitchFamily="34" charset="0"/>
              </a:rPr>
              <a:t>Running lists</a:t>
            </a:r>
          </a:p>
          <a:p>
            <a:pPr algn="l">
              <a:buFont typeface="+mj-lt"/>
              <a:buAutoNum type="arabicPeriod"/>
            </a:pPr>
            <a:r>
              <a:rPr lang="en-US" b="0" i="0" dirty="0">
                <a:solidFill>
                  <a:srgbClr val="4A4A4A"/>
                </a:solidFill>
                <a:effectLst/>
                <a:latin typeface="Noto Sans" panose="020B0502040504020204" pitchFamily="34" charset="0"/>
              </a:rPr>
              <a:t>Life cycles</a:t>
            </a:r>
          </a:p>
          <a:p>
            <a:pPr algn="l">
              <a:buFont typeface="+mj-lt"/>
              <a:buAutoNum type="arabicPeriod"/>
            </a:pPr>
            <a:r>
              <a:rPr lang="en-US" b="0" i="0" dirty="0">
                <a:solidFill>
                  <a:srgbClr val="4A4A4A"/>
                </a:solidFill>
                <a:effectLst/>
                <a:latin typeface="Noto Sans" panose="020B0502040504020204" pitchFamily="34" charset="0"/>
              </a:rPr>
              <a:t>Current status of applications</a:t>
            </a:r>
          </a:p>
          <a:p>
            <a:pPr algn="l">
              <a:buFont typeface="+mj-lt"/>
              <a:buAutoNum type="arabicPeriod"/>
            </a:pPr>
            <a:r>
              <a:rPr lang="en-US" b="0" i="0" dirty="0">
                <a:solidFill>
                  <a:srgbClr val="4A4A4A"/>
                </a:solidFill>
                <a:effectLst/>
                <a:latin typeface="Noto Sans" panose="020B0502040504020204" pitchFamily="34" charset="0"/>
              </a:rPr>
              <a:t>Application crash</a:t>
            </a:r>
          </a:p>
          <a:p>
            <a:pPr algn="l"/>
            <a:endParaRPr lang="en-US" b="0" i="0" dirty="0">
              <a:solidFill>
                <a:srgbClr val="4A4A4A"/>
              </a:solidFill>
              <a:effectLst/>
              <a:latin typeface="Noto Sans" panose="020B0502040504020204" pitchFamily="34" charset="0"/>
            </a:endParaRPr>
          </a:p>
          <a:p>
            <a:pPr algn="l"/>
            <a:endParaRPr lang="en-US" b="0" i="0" dirty="0">
              <a:solidFill>
                <a:srgbClr val="4A4A4A"/>
              </a:solidFill>
              <a:effectLst/>
              <a:latin typeface="Noto Sans" panose="020B0502040504020204" pitchFamily="34" charset="0"/>
            </a:endParaRPr>
          </a:p>
          <a:p>
            <a:pPr algn="l"/>
            <a:r>
              <a:rPr lang="en-US" b="1" i="0" dirty="0">
                <a:solidFill>
                  <a:srgbClr val="3F3933"/>
                </a:solidFill>
                <a:effectLst/>
                <a:latin typeface="Noto Sans" panose="020B0502040504020204" pitchFamily="34" charset="0"/>
              </a:rPr>
              <a:t>Activity Manager</a:t>
            </a:r>
          </a:p>
          <a:p>
            <a:pPr algn="l"/>
            <a:r>
              <a:rPr lang="en-US" b="0" i="0" dirty="0">
                <a:solidFill>
                  <a:srgbClr val="4A4A4A"/>
                </a:solidFill>
                <a:effectLst/>
                <a:latin typeface="Noto Sans" panose="020B0502040504020204" pitchFamily="34" charset="0"/>
              </a:rPr>
              <a:t>Activity Manager is responsible for managing and executing activities requested from services. An activity is requested along with a specific condition, and it is triggered when the condition is met. You can configure the activity to perform tasks such as automatic execution of specific services, callback requests, and so on.</a:t>
            </a:r>
          </a:p>
        </p:txBody>
      </p:sp>
    </p:spTree>
    <p:extLst>
      <p:ext uri="{BB962C8B-B14F-4D97-AF65-F5344CB8AC3E}">
        <p14:creationId xmlns:p14="http://schemas.microsoft.com/office/powerpoint/2010/main" val="2109459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4C3A04-0FEA-0C33-E90D-20F374C97D69}"/>
              </a:ext>
            </a:extLst>
          </p:cNvPr>
          <p:cNvSpPr txBox="1"/>
          <p:nvPr/>
        </p:nvSpPr>
        <p:spPr>
          <a:xfrm>
            <a:off x="249593" y="546701"/>
            <a:ext cx="11385679" cy="4801314"/>
          </a:xfrm>
          <a:prstGeom prst="rect">
            <a:avLst/>
          </a:prstGeom>
          <a:noFill/>
        </p:spPr>
        <p:txBody>
          <a:bodyPr wrap="square">
            <a:spAutoFit/>
          </a:bodyPr>
          <a:lstStyle/>
          <a:p>
            <a:pPr algn="l"/>
            <a:r>
              <a:rPr lang="en-US" b="1" i="0" dirty="0">
                <a:solidFill>
                  <a:srgbClr val="3F3933"/>
                </a:solidFill>
                <a:effectLst/>
                <a:latin typeface="Noto Sans" panose="020B0502040504020204" pitchFamily="34" charset="0"/>
              </a:rPr>
              <a:t>Luna Surface Manager</a:t>
            </a:r>
          </a:p>
          <a:p>
            <a:pPr algn="l"/>
            <a:r>
              <a:rPr lang="en-US" b="0" i="0" dirty="0">
                <a:solidFill>
                  <a:srgbClr val="4A4A4A"/>
                </a:solidFill>
                <a:effectLst/>
                <a:latin typeface="Noto Sans" panose="020B0502040504020204" pitchFamily="34" charset="0"/>
              </a:rPr>
              <a:t>Luna Surface Manager (LSM) is a component that works as a graphics and window manager. LSM displays graphical elements on the screen, manages the composition of these elements, and performs the event handling for input devices such as keyboard and pointer. LSM is also responsible for the management of System UI, such as App Bar and Notification. LSM is implemented using Qt, and System UI is implemented using QML.</a:t>
            </a:r>
          </a:p>
          <a:p>
            <a:pPr algn="l"/>
            <a:endParaRPr lang="en-US" b="0" i="0" dirty="0">
              <a:solidFill>
                <a:srgbClr val="4A4A4A"/>
              </a:solidFill>
              <a:effectLst/>
              <a:latin typeface="Noto Sans" panose="020B0502040504020204" pitchFamily="34" charset="0"/>
            </a:endParaRPr>
          </a:p>
          <a:p>
            <a:pPr algn="l"/>
            <a:r>
              <a:rPr lang="en-US" b="1" i="0" dirty="0" err="1">
                <a:solidFill>
                  <a:srgbClr val="3F3933"/>
                </a:solidFill>
                <a:effectLst/>
                <a:latin typeface="Noto Sans" panose="020B0502040504020204" pitchFamily="34" charset="0"/>
              </a:rPr>
              <a:t>uMediaServer</a:t>
            </a:r>
            <a:endParaRPr lang="en-US" b="1" i="0" dirty="0">
              <a:solidFill>
                <a:srgbClr val="3F3933"/>
              </a:solidFill>
              <a:effectLst/>
              <a:latin typeface="Noto Sans" panose="020B0502040504020204" pitchFamily="34" charset="0"/>
            </a:endParaRPr>
          </a:p>
          <a:p>
            <a:pPr algn="l"/>
            <a:r>
              <a:rPr lang="en-US" b="0" i="0" dirty="0" err="1">
                <a:solidFill>
                  <a:srgbClr val="4A4A4A"/>
                </a:solidFill>
                <a:effectLst/>
                <a:latin typeface="Noto Sans" panose="020B0502040504020204" pitchFamily="34" charset="0"/>
              </a:rPr>
              <a:t>uMediaServer</a:t>
            </a:r>
            <a:r>
              <a:rPr lang="en-US" b="0" i="0" dirty="0">
                <a:solidFill>
                  <a:srgbClr val="4A4A4A"/>
                </a:solidFill>
                <a:effectLst/>
                <a:latin typeface="Noto Sans" panose="020B0502040504020204" pitchFamily="34" charset="0"/>
              </a:rPr>
              <a:t> (</a:t>
            </a:r>
            <a:r>
              <a:rPr lang="en-US" b="0" i="0" dirty="0" err="1">
                <a:solidFill>
                  <a:srgbClr val="4A4A4A"/>
                </a:solidFill>
                <a:effectLst/>
                <a:latin typeface="Noto Sans" panose="020B0502040504020204" pitchFamily="34" charset="0"/>
              </a:rPr>
              <a:t>uMS</a:t>
            </a:r>
            <a:r>
              <a:rPr lang="en-US" b="0" i="0" dirty="0">
                <a:solidFill>
                  <a:srgbClr val="4A4A4A"/>
                </a:solidFill>
                <a:effectLst/>
                <a:latin typeface="Noto Sans" panose="020B0502040504020204" pitchFamily="34" charset="0"/>
              </a:rPr>
              <a:t>) is a module that works as a server for the webOS media framework. </a:t>
            </a:r>
            <a:r>
              <a:rPr lang="en-US" b="0" i="0" dirty="0" err="1">
                <a:solidFill>
                  <a:srgbClr val="4A4A4A"/>
                </a:solidFill>
                <a:effectLst/>
                <a:latin typeface="Noto Sans" panose="020B0502040504020204" pitchFamily="34" charset="0"/>
              </a:rPr>
              <a:t>uMS</a:t>
            </a:r>
            <a:r>
              <a:rPr lang="en-US" b="0" i="0" dirty="0">
                <a:solidFill>
                  <a:srgbClr val="4A4A4A"/>
                </a:solidFill>
                <a:effectLst/>
                <a:latin typeface="Noto Sans" panose="020B0502040504020204" pitchFamily="34" charset="0"/>
              </a:rPr>
              <a:t> provides interfaces for media playback, manages resources, pipelines, and their policies, and manages the lifecycle of the media player.</a:t>
            </a:r>
          </a:p>
          <a:p>
            <a:pPr algn="l"/>
            <a:endParaRPr lang="en-US" b="0" i="0" dirty="0">
              <a:solidFill>
                <a:srgbClr val="4A4A4A"/>
              </a:solidFill>
              <a:effectLst/>
              <a:latin typeface="Noto Sans" panose="020B0502040504020204" pitchFamily="34" charset="0"/>
            </a:endParaRPr>
          </a:p>
          <a:p>
            <a:pPr algn="l"/>
            <a:r>
              <a:rPr lang="en-US" b="1" i="0" dirty="0">
                <a:solidFill>
                  <a:srgbClr val="3F3933"/>
                </a:solidFill>
                <a:effectLst/>
                <a:latin typeface="Noto Sans" panose="020B0502040504020204" pitchFamily="34" charset="0"/>
              </a:rPr>
              <a:t>DB8</a:t>
            </a:r>
          </a:p>
          <a:p>
            <a:pPr algn="l"/>
            <a:r>
              <a:rPr lang="en-US" b="0" i="0" dirty="0">
                <a:solidFill>
                  <a:srgbClr val="4A4A4A"/>
                </a:solidFill>
                <a:effectLst/>
                <a:latin typeface="Noto Sans" panose="020B0502040504020204" pitchFamily="34" charset="0"/>
              </a:rPr>
              <a:t>DB8 is an embedded JSON database that supports data storing and retrieving in the structure of a key-value store. webOS OSE uses </a:t>
            </a:r>
            <a:r>
              <a:rPr lang="en-US" b="0" i="0" dirty="0" err="1">
                <a:solidFill>
                  <a:srgbClr val="4A4A4A"/>
                </a:solidFill>
                <a:effectLst/>
                <a:latin typeface="Noto Sans" panose="020B0502040504020204" pitchFamily="34" charset="0"/>
              </a:rPr>
              <a:t>LevelDB</a:t>
            </a:r>
            <a:r>
              <a:rPr lang="en-US" b="0" i="0" dirty="0">
                <a:solidFill>
                  <a:srgbClr val="4A4A4A"/>
                </a:solidFill>
                <a:effectLst/>
                <a:latin typeface="Noto Sans" panose="020B0502040504020204" pitchFamily="34" charset="0"/>
              </a:rPr>
              <a:t> as the backend database. The default service associated with DB8 is  </a:t>
            </a:r>
            <a:r>
              <a:rPr lang="en-IN" b="0" i="0" dirty="0" err="1">
                <a:solidFill>
                  <a:srgbClr val="504840"/>
                </a:solidFill>
                <a:effectLst/>
                <a:latin typeface="Consolas" panose="020B0609020204030204" pitchFamily="49" charset="0"/>
              </a:rPr>
              <a:t>com.webos.service.db</a:t>
            </a:r>
            <a:r>
              <a:rPr lang="en-IN" b="0" i="0" dirty="0">
                <a:solidFill>
                  <a:srgbClr val="504840"/>
                </a:solidFill>
                <a:effectLst/>
                <a:latin typeface="Consolas" panose="020B0609020204030204" pitchFamily="49" charset="0"/>
              </a:rPr>
              <a:t>. The </a:t>
            </a:r>
            <a:r>
              <a:rPr lang="en-IN" b="0" i="0" dirty="0" err="1">
                <a:solidFill>
                  <a:srgbClr val="504840"/>
                </a:solidFill>
                <a:effectLst/>
                <a:latin typeface="Consolas" panose="020B0609020204030204" pitchFamily="49" charset="0"/>
              </a:rPr>
              <a:t>com.webos.service.tempdb</a:t>
            </a:r>
            <a:r>
              <a:rPr lang="en-IN" b="0" i="0" dirty="0">
                <a:solidFill>
                  <a:srgbClr val="504840"/>
                </a:solidFill>
                <a:effectLst/>
                <a:latin typeface="Consolas" panose="020B0609020204030204" pitchFamily="49" charset="0"/>
              </a:rPr>
              <a:t> </a:t>
            </a:r>
            <a:r>
              <a:rPr lang="en-US" b="0" i="0" dirty="0">
                <a:solidFill>
                  <a:srgbClr val="4A4A4A"/>
                </a:solidFill>
                <a:effectLst/>
                <a:latin typeface="Noto Sans" panose="020B0502040504020204" pitchFamily="34" charset="0"/>
              </a:rPr>
              <a:t>service, which allows you to configure temporary storage in memory, is also provided.</a:t>
            </a:r>
          </a:p>
        </p:txBody>
      </p:sp>
      <p:sp>
        <p:nvSpPr>
          <p:cNvPr id="4" name="TextBox 3">
            <a:extLst>
              <a:ext uri="{FF2B5EF4-FFF2-40B4-BE49-F238E27FC236}">
                <a16:creationId xmlns:a16="http://schemas.microsoft.com/office/drawing/2014/main" id="{14464371-850C-3AC8-65C2-D3D27F55A098}"/>
              </a:ext>
            </a:extLst>
          </p:cNvPr>
          <p:cNvSpPr txBox="1"/>
          <p:nvPr/>
        </p:nvSpPr>
        <p:spPr>
          <a:xfrm>
            <a:off x="249593" y="5502343"/>
            <a:ext cx="3827883" cy="369332"/>
          </a:xfrm>
          <a:prstGeom prst="rect">
            <a:avLst/>
          </a:prstGeom>
          <a:noFill/>
        </p:spPr>
        <p:txBody>
          <a:bodyPr wrap="square">
            <a:spAutoFit/>
          </a:bodyPr>
          <a:lstStyle/>
          <a:p>
            <a:pPr algn="l"/>
            <a:r>
              <a:rPr lang="en-US" b="1" i="0" dirty="0">
                <a:solidFill>
                  <a:srgbClr val="3F3933"/>
                </a:solidFill>
                <a:effectLst/>
                <a:latin typeface="Times New Roman" panose="02020603050405020304" pitchFamily="18" charset="0"/>
                <a:cs typeface="Times New Roman" panose="02020603050405020304" pitchFamily="18" charset="0"/>
              </a:rPr>
              <a:t>Use of Chromium in webOS OSE</a:t>
            </a:r>
          </a:p>
        </p:txBody>
      </p:sp>
      <p:sp>
        <p:nvSpPr>
          <p:cNvPr id="6" name="TextBox 5">
            <a:extLst>
              <a:ext uri="{FF2B5EF4-FFF2-40B4-BE49-F238E27FC236}">
                <a16:creationId xmlns:a16="http://schemas.microsoft.com/office/drawing/2014/main" id="{3B254F00-A2BC-FF59-A34E-0FF6083F90F4}"/>
              </a:ext>
            </a:extLst>
          </p:cNvPr>
          <p:cNvSpPr txBox="1"/>
          <p:nvPr/>
        </p:nvSpPr>
        <p:spPr>
          <a:xfrm>
            <a:off x="697464" y="5645768"/>
            <a:ext cx="9631524" cy="369332"/>
          </a:xfrm>
          <a:prstGeom prst="rect">
            <a:avLst/>
          </a:prstGeom>
          <a:noFill/>
        </p:spPr>
        <p:txBody>
          <a:bodyPr wrap="square">
            <a:spAutoFit/>
          </a:bodyPr>
          <a:lstStyle/>
          <a:p>
            <a:r>
              <a:rPr lang="en-IN" dirty="0"/>
              <a:t>https://www.webosose.org/blog/2019/11/15/how-chromium-helps-webos-ose-build-an-ecosystem/</a:t>
            </a:r>
          </a:p>
        </p:txBody>
      </p:sp>
    </p:spTree>
    <p:extLst>
      <p:ext uri="{BB962C8B-B14F-4D97-AF65-F5344CB8AC3E}">
        <p14:creationId xmlns:p14="http://schemas.microsoft.com/office/powerpoint/2010/main" val="363804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096E129E-4C50-53A4-E45F-42139AFF39E0}"/>
              </a:ext>
            </a:extLst>
          </p:cNvPr>
          <p:cNvSpPr/>
          <p:nvPr/>
        </p:nvSpPr>
        <p:spPr>
          <a:xfrm>
            <a:off x="3422777" y="412609"/>
            <a:ext cx="2908041" cy="695131"/>
          </a:xfrm>
          <a:prstGeom prst="flowChartAlternateProcess">
            <a:avLst/>
          </a:prstGeom>
          <a:solidFill>
            <a:srgbClr val="6EC294"/>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0" i="0" dirty="0">
                <a:solidFill>
                  <a:srgbClr val="4A4A4A"/>
                </a:solidFill>
                <a:effectLst/>
                <a:latin typeface="Times New Roman" panose="02020603050405020304" pitchFamily="18" charset="0"/>
                <a:cs typeface="Times New Roman" panose="02020603050405020304" pitchFamily="18" charset="0"/>
              </a:rPr>
              <a:t>Base Components</a:t>
            </a:r>
            <a:endParaRPr lang="en-US" dirty="0">
              <a:solidFill>
                <a:srgbClr val="4A4A4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C583724-8AAD-CFB3-14ED-446CF03D3992}"/>
              </a:ext>
            </a:extLst>
          </p:cNvPr>
          <p:cNvSpPr txBox="1"/>
          <p:nvPr/>
        </p:nvSpPr>
        <p:spPr>
          <a:xfrm>
            <a:off x="93306" y="1505980"/>
            <a:ext cx="10926146" cy="2308324"/>
          </a:xfrm>
          <a:prstGeom prst="rect">
            <a:avLst/>
          </a:prstGeom>
          <a:noFill/>
        </p:spPr>
        <p:txBody>
          <a:bodyPr wrap="square">
            <a:spAutoFit/>
          </a:bodyPr>
          <a:lstStyle/>
          <a:p>
            <a:pPr algn="l"/>
            <a:r>
              <a:rPr lang="en-US" b="0" i="0" dirty="0">
                <a:solidFill>
                  <a:srgbClr val="4A4A4A"/>
                </a:solidFill>
                <a:effectLst/>
                <a:latin typeface="Noto Sans" panose="020B0502040504020204" pitchFamily="34" charset="0"/>
              </a:rPr>
              <a:t>Base Components layer includes the following key components.</a:t>
            </a:r>
          </a:p>
          <a:p>
            <a:pPr algn="l"/>
            <a:r>
              <a:rPr lang="en-US" b="0" i="0" dirty="0">
                <a:solidFill>
                  <a:srgbClr val="3F3933"/>
                </a:solidFill>
                <a:effectLst/>
                <a:latin typeface="Noto Sans" panose="020B0502040504020204" pitchFamily="34" charset="0"/>
              </a:rPr>
              <a:t>LS2</a:t>
            </a:r>
          </a:p>
          <a:p>
            <a:pPr algn="l"/>
            <a:r>
              <a:rPr lang="en-US" b="0" i="0" dirty="0">
                <a:solidFill>
                  <a:srgbClr val="4A4A4A"/>
                </a:solidFill>
                <a:effectLst/>
                <a:latin typeface="Noto Sans" panose="020B0502040504020204" pitchFamily="34" charset="0"/>
              </a:rPr>
              <a:t>LS2, also called Luna Bus, is a system bus used by webOS OSE as the IPC mechanism used between components in webOS. It is composed of:</a:t>
            </a:r>
          </a:p>
          <a:p>
            <a:pPr algn="l">
              <a:buFont typeface="Arial" panose="020B0604020202020204" pitchFamily="34" charset="0"/>
              <a:buChar char="•"/>
            </a:pPr>
            <a:r>
              <a:rPr lang="en-US" b="1" i="0" dirty="0">
                <a:solidFill>
                  <a:srgbClr val="363636"/>
                </a:solidFill>
                <a:effectLst/>
                <a:latin typeface="Noto Sans" panose="020B0502040504020204" pitchFamily="34" charset="0"/>
              </a:rPr>
              <a:t>Client library</a:t>
            </a:r>
            <a:r>
              <a:rPr lang="en-US" b="0" i="0" dirty="0">
                <a:solidFill>
                  <a:srgbClr val="4A4A4A"/>
                </a:solidFill>
                <a:effectLst/>
                <a:latin typeface="Noto Sans" panose="020B0502040504020204" pitchFamily="34" charset="0"/>
              </a:rPr>
              <a:t> - Provides API support to register on the bus and communicate with other components.</a:t>
            </a:r>
          </a:p>
          <a:p>
            <a:pPr algn="l">
              <a:buFont typeface="Arial" panose="020B0604020202020204" pitchFamily="34" charset="0"/>
              <a:buChar char="•"/>
            </a:pPr>
            <a:r>
              <a:rPr lang="en-US" b="1" i="0" dirty="0">
                <a:solidFill>
                  <a:srgbClr val="363636"/>
                </a:solidFill>
                <a:effectLst/>
                <a:latin typeface="Noto Sans" panose="020B0502040504020204" pitchFamily="34" charset="0"/>
              </a:rPr>
              <a:t>Central hub daemon</a:t>
            </a:r>
            <a:r>
              <a:rPr lang="en-US" b="0" i="0" dirty="0">
                <a:solidFill>
                  <a:srgbClr val="4A4A4A"/>
                </a:solidFill>
                <a:effectLst/>
                <a:latin typeface="Noto Sans" panose="020B0502040504020204" pitchFamily="34" charset="0"/>
              </a:rPr>
              <a:t> - Provides a central clearing house for all communication. Utilities for monitoring and debugging the bus are included.</a:t>
            </a:r>
          </a:p>
        </p:txBody>
      </p:sp>
      <p:sp>
        <p:nvSpPr>
          <p:cNvPr id="7" name="TextBox 6">
            <a:extLst>
              <a:ext uri="{FF2B5EF4-FFF2-40B4-BE49-F238E27FC236}">
                <a16:creationId xmlns:a16="http://schemas.microsoft.com/office/drawing/2014/main" id="{7BB1B0B3-0468-495E-6A02-8B2E99E7B4E8}"/>
              </a:ext>
            </a:extLst>
          </p:cNvPr>
          <p:cNvSpPr txBox="1"/>
          <p:nvPr/>
        </p:nvSpPr>
        <p:spPr>
          <a:xfrm>
            <a:off x="174949" y="3860068"/>
            <a:ext cx="10228683" cy="2585323"/>
          </a:xfrm>
          <a:prstGeom prst="rect">
            <a:avLst/>
          </a:prstGeom>
          <a:noFill/>
        </p:spPr>
        <p:txBody>
          <a:bodyPr wrap="square">
            <a:spAutoFit/>
          </a:bodyPr>
          <a:lstStyle/>
          <a:p>
            <a:pPr algn="l"/>
            <a:r>
              <a:rPr lang="en-US" b="1" i="0" dirty="0">
                <a:solidFill>
                  <a:srgbClr val="363636"/>
                </a:solidFill>
                <a:effectLst/>
                <a:latin typeface="Noto Sans" panose="020B0502040504020204" pitchFamily="34" charset="0"/>
              </a:rPr>
              <a:t>LS2 API</a:t>
            </a:r>
            <a:r>
              <a:rPr lang="en-US" b="0" i="0" dirty="0">
                <a:solidFill>
                  <a:srgbClr val="4A4A4A"/>
                </a:solidFill>
                <a:effectLst/>
                <a:latin typeface="Noto Sans" panose="020B0502040504020204" pitchFamily="34" charset="0"/>
              </a:rPr>
              <a:t> is a JSON-based API provided by webOS platform services. You can use LS2 API to create apps or services that use webOS platform features.</a:t>
            </a:r>
          </a:p>
          <a:p>
            <a:pPr algn="l"/>
            <a:r>
              <a:rPr lang="en-US" b="0" i="0" dirty="0">
                <a:solidFill>
                  <a:srgbClr val="4A4A4A"/>
                </a:solidFill>
                <a:effectLst/>
                <a:latin typeface="Noto Sans" panose="020B0502040504020204" pitchFamily="34" charset="0"/>
              </a:rPr>
              <a:t>Provides access to the webOS system settings such as:</a:t>
            </a:r>
          </a:p>
          <a:p>
            <a:pPr algn="l">
              <a:buFont typeface="Arial" panose="020B0604020202020204" pitchFamily="34" charset="0"/>
              <a:buChar char="•"/>
            </a:pPr>
            <a:r>
              <a:rPr lang="en-US" b="0" i="0" dirty="0">
                <a:solidFill>
                  <a:srgbClr val="4A4A4A"/>
                </a:solidFill>
                <a:effectLst/>
                <a:latin typeface="Noto Sans" panose="020B0502040504020204" pitchFamily="34" charset="0"/>
              </a:rPr>
              <a:t>Backup options</a:t>
            </a:r>
          </a:p>
          <a:p>
            <a:pPr algn="l">
              <a:buFont typeface="Arial" panose="020B0604020202020204" pitchFamily="34" charset="0"/>
              <a:buChar char="•"/>
            </a:pPr>
            <a:r>
              <a:rPr lang="en-US" b="0" i="0" dirty="0">
                <a:solidFill>
                  <a:srgbClr val="4A4A4A"/>
                </a:solidFill>
                <a:effectLst/>
                <a:latin typeface="Noto Sans" panose="020B0502040504020204" pitchFamily="34" charset="0"/>
              </a:rPr>
              <a:t>Getting device information</a:t>
            </a:r>
          </a:p>
          <a:p>
            <a:pPr algn="l">
              <a:buFont typeface="Arial" panose="020B0604020202020204" pitchFamily="34" charset="0"/>
              <a:buChar char="•"/>
            </a:pPr>
            <a:r>
              <a:rPr lang="en-US" b="0" i="0" dirty="0">
                <a:solidFill>
                  <a:srgbClr val="4A4A4A"/>
                </a:solidFill>
                <a:effectLst/>
                <a:latin typeface="Noto Sans" panose="020B0502040504020204" pitchFamily="34" charset="0"/>
              </a:rPr>
              <a:t>Getting and modifying the date and time settings</a:t>
            </a:r>
          </a:p>
          <a:p>
            <a:pPr algn="l">
              <a:buFont typeface="Arial" panose="020B0604020202020204" pitchFamily="34" charset="0"/>
              <a:buChar char="•"/>
            </a:pPr>
            <a:r>
              <a:rPr lang="en-US" b="0" i="0" dirty="0">
                <a:solidFill>
                  <a:srgbClr val="4A4A4A"/>
                </a:solidFill>
                <a:effectLst/>
                <a:latin typeface="Noto Sans" panose="020B0502040504020204" pitchFamily="34" charset="0"/>
              </a:rPr>
              <a:t>Setting ringtones</a:t>
            </a:r>
          </a:p>
          <a:p>
            <a:pPr algn="l">
              <a:buFont typeface="Arial" panose="020B0604020202020204" pitchFamily="34" charset="0"/>
              <a:buChar char="•"/>
            </a:pPr>
            <a:r>
              <a:rPr lang="en-US" b="0" i="0" dirty="0">
                <a:solidFill>
                  <a:srgbClr val="4A4A4A"/>
                </a:solidFill>
                <a:effectLst/>
                <a:latin typeface="Noto Sans" panose="020B0502040504020204" pitchFamily="34" charset="0"/>
              </a:rPr>
              <a:t>Wallpaper</a:t>
            </a:r>
          </a:p>
          <a:p>
            <a:pPr algn="l">
              <a:buFont typeface="Arial" panose="020B0604020202020204" pitchFamily="34" charset="0"/>
              <a:buChar char="•"/>
            </a:pPr>
            <a:r>
              <a:rPr lang="en-US" b="0" i="0" dirty="0">
                <a:solidFill>
                  <a:srgbClr val="4A4A4A"/>
                </a:solidFill>
                <a:effectLst/>
                <a:latin typeface="Noto Sans" panose="020B0502040504020204" pitchFamily="34" charset="0"/>
              </a:rPr>
              <a:t>Local formats</a:t>
            </a:r>
          </a:p>
        </p:txBody>
      </p:sp>
    </p:spTree>
    <p:extLst>
      <p:ext uri="{BB962C8B-B14F-4D97-AF65-F5344CB8AC3E}">
        <p14:creationId xmlns:p14="http://schemas.microsoft.com/office/powerpoint/2010/main" val="914002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F49F07-4B3A-7CA4-C147-4E1582DB6886}"/>
              </a:ext>
            </a:extLst>
          </p:cNvPr>
          <p:cNvSpPr txBox="1"/>
          <p:nvPr/>
        </p:nvSpPr>
        <p:spPr>
          <a:xfrm>
            <a:off x="307909" y="889844"/>
            <a:ext cx="10646229" cy="5355312"/>
          </a:xfrm>
          <a:prstGeom prst="rect">
            <a:avLst/>
          </a:prstGeom>
          <a:noFill/>
        </p:spPr>
        <p:txBody>
          <a:bodyPr wrap="square">
            <a:spAutoFit/>
          </a:bodyPr>
          <a:lstStyle/>
          <a:p>
            <a:pPr algn="l"/>
            <a:r>
              <a:rPr lang="en-US" b="0" i="0" dirty="0">
                <a:solidFill>
                  <a:srgbClr val="3F3933"/>
                </a:solidFill>
                <a:effectLst/>
                <a:latin typeface="Noto Sans" panose="020B0502040504020204" pitchFamily="34" charset="0"/>
              </a:rPr>
              <a:t>Web Engine</a:t>
            </a:r>
          </a:p>
          <a:p>
            <a:pPr algn="l"/>
            <a:r>
              <a:rPr lang="en-US" b="0" i="0" dirty="0">
                <a:solidFill>
                  <a:srgbClr val="4A4A4A"/>
                </a:solidFill>
                <a:effectLst/>
                <a:latin typeface="Noto Sans" panose="020B0502040504020204" pitchFamily="34" charset="0"/>
              </a:rPr>
              <a:t>webOS OSE uses Chromium as the web engine. A web engine is the module that loads and parses a web app (or web page) consisting of HTML, CSS, and JavaScript, and performs all tasks required to represent the web app on the screen, such as layering and rendering. Currently the web runtime environment of webOS OSE is implemented according to the multi-process model of Chromium. Therefore, each web app is run as a separate independent process.</a:t>
            </a:r>
          </a:p>
          <a:p>
            <a:pPr algn="l"/>
            <a:r>
              <a:rPr lang="en-US" b="0" i="0" dirty="0">
                <a:solidFill>
                  <a:srgbClr val="3F3933"/>
                </a:solidFill>
                <a:effectLst/>
                <a:latin typeface="Noto Sans" panose="020B0502040504020204" pitchFamily="34" charset="0"/>
              </a:rPr>
              <a:t>Node.js</a:t>
            </a:r>
          </a:p>
          <a:p>
            <a:pPr algn="l"/>
            <a:endParaRPr lang="en-US" dirty="0">
              <a:solidFill>
                <a:srgbClr val="3F3933"/>
              </a:solidFill>
              <a:latin typeface="Noto Sans" panose="020B0502040504020204" pitchFamily="34" charset="0"/>
            </a:endParaRPr>
          </a:p>
          <a:p>
            <a:pPr algn="l"/>
            <a:r>
              <a:rPr lang="en-US" b="1" i="0" dirty="0">
                <a:solidFill>
                  <a:srgbClr val="4A4A4A"/>
                </a:solidFill>
                <a:effectLst/>
                <a:latin typeface="Noto Sans" panose="020B0502040504020204" pitchFamily="34" charset="0"/>
              </a:rPr>
              <a:t>JS services </a:t>
            </a:r>
            <a:r>
              <a:rPr lang="en-US" b="0" i="0" dirty="0">
                <a:solidFill>
                  <a:srgbClr val="4A4A4A"/>
                </a:solidFill>
                <a:effectLst/>
                <a:latin typeface="Noto Sans" panose="020B0502040504020204" pitchFamily="34" charset="0"/>
              </a:rPr>
              <a:t>provide a way for apps to work, even when the application is not running. The typical characteristics of a JS service on webOS OSE are as follows:</a:t>
            </a:r>
          </a:p>
          <a:p>
            <a:pPr algn="l">
              <a:buFont typeface="Arial" panose="020B0604020202020204" pitchFamily="34" charset="0"/>
              <a:buChar char="•"/>
            </a:pPr>
            <a:r>
              <a:rPr lang="en-US" b="0" i="0" dirty="0">
                <a:solidFill>
                  <a:srgbClr val="4A4A4A"/>
                </a:solidFill>
                <a:effectLst/>
                <a:latin typeface="Noto Sans" panose="020B0502040504020204" pitchFamily="34" charset="0"/>
              </a:rPr>
              <a:t>Written in JavaScript and created using Node.js.</a:t>
            </a:r>
          </a:p>
          <a:p>
            <a:pPr algn="l">
              <a:buFont typeface="Arial" panose="020B0604020202020204" pitchFamily="34" charset="0"/>
              <a:buChar char="•"/>
            </a:pPr>
            <a:r>
              <a:rPr lang="en-US" b="0" i="0" dirty="0">
                <a:solidFill>
                  <a:srgbClr val="4A4A4A"/>
                </a:solidFill>
                <a:effectLst/>
                <a:latin typeface="Noto Sans" panose="020B0502040504020204" pitchFamily="34" charset="0"/>
              </a:rPr>
              <a:t>Runs in the background.</a:t>
            </a:r>
          </a:p>
          <a:p>
            <a:pPr algn="l">
              <a:buFont typeface="Arial" panose="020B0604020202020204" pitchFamily="34" charset="0"/>
              <a:buChar char="•"/>
            </a:pPr>
            <a:r>
              <a:rPr lang="en-US" b="0" i="0" dirty="0">
                <a:solidFill>
                  <a:srgbClr val="4A4A4A"/>
                </a:solidFill>
                <a:effectLst/>
                <a:latin typeface="Noto Sans" panose="020B0502040504020204" pitchFamily="34" charset="0"/>
              </a:rPr>
              <a:t>Provides additional access to platform features such as low-level networking, file system access, and binary data processing. These features are normally not available to web apps.</a:t>
            </a:r>
          </a:p>
          <a:p>
            <a:pPr algn="l">
              <a:buFont typeface="Arial" panose="020B0604020202020204" pitchFamily="34" charset="0"/>
              <a:buChar char="•"/>
            </a:pPr>
            <a:r>
              <a:rPr lang="en-US" b="0" i="0" dirty="0">
                <a:solidFill>
                  <a:srgbClr val="4A4A4A"/>
                </a:solidFill>
                <a:effectLst/>
                <a:latin typeface="Noto Sans" panose="020B0502040504020204" pitchFamily="34" charset="0"/>
              </a:rPr>
              <a:t>Performs tasks for one or more apps.</a:t>
            </a:r>
          </a:p>
          <a:p>
            <a:pPr algn="l"/>
            <a:r>
              <a:rPr lang="en-US" b="0" i="0" dirty="0">
                <a:solidFill>
                  <a:srgbClr val="3F3933"/>
                </a:solidFill>
                <a:effectLst/>
                <a:latin typeface="Noto Sans" panose="020B0502040504020204" pitchFamily="34" charset="0"/>
              </a:rPr>
              <a:t>Examples of JS Services</a:t>
            </a:r>
          </a:p>
          <a:p>
            <a:pPr algn="l">
              <a:buFont typeface="Arial" panose="020B0604020202020204" pitchFamily="34" charset="0"/>
              <a:buChar char="•"/>
            </a:pPr>
            <a:r>
              <a:rPr lang="en-US" b="0" i="0" dirty="0">
                <a:solidFill>
                  <a:srgbClr val="4A4A4A"/>
                </a:solidFill>
                <a:effectLst/>
                <a:latin typeface="Noto Sans" panose="020B0502040504020204" pitchFamily="34" charset="0"/>
              </a:rPr>
              <a:t>Downloading attachments in the background for an email reader</a:t>
            </a:r>
          </a:p>
          <a:p>
            <a:pPr algn="l">
              <a:buFont typeface="Arial" panose="020B0604020202020204" pitchFamily="34" charset="0"/>
              <a:buChar char="•"/>
            </a:pPr>
            <a:r>
              <a:rPr lang="en-US" b="0" i="0" dirty="0">
                <a:solidFill>
                  <a:srgbClr val="4A4A4A"/>
                </a:solidFill>
                <a:effectLst/>
                <a:latin typeface="Noto Sans" panose="020B0502040504020204" pitchFamily="34" charset="0"/>
              </a:rPr>
              <a:t>Uploading images to a picture-sharing website from an app</a:t>
            </a:r>
          </a:p>
          <a:p>
            <a:pPr algn="l">
              <a:buFont typeface="Arial" panose="020B0604020202020204" pitchFamily="34" charset="0"/>
              <a:buChar char="•"/>
            </a:pPr>
            <a:r>
              <a:rPr lang="en-US" b="0" i="0" dirty="0">
                <a:solidFill>
                  <a:srgbClr val="4A4A4A"/>
                </a:solidFill>
                <a:effectLst/>
                <a:latin typeface="Noto Sans" panose="020B0502040504020204" pitchFamily="34" charset="0"/>
              </a:rPr>
              <a:t>Performing a long-running computation or file operation</a:t>
            </a:r>
          </a:p>
        </p:txBody>
      </p:sp>
    </p:spTree>
    <p:extLst>
      <p:ext uri="{BB962C8B-B14F-4D97-AF65-F5344CB8AC3E}">
        <p14:creationId xmlns:p14="http://schemas.microsoft.com/office/powerpoint/2010/main" val="105577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9F8C04-F139-9D5D-F0A5-F21F67DAA82F}"/>
              </a:ext>
            </a:extLst>
          </p:cNvPr>
          <p:cNvSpPr txBox="1"/>
          <p:nvPr/>
        </p:nvSpPr>
        <p:spPr>
          <a:xfrm>
            <a:off x="0" y="174563"/>
            <a:ext cx="3088433" cy="369332"/>
          </a:xfrm>
          <a:prstGeom prst="rect">
            <a:avLst/>
          </a:prstGeom>
          <a:noFill/>
        </p:spPr>
        <p:txBody>
          <a:bodyPr wrap="square">
            <a:spAutoFit/>
          </a:bodyPr>
          <a:lstStyle/>
          <a:p>
            <a:pPr algn="l"/>
            <a:r>
              <a:rPr lang="en-US" b="0" i="0" dirty="0">
                <a:solidFill>
                  <a:srgbClr val="3F3933"/>
                </a:solidFill>
                <a:effectLst/>
                <a:latin typeface="Noto Sans" panose="020B0502040504020204" pitchFamily="34" charset="0"/>
              </a:rPr>
              <a:t>JS Service Types</a:t>
            </a:r>
          </a:p>
        </p:txBody>
      </p:sp>
      <p:sp>
        <p:nvSpPr>
          <p:cNvPr id="5" name="TextBox 4">
            <a:extLst>
              <a:ext uri="{FF2B5EF4-FFF2-40B4-BE49-F238E27FC236}">
                <a16:creationId xmlns:a16="http://schemas.microsoft.com/office/drawing/2014/main" id="{6DD78591-F15A-34E6-2462-A71FCE5A80FF}"/>
              </a:ext>
            </a:extLst>
          </p:cNvPr>
          <p:cNvSpPr txBox="1"/>
          <p:nvPr/>
        </p:nvSpPr>
        <p:spPr>
          <a:xfrm>
            <a:off x="793102" y="797110"/>
            <a:ext cx="10571584" cy="2585323"/>
          </a:xfrm>
          <a:prstGeom prst="rect">
            <a:avLst/>
          </a:prstGeom>
          <a:noFill/>
        </p:spPr>
        <p:txBody>
          <a:bodyPr wrap="square">
            <a:spAutoFit/>
          </a:bodyPr>
          <a:lstStyle/>
          <a:p>
            <a:pPr algn="l"/>
            <a:r>
              <a:rPr lang="en-US" b="0" i="0" dirty="0">
                <a:solidFill>
                  <a:srgbClr val="4A4A4A"/>
                </a:solidFill>
                <a:effectLst/>
                <a:latin typeface="Noto Sans" panose="020B0502040504020204" pitchFamily="34" charset="0"/>
              </a:rPr>
              <a:t>In a webOS system, JS services are categorized by the packaging/delivery method as follows:</a:t>
            </a:r>
          </a:p>
          <a:p>
            <a:pPr algn="l"/>
            <a:endParaRPr lang="en-US" b="0" i="0" dirty="0">
              <a:solidFill>
                <a:srgbClr val="4A4A4A"/>
              </a:solidFill>
              <a:effectLst/>
              <a:latin typeface="Noto Sans" panose="020B0502040504020204" pitchFamily="34" charset="0"/>
            </a:endParaRPr>
          </a:p>
          <a:p>
            <a:pPr algn="l">
              <a:buFont typeface="Arial" panose="020B0604020202020204" pitchFamily="34" charset="0"/>
              <a:buChar char="•"/>
            </a:pPr>
            <a:r>
              <a:rPr lang="en-US" b="1" i="0" dirty="0">
                <a:solidFill>
                  <a:srgbClr val="363636"/>
                </a:solidFill>
                <a:effectLst/>
                <a:latin typeface="Noto Sans" panose="020B0502040504020204" pitchFamily="34" charset="0"/>
              </a:rPr>
              <a:t>External JS Service</a:t>
            </a:r>
            <a:endParaRPr lang="en-US" b="0" i="0" dirty="0">
              <a:solidFill>
                <a:srgbClr val="4A4A4A"/>
              </a:solidFill>
              <a:effectLst/>
              <a:latin typeface="Noto Sans" panose="020B0502040504020204" pitchFamily="34" charset="0"/>
            </a:endParaRP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The JS service is installed on the webOS target device.</a:t>
            </a: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This approach helps 3</a:t>
            </a:r>
            <a:r>
              <a:rPr lang="en-US" b="0" i="0" baseline="30000" dirty="0">
                <a:solidFill>
                  <a:srgbClr val="4A4A4A"/>
                </a:solidFill>
                <a:effectLst/>
                <a:latin typeface="Noto Sans" panose="020B0502040504020204" pitchFamily="34" charset="0"/>
              </a:rPr>
              <a:t>rd</a:t>
            </a:r>
            <a:r>
              <a:rPr lang="en-US" b="0" i="0" dirty="0">
                <a:solidFill>
                  <a:srgbClr val="4A4A4A"/>
                </a:solidFill>
                <a:effectLst/>
                <a:latin typeface="Noto Sans" panose="020B0502040504020204" pitchFamily="34" charset="0"/>
              </a:rPr>
              <a:t> party developers to create a JS service running on webOS devices.</a:t>
            </a:r>
          </a:p>
          <a:p>
            <a:pPr algn="l">
              <a:buFont typeface="Arial" panose="020B0604020202020204" pitchFamily="34" charset="0"/>
              <a:buChar char="•"/>
            </a:pPr>
            <a:r>
              <a:rPr lang="en-US" b="1" i="0" dirty="0">
                <a:solidFill>
                  <a:srgbClr val="363636"/>
                </a:solidFill>
                <a:effectLst/>
                <a:latin typeface="Noto Sans" panose="020B0502040504020204" pitchFamily="34" charset="0"/>
              </a:rPr>
              <a:t>Built-in JS Service</a:t>
            </a:r>
            <a:endParaRPr lang="en-US" b="0" i="0" dirty="0">
              <a:solidFill>
                <a:srgbClr val="4A4A4A"/>
              </a:solidFill>
              <a:effectLst/>
              <a:latin typeface="Noto Sans" panose="020B0502040504020204" pitchFamily="34" charset="0"/>
            </a:endParaRP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The JS service is built into the webOS image.</a:t>
            </a: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This approach is used by platform developers and contributors to add a JS service that enhances the functionality of the platform.</a:t>
            </a:r>
          </a:p>
        </p:txBody>
      </p:sp>
    </p:spTree>
    <p:extLst>
      <p:ext uri="{BB962C8B-B14F-4D97-AF65-F5344CB8AC3E}">
        <p14:creationId xmlns:p14="http://schemas.microsoft.com/office/powerpoint/2010/main" val="3579256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F8004-6BF9-9A02-B8BB-B422F95D371E}"/>
              </a:ext>
            </a:extLst>
          </p:cNvPr>
          <p:cNvSpPr txBox="1"/>
          <p:nvPr/>
        </p:nvSpPr>
        <p:spPr>
          <a:xfrm>
            <a:off x="3048778" y="2413338"/>
            <a:ext cx="6097554" cy="2031325"/>
          </a:xfrm>
          <a:prstGeom prst="rect">
            <a:avLst/>
          </a:prstGeom>
          <a:noFill/>
        </p:spPr>
        <p:txBody>
          <a:bodyPr wrap="square">
            <a:spAutoFit/>
          </a:bodyPr>
          <a:lstStyle/>
          <a:p>
            <a:pPr algn="l"/>
            <a:r>
              <a:rPr lang="en-US" b="0" i="0" dirty="0">
                <a:solidFill>
                  <a:srgbClr val="4A4A4A"/>
                </a:solidFill>
                <a:effectLst/>
                <a:latin typeface="Noto Sans" panose="020B0502040504020204" pitchFamily="34" charset="0"/>
              </a:rPr>
              <a:t>The service framework based on Node.js is provided so that you can implement services with JavaScript language. Node.js is a JavaScript framework that is typically run on a server. In webOS OSE, Node.js has been built in to facilitate service development. For more information on developing services based on Node.js,</a:t>
            </a:r>
          </a:p>
        </p:txBody>
      </p:sp>
    </p:spTree>
    <p:extLst>
      <p:ext uri="{BB962C8B-B14F-4D97-AF65-F5344CB8AC3E}">
        <p14:creationId xmlns:p14="http://schemas.microsoft.com/office/powerpoint/2010/main" val="3900390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2179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9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4A2C7-4AD0-B1C1-7CE8-A93F94E362BE}"/>
              </a:ext>
            </a:extLst>
          </p:cNvPr>
          <p:cNvSpPr txBox="1"/>
          <p:nvPr/>
        </p:nvSpPr>
        <p:spPr>
          <a:xfrm>
            <a:off x="445536" y="433349"/>
            <a:ext cx="6097554" cy="430887"/>
          </a:xfrm>
          <a:prstGeom prst="rect">
            <a:avLst/>
          </a:prstGeom>
          <a:noFill/>
        </p:spPr>
        <p:txBody>
          <a:bodyPr wrap="square">
            <a:spAutoFit/>
          </a:bodyPr>
          <a:lstStyle/>
          <a:p>
            <a:r>
              <a:rPr lang="en-US" sz="2200" b="1" i="0" dirty="0">
                <a:solidFill>
                  <a:srgbClr val="4A4A4A"/>
                </a:solidFill>
                <a:effectLst/>
                <a:latin typeface="Times New Roman" panose="02020603050405020304" pitchFamily="18" charset="0"/>
                <a:cs typeface="Times New Roman" panose="02020603050405020304" pitchFamily="18" charset="0"/>
              </a:rPr>
              <a:t>webOS OSE consists of a set of layers: </a:t>
            </a:r>
          </a:p>
        </p:txBody>
      </p:sp>
      <p:sp>
        <p:nvSpPr>
          <p:cNvPr id="4" name="Flowchart: Alternate Process 3">
            <a:extLst>
              <a:ext uri="{FF2B5EF4-FFF2-40B4-BE49-F238E27FC236}">
                <a16:creationId xmlns:a16="http://schemas.microsoft.com/office/drawing/2014/main" id="{402971D2-5DFB-D25D-1E31-3925173DB5F7}"/>
              </a:ext>
            </a:extLst>
          </p:cNvPr>
          <p:cNvSpPr/>
          <p:nvPr/>
        </p:nvSpPr>
        <p:spPr>
          <a:xfrm>
            <a:off x="4085247" y="1339212"/>
            <a:ext cx="2908041" cy="695131"/>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0" i="0" dirty="0">
                <a:solidFill>
                  <a:schemeClr val="bg1"/>
                </a:solidFill>
                <a:effectLst/>
                <a:latin typeface="Times New Roman" panose="02020603050405020304" pitchFamily="18" charset="0"/>
                <a:cs typeface="Times New Roman" panose="02020603050405020304" pitchFamily="18" charset="0"/>
              </a:rPr>
              <a:t> Core Applications</a:t>
            </a:r>
          </a:p>
        </p:txBody>
      </p:sp>
      <p:sp>
        <p:nvSpPr>
          <p:cNvPr id="7" name="Flowchart: Alternate Process 6">
            <a:extLst>
              <a:ext uri="{FF2B5EF4-FFF2-40B4-BE49-F238E27FC236}">
                <a16:creationId xmlns:a16="http://schemas.microsoft.com/office/drawing/2014/main" id="{6CF8E584-AA27-CF9B-E94F-D908EDB7BD04}"/>
              </a:ext>
            </a:extLst>
          </p:cNvPr>
          <p:cNvSpPr/>
          <p:nvPr/>
        </p:nvSpPr>
        <p:spPr>
          <a:xfrm>
            <a:off x="4085247" y="2161753"/>
            <a:ext cx="2908041" cy="695131"/>
          </a:xfrm>
          <a:prstGeom prst="flowChartAlternateProcess">
            <a:avLst/>
          </a:prstGeom>
          <a:solidFill>
            <a:srgbClr val="B13FF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0" i="0" dirty="0">
                <a:solidFill>
                  <a:srgbClr val="4A4A4A"/>
                </a:solidFill>
                <a:effectLst/>
                <a:latin typeface="Times New Roman" panose="02020603050405020304" pitchFamily="18" charset="0"/>
                <a:cs typeface="Times New Roman" panose="02020603050405020304" pitchFamily="18" charset="0"/>
              </a:rPr>
              <a:t>Application Framework</a:t>
            </a:r>
          </a:p>
        </p:txBody>
      </p:sp>
      <p:sp>
        <p:nvSpPr>
          <p:cNvPr id="8" name="Flowchart: Alternate Process 7">
            <a:extLst>
              <a:ext uri="{FF2B5EF4-FFF2-40B4-BE49-F238E27FC236}">
                <a16:creationId xmlns:a16="http://schemas.microsoft.com/office/drawing/2014/main" id="{BA54EEEC-CCDB-99E6-0F12-B9584A2B6117}"/>
              </a:ext>
            </a:extLst>
          </p:cNvPr>
          <p:cNvSpPr/>
          <p:nvPr/>
        </p:nvSpPr>
        <p:spPr>
          <a:xfrm>
            <a:off x="4085247" y="4629376"/>
            <a:ext cx="2908041" cy="695131"/>
          </a:xfrm>
          <a:prstGeom prst="flowChartAlternateProcess">
            <a:avLst/>
          </a:prstGeom>
          <a:solidFill>
            <a:srgbClr val="9E9293"/>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0" i="0" dirty="0">
                <a:solidFill>
                  <a:srgbClr val="4A4A4A"/>
                </a:solidFill>
                <a:effectLst/>
                <a:latin typeface="Times New Roman" panose="02020603050405020304" pitchFamily="18" charset="0"/>
                <a:cs typeface="Times New Roman" panose="02020603050405020304" pitchFamily="18" charset="0"/>
              </a:rPr>
              <a:t>BSP/Kernel.</a:t>
            </a:r>
            <a:endParaRPr lang="en-IN" dirty="0">
              <a:latin typeface="Times New Roman" panose="02020603050405020304" pitchFamily="18" charset="0"/>
              <a:cs typeface="Times New Roman" panose="02020603050405020304" pitchFamily="18" charset="0"/>
            </a:endParaRPr>
          </a:p>
        </p:txBody>
      </p:sp>
      <p:sp>
        <p:nvSpPr>
          <p:cNvPr id="9" name="Flowchart: Alternate Process 8">
            <a:extLst>
              <a:ext uri="{FF2B5EF4-FFF2-40B4-BE49-F238E27FC236}">
                <a16:creationId xmlns:a16="http://schemas.microsoft.com/office/drawing/2014/main" id="{D7CD34BB-4374-82BD-D21D-C6604B2D0B9D}"/>
              </a:ext>
            </a:extLst>
          </p:cNvPr>
          <p:cNvSpPr/>
          <p:nvPr/>
        </p:nvSpPr>
        <p:spPr>
          <a:xfrm>
            <a:off x="4085247" y="3806835"/>
            <a:ext cx="2908041" cy="695131"/>
          </a:xfrm>
          <a:prstGeom prst="flowChartAlternateProcess">
            <a:avLst/>
          </a:prstGeom>
          <a:solidFill>
            <a:srgbClr val="6EC294"/>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0" i="0" dirty="0">
                <a:solidFill>
                  <a:srgbClr val="4A4A4A"/>
                </a:solidFill>
                <a:effectLst/>
                <a:latin typeface="Times New Roman" panose="02020603050405020304" pitchFamily="18" charset="0"/>
                <a:cs typeface="Times New Roman" panose="02020603050405020304" pitchFamily="18" charset="0"/>
              </a:rPr>
              <a:t>Base Components</a:t>
            </a:r>
            <a:endParaRPr lang="en-US" dirty="0">
              <a:solidFill>
                <a:srgbClr val="4A4A4A"/>
              </a:solidFill>
              <a:latin typeface="Times New Roman" panose="02020603050405020304" pitchFamily="18" charset="0"/>
              <a:cs typeface="Times New Roman" panose="02020603050405020304" pitchFamily="18" charset="0"/>
            </a:endParaRPr>
          </a:p>
        </p:txBody>
      </p:sp>
      <p:sp>
        <p:nvSpPr>
          <p:cNvPr id="10" name="Flowchart: Alternate Process 9">
            <a:extLst>
              <a:ext uri="{FF2B5EF4-FFF2-40B4-BE49-F238E27FC236}">
                <a16:creationId xmlns:a16="http://schemas.microsoft.com/office/drawing/2014/main" id="{AE7C1BA6-81F8-22BA-61F1-C9D502DED9A2}"/>
              </a:ext>
            </a:extLst>
          </p:cNvPr>
          <p:cNvSpPr/>
          <p:nvPr/>
        </p:nvSpPr>
        <p:spPr>
          <a:xfrm>
            <a:off x="4085247" y="2984294"/>
            <a:ext cx="2908041" cy="695131"/>
          </a:xfrm>
          <a:prstGeom prst="flowChartAlternateProcess">
            <a:avLst/>
          </a:prstGeom>
          <a:solidFill>
            <a:srgbClr val="E44CDD"/>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0" i="0" dirty="0">
                <a:solidFill>
                  <a:srgbClr val="4A4A4A"/>
                </a:solidFill>
                <a:effectLst/>
                <a:latin typeface="Times New Roman" panose="02020603050405020304" pitchFamily="18" charset="0"/>
                <a:cs typeface="Times New Roman" panose="02020603050405020304" pitchFamily="18" charset="0"/>
              </a:rPr>
              <a:t>Managers &amp; Services</a:t>
            </a:r>
          </a:p>
        </p:txBody>
      </p:sp>
    </p:spTree>
    <p:extLst>
      <p:ext uri="{BB962C8B-B14F-4D97-AF65-F5344CB8AC3E}">
        <p14:creationId xmlns:p14="http://schemas.microsoft.com/office/powerpoint/2010/main" val="1851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3D0F371C-EB3F-4A6D-2B5E-919467DBE7E8}"/>
              </a:ext>
            </a:extLst>
          </p:cNvPr>
          <p:cNvSpPr/>
          <p:nvPr/>
        </p:nvSpPr>
        <p:spPr>
          <a:xfrm>
            <a:off x="3448043" y="329584"/>
            <a:ext cx="2908041" cy="69513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chemeClr val="bg1"/>
                </a:solidFill>
                <a:effectLst/>
                <a:latin typeface="Times New Roman" panose="02020603050405020304" pitchFamily="18" charset="0"/>
                <a:cs typeface="Times New Roman" panose="02020603050405020304" pitchFamily="18" charset="0"/>
              </a:rPr>
              <a:t> Core Applications</a:t>
            </a:r>
          </a:p>
        </p:txBody>
      </p:sp>
      <p:sp>
        <p:nvSpPr>
          <p:cNvPr id="4" name="TextBox 3">
            <a:extLst>
              <a:ext uri="{FF2B5EF4-FFF2-40B4-BE49-F238E27FC236}">
                <a16:creationId xmlns:a16="http://schemas.microsoft.com/office/drawing/2014/main" id="{45DE843A-0252-9667-FA21-69BAAE6B725B}"/>
              </a:ext>
            </a:extLst>
          </p:cNvPr>
          <p:cNvSpPr txBox="1"/>
          <p:nvPr/>
        </p:nvSpPr>
        <p:spPr>
          <a:xfrm>
            <a:off x="219651" y="1799550"/>
            <a:ext cx="11005076" cy="3139321"/>
          </a:xfrm>
          <a:prstGeom prst="rect">
            <a:avLst/>
          </a:prstGeom>
          <a:noFill/>
        </p:spPr>
        <p:txBody>
          <a:bodyPr wrap="square">
            <a:spAutoFit/>
          </a:bodyPr>
          <a:lstStyle/>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WebOS OSE has core applications as the top layer and this layer includes system UI and system app.</a:t>
            </a:r>
          </a:p>
          <a:p>
            <a:pPr marL="285750" indent="-285750" algn="just">
              <a:buFont typeface="Wingdings" panose="05000000000000000000" pitchFamily="2" charset="2"/>
              <a:buChar char="q"/>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System UI includes apps that are related to the basic user interface, such as app bar, and notification. </a:t>
            </a:r>
          </a:p>
          <a:p>
            <a:pPr marL="285750" indent="-285750" algn="just">
              <a:buFont typeface="Wingdings" panose="05000000000000000000" pitchFamily="2" charset="2"/>
              <a:buChar char="q"/>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 These apps are usually implemented using QML. (</a:t>
            </a:r>
            <a:r>
              <a:rPr lang="en-US" b="0" i="0" dirty="0" err="1">
                <a:effectLst/>
                <a:latin typeface="Times New Roman" panose="02020603050405020304" pitchFamily="18" charset="0"/>
                <a:cs typeface="Times New Roman" panose="02020603050405020304" pitchFamily="18" charset="0"/>
              </a:rPr>
              <a:t>Qm</a:t>
            </a:r>
            <a:r>
              <a:rPr lang="en-US" b="0" i="0" dirty="0">
                <a:effectLst/>
                <a:latin typeface="Times New Roman" panose="02020603050405020304" pitchFamily="18" charset="0"/>
                <a:cs typeface="Times New Roman" panose="02020603050405020304" pitchFamily="18" charset="0"/>
              </a:rPr>
              <a:t> l (qt modeling language) is a user interface markup language. It is a declarative language for designing user interface–centric applications.)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endParaRPr lang="en-US" b="0"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System app includes settings app and web browser. Settings app is used to control the system properties and implemented using enact. As a web browser, enact browser is used.</a:t>
            </a:r>
          </a:p>
          <a:p>
            <a:pPr marL="285750" indent="-285750"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18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A390B363-23F4-DA15-6D17-153CFD50FAE1}"/>
              </a:ext>
            </a:extLst>
          </p:cNvPr>
          <p:cNvSpPr/>
          <p:nvPr/>
        </p:nvSpPr>
        <p:spPr>
          <a:xfrm>
            <a:off x="4057259" y="403912"/>
            <a:ext cx="2908041" cy="695131"/>
          </a:xfrm>
          <a:prstGeom prst="flowChartAlternateProcess">
            <a:avLst/>
          </a:prstGeom>
          <a:solidFill>
            <a:srgbClr val="B13FF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b="0" i="0" dirty="0">
                <a:solidFill>
                  <a:srgbClr val="4A4A4A"/>
                </a:solidFill>
                <a:effectLst/>
                <a:latin typeface="Times New Roman" panose="02020603050405020304" pitchFamily="18" charset="0"/>
                <a:cs typeface="Times New Roman" panose="02020603050405020304" pitchFamily="18" charset="0"/>
              </a:rPr>
              <a:t>Application Framework</a:t>
            </a:r>
          </a:p>
        </p:txBody>
      </p:sp>
      <p:sp>
        <p:nvSpPr>
          <p:cNvPr id="4" name="TextBox 3">
            <a:extLst>
              <a:ext uri="{FF2B5EF4-FFF2-40B4-BE49-F238E27FC236}">
                <a16:creationId xmlns:a16="http://schemas.microsoft.com/office/drawing/2014/main" id="{875A25F5-6117-8530-BE4F-BF280E16B79F}"/>
              </a:ext>
            </a:extLst>
          </p:cNvPr>
          <p:cNvSpPr txBox="1"/>
          <p:nvPr/>
        </p:nvSpPr>
        <p:spPr>
          <a:xfrm>
            <a:off x="867746" y="1554922"/>
            <a:ext cx="9825136" cy="1477328"/>
          </a:xfrm>
          <a:prstGeom prst="rect">
            <a:avLst/>
          </a:prstGeom>
          <a:noFill/>
        </p:spPr>
        <p:txBody>
          <a:bodyPr wrap="square">
            <a:spAutoFit/>
          </a:bodyPr>
          <a:lstStyle/>
          <a:p>
            <a:pPr marL="285750" indent="-285750" algn="l">
              <a:buFont typeface="Wingdings" panose="05000000000000000000" pitchFamily="2" charset="2"/>
              <a:buChar char="q"/>
            </a:pPr>
            <a:r>
              <a:rPr lang="en-US" b="0" i="0" dirty="0">
                <a:solidFill>
                  <a:srgbClr val="4A4A4A"/>
                </a:solidFill>
                <a:effectLst/>
                <a:latin typeface="Noto Sans" panose="020B0502040504020204" pitchFamily="34" charset="0"/>
              </a:rPr>
              <a:t>To help developers create better apps and services, webOS OSE provides enhanced options and environments compared to developing solely with HTML5, JavaScript, or CSS. </a:t>
            </a:r>
          </a:p>
          <a:p>
            <a:pPr marL="285750" indent="-285750" algn="l">
              <a:buFont typeface="Wingdings" panose="05000000000000000000" pitchFamily="2" charset="2"/>
              <a:buChar char="q"/>
            </a:pPr>
            <a:endParaRPr lang="en-US" dirty="0">
              <a:solidFill>
                <a:srgbClr val="4A4A4A"/>
              </a:solidFill>
              <a:latin typeface="Noto Sans" panose="020B0502040504020204" pitchFamily="34" charset="0"/>
            </a:endParaRPr>
          </a:p>
          <a:p>
            <a:pPr marL="285750" indent="-285750" algn="l">
              <a:buFont typeface="Wingdings" panose="05000000000000000000" pitchFamily="2" charset="2"/>
              <a:buChar char="q"/>
            </a:pPr>
            <a:r>
              <a:rPr lang="en-US" b="0" i="0" dirty="0">
                <a:solidFill>
                  <a:srgbClr val="4A4A4A"/>
                </a:solidFill>
                <a:effectLst/>
                <a:latin typeface="Noto Sans" panose="020B0502040504020204" pitchFamily="34" charset="0"/>
              </a:rPr>
              <a:t>The web app framework Enact and Software Development Kit (SDK) are provided.</a:t>
            </a:r>
          </a:p>
        </p:txBody>
      </p:sp>
    </p:spTree>
    <p:extLst>
      <p:ext uri="{BB962C8B-B14F-4D97-AF65-F5344CB8AC3E}">
        <p14:creationId xmlns:p14="http://schemas.microsoft.com/office/powerpoint/2010/main" val="167846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E97D48-F8CB-6AFA-FB1E-45DBEAA46D64}"/>
              </a:ext>
            </a:extLst>
          </p:cNvPr>
          <p:cNvSpPr txBox="1"/>
          <p:nvPr/>
        </p:nvSpPr>
        <p:spPr>
          <a:xfrm>
            <a:off x="370893" y="572372"/>
            <a:ext cx="11217728" cy="5909310"/>
          </a:xfrm>
          <a:prstGeom prst="rect">
            <a:avLst/>
          </a:prstGeom>
          <a:noFill/>
        </p:spPr>
        <p:txBody>
          <a:bodyPr wrap="square">
            <a:spAutoFit/>
          </a:bodyPr>
          <a:lstStyle/>
          <a:p>
            <a:r>
              <a:rPr lang="en-US" b="0" i="0" dirty="0">
                <a:solidFill>
                  <a:srgbClr val="3F3933"/>
                </a:solidFill>
                <a:effectLst/>
                <a:latin typeface="Noto Sans" panose="020B0502040504020204" pitchFamily="34" charset="0"/>
              </a:rPr>
              <a:t>Enact:</a:t>
            </a:r>
          </a:p>
          <a:p>
            <a:r>
              <a:rPr lang="en-US" b="0" i="1" dirty="0">
                <a:effectLst/>
                <a:latin typeface="EnactMuseoSans"/>
              </a:rPr>
              <a:t>An app development framework built atop React that’s easy to use, performant and customizable.</a:t>
            </a:r>
            <a:endParaRPr lang="en-US" b="0" i="0" dirty="0">
              <a:solidFill>
                <a:srgbClr val="3F3933"/>
              </a:solidFill>
              <a:effectLst/>
              <a:latin typeface="Noto Sans" panose="020B0502040504020204" pitchFamily="34" charset="0"/>
            </a:endParaRPr>
          </a:p>
          <a:p>
            <a:endParaRPr lang="en-IN" dirty="0"/>
          </a:p>
          <a:p>
            <a:pPr algn="l"/>
            <a:endParaRPr lang="en-US" b="0" i="0" dirty="0">
              <a:effectLst/>
              <a:latin typeface="EnactMuseoSans"/>
            </a:endParaRPr>
          </a:p>
          <a:p>
            <a:pPr algn="l"/>
            <a:r>
              <a:rPr lang="en-US" b="0" i="0" dirty="0">
                <a:effectLst/>
                <a:latin typeface="EnactMuseoSans"/>
              </a:rPr>
              <a:t>Easy to Use</a:t>
            </a:r>
          </a:p>
          <a:p>
            <a:pPr algn="l"/>
            <a:r>
              <a:rPr lang="en-US" b="0" i="0" dirty="0">
                <a:effectLst/>
                <a:latin typeface="EnactMuseoSans"/>
              </a:rPr>
              <a:t>Enact builds atop the excellent React library, and provides a full framework to the developer. The recent boom of web technologies and related tools has led to a plethora of options available. In fact, getting started might be the most difficult part of building a modern web application.</a:t>
            </a:r>
          </a:p>
          <a:p>
            <a:pPr algn="l"/>
            <a:endParaRPr lang="en-US" dirty="0">
              <a:latin typeface="EnactMuseoSans"/>
            </a:endParaRPr>
          </a:p>
          <a:p>
            <a:pPr algn="l"/>
            <a:r>
              <a:rPr lang="en-US" b="0" i="0" dirty="0">
                <a:effectLst/>
                <a:latin typeface="EnactMuseoSans"/>
              </a:rPr>
              <a:t>Performant</a:t>
            </a:r>
          </a:p>
          <a:p>
            <a:pPr algn="l"/>
            <a:r>
              <a:rPr lang="en-US" b="0" i="0" dirty="0">
                <a:effectLst/>
                <a:latin typeface="EnactMuseoSans"/>
              </a:rPr>
              <a:t>Beyond initial setup, Enact continues to provide benefits. It was built with performance in mind, and conscious decisions were made to ensure that applications remain performant as they grow in size and complexity. This ranges from the way components are rendered to how data flows through application.</a:t>
            </a:r>
          </a:p>
          <a:p>
            <a:pPr algn="l"/>
            <a:endParaRPr lang="en-US" dirty="0">
              <a:latin typeface="EnactMuseoSans"/>
            </a:endParaRPr>
          </a:p>
          <a:p>
            <a:pPr algn="l"/>
            <a:r>
              <a:rPr lang="en-US" b="0" i="0" dirty="0">
                <a:effectLst/>
                <a:latin typeface="EnactMuseoSans"/>
              </a:rPr>
              <a:t>Customizable</a:t>
            </a:r>
          </a:p>
          <a:p>
            <a:pPr algn="l"/>
            <a:r>
              <a:rPr lang="en-US" b="0" i="0" dirty="0">
                <a:effectLst/>
                <a:latin typeface="EnactMuseoSans"/>
              </a:rPr>
              <a:t>Enact has a full set of customizable widgets that can be tuned and tweaked to the particular style of each project. Using our experience in building full UI libraries for a broad swath of devices ranging from TVs to watches, we have created a widget library whose components can easily be composed to create complex views and applications.</a:t>
            </a:r>
          </a:p>
          <a:p>
            <a:pPr algn="l"/>
            <a:endParaRPr lang="en-US" b="0" i="0" dirty="0">
              <a:effectLst/>
              <a:latin typeface="EnactMuseoSans"/>
            </a:endParaRPr>
          </a:p>
          <a:p>
            <a:pPr algn="l"/>
            <a:r>
              <a:rPr lang="en-US" b="0" i="0" dirty="0">
                <a:effectLst/>
                <a:latin typeface="EnactMuseoSans"/>
              </a:rPr>
              <a:t>Adaptable</a:t>
            </a:r>
          </a:p>
          <a:p>
            <a:pPr algn="l"/>
            <a:r>
              <a:rPr lang="en-US" b="0" i="0" dirty="0">
                <a:effectLst/>
                <a:latin typeface="EnactMuseoSans"/>
              </a:rPr>
              <a:t>Enact was designed to produce native quality applications for a wide variety embedded web platforms</a:t>
            </a:r>
          </a:p>
        </p:txBody>
      </p:sp>
    </p:spTree>
    <p:extLst>
      <p:ext uri="{BB962C8B-B14F-4D97-AF65-F5344CB8AC3E}">
        <p14:creationId xmlns:p14="http://schemas.microsoft.com/office/powerpoint/2010/main" val="374902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7DC217-A2D3-013D-1122-171E25B11CC5}"/>
              </a:ext>
            </a:extLst>
          </p:cNvPr>
          <p:cNvSpPr txBox="1"/>
          <p:nvPr/>
        </p:nvSpPr>
        <p:spPr>
          <a:xfrm>
            <a:off x="445537" y="331151"/>
            <a:ext cx="11208398" cy="1200329"/>
          </a:xfrm>
          <a:prstGeom prst="rect">
            <a:avLst/>
          </a:prstGeom>
          <a:noFill/>
        </p:spPr>
        <p:txBody>
          <a:bodyPr wrap="square">
            <a:spAutoFit/>
          </a:bodyPr>
          <a:lstStyle/>
          <a:p>
            <a:pPr algn="l"/>
            <a:r>
              <a:rPr lang="en-US" b="0" i="0" dirty="0">
                <a:solidFill>
                  <a:srgbClr val="3F3933"/>
                </a:solidFill>
                <a:effectLst/>
                <a:latin typeface="Times New Roman" panose="02020603050405020304" pitchFamily="18" charset="0"/>
                <a:cs typeface="Times New Roman" panose="02020603050405020304" pitchFamily="18" charset="0"/>
              </a:rPr>
              <a:t>SDK</a:t>
            </a:r>
          </a:p>
          <a:p>
            <a:pPr algn="l"/>
            <a:endParaRPr lang="en-US" b="0" i="0" dirty="0">
              <a:solidFill>
                <a:srgbClr val="3F3933"/>
              </a:solidFill>
              <a:effectLst/>
              <a:latin typeface="Times New Roman" panose="02020603050405020304" pitchFamily="18" charset="0"/>
              <a:cs typeface="Times New Roman" panose="02020603050405020304" pitchFamily="18" charset="0"/>
            </a:endParaRPr>
          </a:p>
          <a:p>
            <a:pPr algn="l"/>
            <a:r>
              <a:rPr lang="en-US" b="0" i="0" dirty="0">
                <a:solidFill>
                  <a:srgbClr val="4A4A4A"/>
                </a:solidFill>
                <a:effectLst/>
                <a:latin typeface="Times New Roman" panose="02020603050405020304" pitchFamily="18" charset="0"/>
                <a:cs typeface="Times New Roman" panose="02020603050405020304" pitchFamily="18" charset="0"/>
              </a:rPr>
              <a:t>The SDK provides a development environment for web apps and services. The SDK for webOS OSE provides tools such as Command-Line Interface, Emulator, Beanviser , and Workflow Designer.</a:t>
            </a:r>
          </a:p>
        </p:txBody>
      </p:sp>
      <p:sp>
        <p:nvSpPr>
          <p:cNvPr id="7" name="TextBox 6">
            <a:extLst>
              <a:ext uri="{FF2B5EF4-FFF2-40B4-BE49-F238E27FC236}">
                <a16:creationId xmlns:a16="http://schemas.microsoft.com/office/drawing/2014/main" id="{6EDCD458-72FE-48C0-D5E7-FE5DC5555532}"/>
              </a:ext>
            </a:extLst>
          </p:cNvPr>
          <p:cNvSpPr txBox="1"/>
          <p:nvPr/>
        </p:nvSpPr>
        <p:spPr>
          <a:xfrm>
            <a:off x="377890" y="1681035"/>
            <a:ext cx="2773524"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Command-Line Interface</a:t>
            </a:r>
          </a:p>
        </p:txBody>
      </p:sp>
      <p:sp>
        <p:nvSpPr>
          <p:cNvPr id="9" name="TextBox 8">
            <a:extLst>
              <a:ext uri="{FF2B5EF4-FFF2-40B4-BE49-F238E27FC236}">
                <a16:creationId xmlns:a16="http://schemas.microsoft.com/office/drawing/2014/main" id="{838D9C56-D065-5502-9347-3C681D82B5FA}"/>
              </a:ext>
            </a:extLst>
          </p:cNvPr>
          <p:cNvSpPr txBox="1"/>
          <p:nvPr/>
        </p:nvSpPr>
        <p:spPr>
          <a:xfrm>
            <a:off x="377890" y="2025544"/>
            <a:ext cx="10975132" cy="646331"/>
          </a:xfrm>
          <a:prstGeom prst="rect">
            <a:avLst/>
          </a:prstGeom>
          <a:noFill/>
        </p:spPr>
        <p:txBody>
          <a:bodyPr wrap="square">
            <a:spAutoFit/>
          </a:bodyPr>
          <a:lstStyle/>
          <a:p>
            <a:r>
              <a:rPr lang="en-US" b="1" i="0" dirty="0">
                <a:solidFill>
                  <a:srgbClr val="363636"/>
                </a:solidFill>
                <a:effectLst/>
                <a:latin typeface="Times New Roman" panose="02020603050405020304" pitchFamily="18" charset="0"/>
                <a:cs typeface="Times New Roman" panose="02020603050405020304" pitchFamily="18" charset="0"/>
              </a:rPr>
              <a:t>Command-Line Interface (CLI)</a:t>
            </a:r>
            <a:r>
              <a:rPr lang="en-US" b="0" i="0" dirty="0">
                <a:solidFill>
                  <a:srgbClr val="4A4A4A"/>
                </a:solidFill>
                <a:effectLst/>
                <a:latin typeface="Times New Roman" panose="02020603050405020304" pitchFamily="18" charset="0"/>
                <a:cs typeface="Times New Roman" panose="02020603050405020304" pitchFamily="18" charset="0"/>
              </a:rPr>
              <a:t> of webOS Open Source Edition (OSE). It provides a collection of commands used for creating, packaging, installing, and launching apps or services in the command line environment.</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4B0AF67-4083-B47A-E044-6E13C4689043}"/>
              </a:ext>
            </a:extLst>
          </p:cNvPr>
          <p:cNvSpPr txBox="1"/>
          <p:nvPr/>
        </p:nvSpPr>
        <p:spPr>
          <a:xfrm>
            <a:off x="445537" y="3250868"/>
            <a:ext cx="2232349" cy="369332"/>
          </a:xfrm>
          <a:prstGeom prst="rect">
            <a:avLst/>
          </a:prstGeom>
          <a:noFill/>
        </p:spPr>
        <p:txBody>
          <a:bodyPr wrap="square">
            <a:spAutoFit/>
          </a:bodyPr>
          <a:lstStyle/>
          <a:p>
            <a:pPr algn="l"/>
            <a:r>
              <a:rPr lang="en-IN" b="1" i="0" dirty="0">
                <a:solidFill>
                  <a:srgbClr val="3F3933"/>
                </a:solidFill>
                <a:effectLst/>
                <a:latin typeface="Times New Roman" panose="02020603050405020304" pitchFamily="18" charset="0"/>
                <a:cs typeface="Times New Roman" panose="02020603050405020304" pitchFamily="18" charset="0"/>
              </a:rPr>
              <a:t>Key Features :</a:t>
            </a:r>
          </a:p>
        </p:txBody>
      </p:sp>
      <p:sp>
        <p:nvSpPr>
          <p:cNvPr id="15" name="TextBox 14">
            <a:extLst>
              <a:ext uri="{FF2B5EF4-FFF2-40B4-BE49-F238E27FC236}">
                <a16:creationId xmlns:a16="http://schemas.microsoft.com/office/drawing/2014/main" id="{3E7B4DE1-6EED-697B-AF63-92B8E1B80245}"/>
              </a:ext>
            </a:extLst>
          </p:cNvPr>
          <p:cNvSpPr txBox="1"/>
          <p:nvPr/>
        </p:nvSpPr>
        <p:spPr>
          <a:xfrm>
            <a:off x="800100" y="3810821"/>
            <a:ext cx="10349982"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363636"/>
                </a:solidFill>
                <a:effectLst/>
                <a:latin typeface="Times New Roman" panose="02020603050405020304" pitchFamily="18" charset="0"/>
                <a:cs typeface="Times New Roman" panose="02020603050405020304" pitchFamily="18" charset="0"/>
              </a:rPr>
              <a:t>Creating Apps and Services</a:t>
            </a:r>
            <a:endParaRPr lang="en-US" b="0" i="0" dirty="0">
              <a:solidFill>
                <a:srgbClr val="4A4A4A"/>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4A4A4A"/>
                </a:solidFill>
                <a:effectLst/>
                <a:latin typeface="Times New Roman" panose="02020603050405020304" pitchFamily="18" charset="0"/>
                <a:cs typeface="Times New Roman" panose="02020603050405020304" pitchFamily="18" charset="0"/>
              </a:rPr>
              <a:t>Provides standard templates for webOS OSE apps and services</a:t>
            </a:r>
          </a:p>
          <a:p>
            <a:pPr marL="742950" lvl="1" indent="-285750" algn="l">
              <a:buFont typeface="Arial" panose="020B0604020202020204" pitchFamily="34" charset="0"/>
              <a:buChar char="•"/>
            </a:pPr>
            <a:r>
              <a:rPr lang="en-US" b="0" i="0" dirty="0">
                <a:solidFill>
                  <a:srgbClr val="4A4A4A"/>
                </a:solidFill>
                <a:effectLst/>
                <a:latin typeface="Times New Roman" panose="02020603050405020304" pitchFamily="18" charset="0"/>
                <a:cs typeface="Times New Roman" panose="02020603050405020304" pitchFamily="18" charset="0"/>
              </a:rPr>
              <a:t>Provides a list of available templates</a:t>
            </a:r>
          </a:p>
          <a:p>
            <a:pPr marL="742950" lvl="1" indent="-285750" algn="l">
              <a:buFont typeface="Arial" panose="020B0604020202020204" pitchFamily="34" charset="0"/>
              <a:buChar char="•"/>
            </a:pPr>
            <a:r>
              <a:rPr lang="en-US" b="0" i="0" dirty="0">
                <a:solidFill>
                  <a:srgbClr val="4A4A4A"/>
                </a:solidFill>
                <a:effectLst/>
                <a:latin typeface="Times New Roman" panose="02020603050405020304" pitchFamily="18" charset="0"/>
                <a:cs typeface="Times New Roman" panose="02020603050405020304" pitchFamily="18" charset="0"/>
              </a:rPr>
              <a:t>Generates an app or a service and configures basic information</a:t>
            </a:r>
          </a:p>
        </p:txBody>
      </p:sp>
      <p:sp>
        <p:nvSpPr>
          <p:cNvPr id="17" name="TextBox 16">
            <a:extLst>
              <a:ext uri="{FF2B5EF4-FFF2-40B4-BE49-F238E27FC236}">
                <a16:creationId xmlns:a16="http://schemas.microsoft.com/office/drawing/2014/main" id="{2702CC4C-C0B1-1ABE-572C-6650BDA3043E}"/>
              </a:ext>
            </a:extLst>
          </p:cNvPr>
          <p:cNvSpPr txBox="1"/>
          <p:nvPr/>
        </p:nvSpPr>
        <p:spPr>
          <a:xfrm>
            <a:off x="800099" y="5170993"/>
            <a:ext cx="10975131" cy="923330"/>
          </a:xfrm>
          <a:prstGeom prst="rect">
            <a:avLst/>
          </a:prstGeom>
          <a:noFill/>
        </p:spPr>
        <p:txBody>
          <a:bodyPr wrap="square">
            <a:spAutoFit/>
          </a:bodyPr>
          <a:lstStyle/>
          <a:p>
            <a:pPr algn="l">
              <a:buFont typeface="Arial" panose="020B0604020202020204" pitchFamily="34" charset="0"/>
              <a:buChar char="•"/>
            </a:pPr>
            <a:r>
              <a:rPr lang="en-US" b="1" i="0" dirty="0">
                <a:solidFill>
                  <a:srgbClr val="363636"/>
                </a:solidFill>
                <a:effectLst/>
                <a:latin typeface="Times New Roman" panose="02020603050405020304" pitchFamily="18" charset="0"/>
                <a:cs typeface="Times New Roman" panose="02020603050405020304" pitchFamily="18" charset="0"/>
              </a:rPr>
              <a:t>Packaging Apps and Services</a:t>
            </a:r>
            <a:endParaRPr lang="en-US" b="0" i="0" dirty="0">
              <a:solidFill>
                <a:srgbClr val="4A4A4A"/>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4A4A4A"/>
                </a:solidFill>
                <a:effectLst/>
                <a:latin typeface="Times New Roman" panose="02020603050405020304" pitchFamily="18" charset="0"/>
                <a:cs typeface="Times New Roman" panose="02020603050405020304" pitchFamily="18" charset="0"/>
              </a:rPr>
              <a:t>Packages the source code and generates a package file (.</a:t>
            </a:r>
            <a:r>
              <a:rPr lang="en-US" b="0" i="0" dirty="0" err="1">
                <a:solidFill>
                  <a:srgbClr val="4A4A4A"/>
                </a:solidFill>
                <a:effectLst/>
                <a:latin typeface="Times New Roman" panose="02020603050405020304" pitchFamily="18" charset="0"/>
                <a:cs typeface="Times New Roman" panose="02020603050405020304" pitchFamily="18" charset="0"/>
              </a:rPr>
              <a:t>ipk</a:t>
            </a:r>
            <a:r>
              <a:rPr lang="en-US" b="0" i="0" dirty="0">
                <a:solidFill>
                  <a:srgbClr val="4A4A4A"/>
                </a:solidFill>
                <a:effectLst/>
                <a:latin typeface="Times New Roman" panose="02020603050405020304" pitchFamily="18" charset="0"/>
                <a:cs typeface="Times New Roman" panose="02020603050405020304" pitchFamily="18" charset="0"/>
              </a:rPr>
              <a:t>) to run on the target device</a:t>
            </a:r>
          </a:p>
          <a:p>
            <a:pPr marL="742950" lvl="1" indent="-285750" algn="l">
              <a:buFont typeface="Arial" panose="020B0604020202020204" pitchFamily="34" charset="0"/>
              <a:buChar char="•"/>
            </a:pPr>
            <a:r>
              <a:rPr lang="en-US" b="0" i="0" dirty="0">
                <a:solidFill>
                  <a:srgbClr val="4A4A4A"/>
                </a:solidFill>
                <a:effectLst/>
                <a:latin typeface="Times New Roman" panose="02020603050405020304" pitchFamily="18" charset="0"/>
                <a:cs typeface="Times New Roman" panose="02020603050405020304" pitchFamily="18" charset="0"/>
              </a:rPr>
              <a:t>Provides a feature to exclude sample and test code directories from an app or a service</a:t>
            </a:r>
          </a:p>
        </p:txBody>
      </p:sp>
    </p:spTree>
    <p:extLst>
      <p:ext uri="{BB962C8B-B14F-4D97-AF65-F5344CB8AC3E}">
        <p14:creationId xmlns:p14="http://schemas.microsoft.com/office/powerpoint/2010/main" val="166104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C2C92E-28F4-2926-1CE0-2DF96B079098}"/>
              </a:ext>
            </a:extLst>
          </p:cNvPr>
          <p:cNvSpPr txBox="1"/>
          <p:nvPr/>
        </p:nvSpPr>
        <p:spPr>
          <a:xfrm>
            <a:off x="438537" y="121297"/>
            <a:ext cx="10786189" cy="5909310"/>
          </a:xfrm>
          <a:prstGeom prst="rect">
            <a:avLst/>
          </a:prstGeom>
          <a:noFill/>
        </p:spPr>
        <p:txBody>
          <a:bodyPr wrap="square">
            <a:spAutoFit/>
          </a:bodyPr>
          <a:lstStyle/>
          <a:p>
            <a:pPr algn="l">
              <a:buFont typeface="Arial" panose="020B0604020202020204" pitchFamily="34" charset="0"/>
              <a:buChar char="•"/>
            </a:pPr>
            <a:r>
              <a:rPr lang="en-US" b="1" i="0" dirty="0">
                <a:solidFill>
                  <a:srgbClr val="363636"/>
                </a:solidFill>
                <a:effectLst/>
                <a:latin typeface="Noto Sans" panose="020B0502040504020204" pitchFamily="34" charset="0"/>
              </a:rPr>
              <a:t>Managing Target Devices</a:t>
            </a:r>
            <a:endParaRPr lang="en-US" b="0" i="0" dirty="0">
              <a:solidFill>
                <a:srgbClr val="4A4A4A"/>
              </a:solidFill>
              <a:effectLst/>
              <a:latin typeface="Noto Sans" panose="020B0502040504020204" pitchFamily="34" charset="0"/>
            </a:endParaRP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Provides a list of target devices</a:t>
            </a: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Adds, modifies, and removes target devices</a:t>
            </a:r>
          </a:p>
          <a:p>
            <a:pPr marL="742950" lvl="1" indent="-285750" algn="l">
              <a:buFont typeface="Arial" panose="020B0604020202020204" pitchFamily="34" charset="0"/>
              <a:buChar char="•"/>
            </a:pPr>
            <a:endParaRPr lang="en-US" b="0" i="0" dirty="0">
              <a:solidFill>
                <a:srgbClr val="4A4A4A"/>
              </a:solidFill>
              <a:effectLst/>
              <a:latin typeface="Noto Sans" panose="020B0502040504020204" pitchFamily="34" charset="0"/>
            </a:endParaRPr>
          </a:p>
          <a:p>
            <a:pPr algn="l">
              <a:buFont typeface="Arial" panose="020B0604020202020204" pitchFamily="34" charset="0"/>
              <a:buChar char="•"/>
            </a:pPr>
            <a:r>
              <a:rPr lang="en-US" b="1" i="0" dirty="0">
                <a:solidFill>
                  <a:srgbClr val="363636"/>
                </a:solidFill>
                <a:effectLst/>
                <a:latin typeface="Noto Sans" panose="020B0502040504020204" pitchFamily="34" charset="0"/>
              </a:rPr>
              <a:t>Installing Apps and Services</a:t>
            </a:r>
            <a:endParaRPr lang="en-US" b="0" i="0" dirty="0">
              <a:solidFill>
                <a:srgbClr val="4A4A4A"/>
              </a:solidFill>
              <a:effectLst/>
              <a:latin typeface="Noto Sans" panose="020B0502040504020204" pitchFamily="34" charset="0"/>
            </a:endParaRP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Installs the app and service on the target device</a:t>
            </a: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Provides a list of apps installed on the target device</a:t>
            </a: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Removes selected apps from the target device</a:t>
            </a:r>
          </a:p>
          <a:p>
            <a:pPr marL="742950" lvl="1" indent="-285750" algn="l">
              <a:buFont typeface="Arial" panose="020B0604020202020204" pitchFamily="34" charset="0"/>
              <a:buChar char="•"/>
            </a:pPr>
            <a:endParaRPr lang="en-US" b="0" i="0" dirty="0">
              <a:solidFill>
                <a:srgbClr val="4A4A4A"/>
              </a:solidFill>
              <a:effectLst/>
              <a:latin typeface="Noto Sans" panose="020B0502040504020204" pitchFamily="34" charset="0"/>
            </a:endParaRPr>
          </a:p>
          <a:p>
            <a:pPr algn="l">
              <a:buFont typeface="Arial" panose="020B0604020202020204" pitchFamily="34" charset="0"/>
              <a:buChar char="•"/>
            </a:pPr>
            <a:r>
              <a:rPr lang="en-US" b="1" i="0" dirty="0">
                <a:solidFill>
                  <a:srgbClr val="363636"/>
                </a:solidFill>
                <a:effectLst/>
                <a:latin typeface="Noto Sans" panose="020B0502040504020204" pitchFamily="34" charset="0"/>
              </a:rPr>
              <a:t>Launching and Closing Apps</a:t>
            </a:r>
            <a:endParaRPr lang="en-US" b="0" i="0" dirty="0">
              <a:solidFill>
                <a:srgbClr val="4A4A4A"/>
              </a:solidFill>
              <a:effectLst/>
              <a:latin typeface="Noto Sans" panose="020B0502040504020204" pitchFamily="34" charset="0"/>
            </a:endParaRP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Launches selected apps</a:t>
            </a: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Closes apps that are running</a:t>
            </a: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Provides the list of apps running on the target device</a:t>
            </a:r>
          </a:p>
          <a:p>
            <a:pPr marL="742950" lvl="1" indent="-285750" algn="l">
              <a:buFont typeface="Arial" panose="020B0604020202020204" pitchFamily="34" charset="0"/>
              <a:buChar char="•"/>
            </a:pPr>
            <a:endParaRPr lang="en-US" b="0" i="0" dirty="0">
              <a:solidFill>
                <a:srgbClr val="4A4A4A"/>
              </a:solidFill>
              <a:effectLst/>
              <a:latin typeface="Noto Sans" panose="020B0502040504020204" pitchFamily="34" charset="0"/>
            </a:endParaRPr>
          </a:p>
          <a:p>
            <a:pPr algn="l">
              <a:buFont typeface="Arial" panose="020B0604020202020204" pitchFamily="34" charset="0"/>
              <a:buChar char="•"/>
            </a:pPr>
            <a:r>
              <a:rPr lang="en-US" b="1" i="0" dirty="0">
                <a:solidFill>
                  <a:srgbClr val="363636"/>
                </a:solidFill>
                <a:effectLst/>
                <a:latin typeface="Noto Sans" panose="020B0502040504020204" pitchFamily="34" charset="0"/>
              </a:rPr>
              <a:t>Debugging Apps and Services</a:t>
            </a:r>
            <a:endParaRPr lang="en-US" b="0" i="0" dirty="0">
              <a:solidFill>
                <a:srgbClr val="4A4A4A"/>
              </a:solidFill>
              <a:effectLst/>
              <a:latin typeface="Noto Sans" panose="020B0502040504020204" pitchFamily="34" charset="0"/>
            </a:endParaRP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Enables Web Inspector for debugging web apps</a:t>
            </a: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Enables Node’s Inspector for debugging JavaScript services</a:t>
            </a: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Provides web app information</a:t>
            </a: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Provides JavaScript service information</a:t>
            </a:r>
          </a:p>
          <a:p>
            <a:pPr marL="742950" lvl="1" indent="-285750" algn="l">
              <a:buFont typeface="Arial" panose="020B0604020202020204" pitchFamily="34" charset="0"/>
              <a:buChar char="•"/>
            </a:pPr>
            <a:r>
              <a:rPr lang="en-US" b="0" i="0" dirty="0">
                <a:solidFill>
                  <a:srgbClr val="4A4A4A"/>
                </a:solidFill>
                <a:effectLst/>
                <a:latin typeface="Noto Sans" panose="020B0502040504020204" pitchFamily="34" charset="0"/>
              </a:rPr>
              <a:t>Shows or saves logs of webOS OSE apps and services</a:t>
            </a:r>
          </a:p>
          <a:p>
            <a:pPr marL="742950" lvl="1" indent="-285750" algn="l">
              <a:buFont typeface="Arial" panose="020B0604020202020204" pitchFamily="34" charset="0"/>
              <a:buChar char="•"/>
            </a:pPr>
            <a:endParaRPr lang="en-US" b="0" i="0" dirty="0">
              <a:solidFill>
                <a:srgbClr val="4A4A4A"/>
              </a:solidFill>
              <a:effectLst/>
              <a:latin typeface="Noto Sans" panose="020B0502040504020204" pitchFamily="34" charset="0"/>
            </a:endParaRPr>
          </a:p>
        </p:txBody>
      </p:sp>
    </p:spTree>
    <p:extLst>
      <p:ext uri="{BB962C8B-B14F-4D97-AF65-F5344CB8AC3E}">
        <p14:creationId xmlns:p14="http://schemas.microsoft.com/office/powerpoint/2010/main" val="99225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AC6AE6-B228-C964-6839-69C1CCC229EB}"/>
              </a:ext>
            </a:extLst>
          </p:cNvPr>
          <p:cNvSpPr txBox="1"/>
          <p:nvPr/>
        </p:nvSpPr>
        <p:spPr>
          <a:xfrm>
            <a:off x="591859" y="2340639"/>
            <a:ext cx="9902111" cy="923330"/>
          </a:xfrm>
          <a:prstGeom prst="rect">
            <a:avLst/>
          </a:prstGeom>
          <a:noFill/>
        </p:spPr>
        <p:txBody>
          <a:bodyPr wrap="square">
            <a:spAutoFit/>
          </a:bodyPr>
          <a:lstStyle/>
          <a:p>
            <a:r>
              <a:rPr lang="en-US" b="0" i="0" dirty="0">
                <a:solidFill>
                  <a:srgbClr val="4A4A4A"/>
                </a:solidFill>
                <a:effectLst/>
                <a:latin typeface="Times New Roman" panose="02020603050405020304" pitchFamily="18" charset="0"/>
                <a:cs typeface="Times New Roman" panose="02020603050405020304" pitchFamily="18" charset="0"/>
              </a:rPr>
              <a:t>webOS OSE CLI provides features for developing web apps throughout the whole development process. The figure below shows some of CLI commands that can be used during each stage of the development process.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771270D-4C47-0005-0559-0657CBBDC466}"/>
              </a:ext>
            </a:extLst>
          </p:cNvPr>
          <p:cNvSpPr txBox="1"/>
          <p:nvPr/>
        </p:nvSpPr>
        <p:spPr>
          <a:xfrm>
            <a:off x="380223" y="1831348"/>
            <a:ext cx="6097554" cy="369332"/>
          </a:xfrm>
          <a:prstGeom prst="rect">
            <a:avLst/>
          </a:prstGeom>
          <a:noFill/>
        </p:spPr>
        <p:txBody>
          <a:bodyPr wrap="square">
            <a:spAutoFit/>
          </a:bodyPr>
          <a:lstStyle/>
          <a:p>
            <a:pPr algn="l"/>
            <a:r>
              <a:rPr lang="en-IN" b="1" i="0" dirty="0">
                <a:solidFill>
                  <a:srgbClr val="3F3933"/>
                </a:solidFill>
                <a:effectLst/>
                <a:latin typeface="Times New Roman" panose="02020603050405020304" pitchFamily="18" charset="0"/>
                <a:cs typeface="Times New Roman" panose="02020603050405020304" pitchFamily="18" charset="0"/>
              </a:rPr>
              <a:t>CLI Workflow</a:t>
            </a:r>
          </a:p>
        </p:txBody>
      </p:sp>
      <p:pic>
        <p:nvPicPr>
          <p:cNvPr id="8" name="Picture 7">
            <a:extLst>
              <a:ext uri="{FF2B5EF4-FFF2-40B4-BE49-F238E27FC236}">
                <a16:creationId xmlns:a16="http://schemas.microsoft.com/office/drawing/2014/main" id="{DC75131B-4BB7-BBC3-A09E-19DDF0A9A8CA}"/>
              </a:ext>
            </a:extLst>
          </p:cNvPr>
          <p:cNvPicPr>
            <a:picLocks noChangeAspect="1"/>
          </p:cNvPicPr>
          <p:nvPr/>
        </p:nvPicPr>
        <p:blipFill>
          <a:blip r:embed="rId2"/>
          <a:stretch>
            <a:fillRect/>
          </a:stretch>
        </p:blipFill>
        <p:spPr>
          <a:xfrm>
            <a:off x="2031351" y="3752166"/>
            <a:ext cx="6873836" cy="2301439"/>
          </a:xfrm>
          <a:prstGeom prst="rect">
            <a:avLst/>
          </a:prstGeom>
        </p:spPr>
      </p:pic>
      <p:sp>
        <p:nvSpPr>
          <p:cNvPr id="4" name="TextBox 3">
            <a:extLst>
              <a:ext uri="{FF2B5EF4-FFF2-40B4-BE49-F238E27FC236}">
                <a16:creationId xmlns:a16="http://schemas.microsoft.com/office/drawing/2014/main" id="{C94BCEB7-18F6-65C8-75DD-C5CB8C6D9C59}"/>
              </a:ext>
            </a:extLst>
          </p:cNvPr>
          <p:cNvSpPr txBox="1"/>
          <p:nvPr/>
        </p:nvSpPr>
        <p:spPr>
          <a:xfrm>
            <a:off x="380223" y="373613"/>
            <a:ext cx="6097554" cy="1200329"/>
          </a:xfrm>
          <a:prstGeom prst="rect">
            <a:avLst/>
          </a:prstGeom>
          <a:noFill/>
        </p:spPr>
        <p:txBody>
          <a:bodyPr wrap="square">
            <a:spAutoFit/>
          </a:bodyPr>
          <a:lstStyle/>
          <a:p>
            <a:pPr algn="l">
              <a:buFont typeface="Arial" panose="020B0604020202020204" pitchFamily="34" charset="0"/>
              <a:buChar char="•"/>
            </a:pPr>
            <a:r>
              <a:rPr lang="en-US" b="1" i="0" dirty="0">
                <a:solidFill>
                  <a:srgbClr val="363636"/>
                </a:solidFill>
                <a:effectLst/>
                <a:latin typeface="Times New Roman" panose="02020603050405020304" pitchFamily="18" charset="0"/>
                <a:cs typeface="Times New Roman" panose="02020603050405020304" pitchFamily="18" charset="0"/>
              </a:rPr>
              <a:t>Providing Target Device Information</a:t>
            </a:r>
            <a:endParaRPr lang="en-US" b="0" i="0" dirty="0">
              <a:solidFill>
                <a:srgbClr val="4A4A4A"/>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rgbClr val="4A4A4A"/>
                </a:solidFill>
                <a:effectLst/>
                <a:latin typeface="Times New Roman" panose="02020603050405020304" pitchFamily="18" charset="0"/>
                <a:cs typeface="Times New Roman" panose="02020603050405020304" pitchFamily="18" charset="0"/>
              </a:rPr>
              <a:t>Provides system information</a:t>
            </a:r>
          </a:p>
          <a:p>
            <a:pPr marL="742950" lvl="1" indent="-285750" algn="l">
              <a:buFont typeface="Arial" panose="020B0604020202020204" pitchFamily="34" charset="0"/>
              <a:buChar char="•"/>
            </a:pPr>
            <a:r>
              <a:rPr lang="en-US" b="0" i="0" dirty="0">
                <a:solidFill>
                  <a:srgbClr val="4A4A4A"/>
                </a:solidFill>
                <a:effectLst/>
                <a:latin typeface="Times New Roman" panose="02020603050405020304" pitchFamily="18" charset="0"/>
                <a:cs typeface="Times New Roman" panose="02020603050405020304" pitchFamily="18" charset="0"/>
              </a:rPr>
              <a:t>Provides screen capture</a:t>
            </a:r>
          </a:p>
          <a:p>
            <a:pPr marL="742950" lvl="1" indent="-285750" algn="l">
              <a:buFont typeface="Arial" panose="020B0604020202020204" pitchFamily="34" charset="0"/>
              <a:buChar char="•"/>
            </a:pPr>
            <a:r>
              <a:rPr lang="en-US" b="0" i="0" dirty="0">
                <a:solidFill>
                  <a:srgbClr val="4A4A4A"/>
                </a:solidFill>
                <a:effectLst/>
                <a:latin typeface="Times New Roman" panose="02020603050405020304" pitchFamily="18" charset="0"/>
                <a:cs typeface="Times New Roman" panose="02020603050405020304" pitchFamily="18" charset="0"/>
              </a:rPr>
              <a:t>Supports monitoring device’s resource usage</a:t>
            </a:r>
          </a:p>
        </p:txBody>
      </p:sp>
    </p:spTree>
    <p:extLst>
      <p:ext uri="{BB962C8B-B14F-4D97-AF65-F5344CB8AC3E}">
        <p14:creationId xmlns:p14="http://schemas.microsoft.com/office/powerpoint/2010/main" val="265738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13D396-7B63-A7A9-66DD-406FF58CCD3F}"/>
              </a:ext>
            </a:extLst>
          </p:cNvPr>
          <p:cNvPicPr>
            <a:picLocks noChangeAspect="1"/>
          </p:cNvPicPr>
          <p:nvPr/>
        </p:nvPicPr>
        <p:blipFill>
          <a:blip r:embed="rId2"/>
          <a:stretch>
            <a:fillRect/>
          </a:stretch>
        </p:blipFill>
        <p:spPr>
          <a:xfrm>
            <a:off x="1714716" y="518350"/>
            <a:ext cx="6477561" cy="5913632"/>
          </a:xfrm>
          <a:prstGeom prst="rect">
            <a:avLst/>
          </a:prstGeom>
        </p:spPr>
      </p:pic>
      <p:sp>
        <p:nvSpPr>
          <p:cNvPr id="5" name="TextBox 4">
            <a:extLst>
              <a:ext uri="{FF2B5EF4-FFF2-40B4-BE49-F238E27FC236}">
                <a16:creationId xmlns:a16="http://schemas.microsoft.com/office/drawing/2014/main" id="{5C15B43A-2AE4-B6C7-1097-4E35121C0946}"/>
              </a:ext>
            </a:extLst>
          </p:cNvPr>
          <p:cNvSpPr txBox="1"/>
          <p:nvPr/>
        </p:nvSpPr>
        <p:spPr>
          <a:xfrm>
            <a:off x="286916" y="149018"/>
            <a:ext cx="7905361" cy="369332"/>
          </a:xfrm>
          <a:prstGeom prst="rect">
            <a:avLst/>
          </a:prstGeom>
          <a:noFill/>
        </p:spPr>
        <p:txBody>
          <a:bodyPr wrap="square">
            <a:spAutoFit/>
          </a:bodyPr>
          <a:lstStyle/>
          <a:p>
            <a:r>
              <a:rPr lang="en-US" b="0" i="0" dirty="0">
                <a:solidFill>
                  <a:srgbClr val="4A4A4A"/>
                </a:solidFill>
                <a:effectLst/>
                <a:latin typeface="Noto Sans" panose="020B0502040504020204" pitchFamily="34" charset="0"/>
              </a:rPr>
              <a:t>The following table shows the available CLI commands.</a:t>
            </a:r>
            <a:endParaRPr lang="en-IN" dirty="0"/>
          </a:p>
        </p:txBody>
      </p:sp>
    </p:spTree>
    <p:extLst>
      <p:ext uri="{BB962C8B-B14F-4D97-AF65-F5344CB8AC3E}">
        <p14:creationId xmlns:p14="http://schemas.microsoft.com/office/powerpoint/2010/main" val="3362999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1877</Words>
  <Application>Microsoft Office PowerPoint</Application>
  <PresentationFormat>Widescreen</PresentationFormat>
  <Paragraphs>164</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Consolas</vt:lpstr>
      <vt:lpstr>EnactMuseoSans</vt:lpstr>
      <vt:lpstr>Noto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 K M</dc:creator>
  <cp:lastModifiedBy>Hemanth K M</cp:lastModifiedBy>
  <cp:revision>127</cp:revision>
  <dcterms:created xsi:type="dcterms:W3CDTF">2023-03-11T13:45:34Z</dcterms:created>
  <dcterms:modified xsi:type="dcterms:W3CDTF">2023-03-12T17:10:51Z</dcterms:modified>
</cp:coreProperties>
</file>