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2" r:id="rId2"/>
    <p:sldId id="290" r:id="rId3"/>
    <p:sldId id="320" r:id="rId4"/>
    <p:sldId id="300" r:id="rId5"/>
    <p:sldId id="337" r:id="rId6"/>
    <p:sldId id="338" r:id="rId7"/>
    <p:sldId id="322" r:id="rId8"/>
    <p:sldId id="324" r:id="rId9"/>
    <p:sldId id="349" r:id="rId10"/>
    <p:sldId id="339" r:id="rId11"/>
    <p:sldId id="340" r:id="rId12"/>
    <p:sldId id="341" r:id="rId13"/>
    <p:sldId id="342" r:id="rId14"/>
    <p:sldId id="327" r:id="rId15"/>
    <p:sldId id="326" r:id="rId16"/>
    <p:sldId id="348" r:id="rId17"/>
    <p:sldId id="343" r:id="rId18"/>
    <p:sldId id="329" r:id="rId19"/>
    <p:sldId id="347" r:id="rId20"/>
    <p:sldId id="344" r:id="rId21"/>
    <p:sldId id="346" r:id="rId22"/>
    <p:sldId id="34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0" autoAdjust="0"/>
    <p:restoredTop sz="94660"/>
  </p:normalViewPr>
  <p:slideViewPr>
    <p:cSldViewPr>
      <p:cViewPr varScale="1">
        <p:scale>
          <a:sx n="80" d="100"/>
          <a:sy n="80" d="100"/>
        </p:scale>
        <p:origin x="1502" y="48"/>
      </p:cViewPr>
      <p:guideLst>
        <p:guide orient="horz" pos="4319"/>
        <p:guide pos="575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AA0BA8-036F-40B3-BE83-D25620AA839B}" type="datetimeFigureOut">
              <a:rPr lang="en-US" smtClean="0"/>
              <a:pPr/>
              <a:t>6/27/2022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B99B4A-EF71-46A9-A090-CA0FA9A75F5E}" type="slidenum">
              <a:rPr lang="en-US" smtClean="0"/>
              <a:pPr/>
              <a:t>‹#›</a:t>
            </a:fld>
            <a:endParaRPr lang="en-US" dirty="0"/>
          </a:p>
        </p:txBody>
      </p:sp>
    </p:spTree>
    <p:extLst>
      <p:ext uri="{BB962C8B-B14F-4D97-AF65-F5344CB8AC3E}">
        <p14:creationId xmlns:p14="http://schemas.microsoft.com/office/powerpoint/2010/main" val="212369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B99B4A-EF71-46A9-A090-CA0FA9A75F5E}"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oracle.com/index.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www.tutorialspoint.com/java/index.htm" TargetMode="External"/><Relationship Id="rId5" Type="http://schemas.openxmlformats.org/officeDocument/2006/relationships/hyperlink" Target="http://www.w3schools.com/" TargetMode="External"/><Relationship Id="rId4" Type="http://schemas.openxmlformats.org/officeDocument/2006/relationships/hyperlink" Target="http://www.javatpoint.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85" y="14067"/>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scene3d>
              <a:camera prst="orthographicFront"/>
              <a:lightRig rig="soft" dir="t">
                <a:rot lat="0" lon="0" rev="10800000"/>
              </a:lightRig>
            </a:scene3d>
            <a:sp3d>
              <a:bevelT w="27940" h="12700"/>
              <a:contourClr>
                <a:srgbClr val="DDDDDD"/>
              </a:contourClr>
            </a:sp3d>
          </a:bodyPr>
          <a:lstStyle/>
          <a:p>
            <a:r>
              <a:rPr lang="en-US" sz="3600" b="1" spc="15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Narrow" pitchFamily="34" charset="0"/>
              </a:rPr>
              <a:t>Presentation on</a:t>
            </a:r>
            <a:endParaRPr lang="en-US" sz="3600" b="1" spc="150" dirty="0">
              <a:ln w="11430"/>
              <a:solidFill>
                <a:srgbClr val="F8F8F8"/>
              </a:solidFill>
              <a:effectLst>
                <a:outerShdw blurRad="25400" algn="tl" rotWithShape="0">
                  <a:srgbClr val="000000">
                    <a:alpha val="43000"/>
                  </a:srgbClr>
                </a:outerShdw>
              </a:effectLst>
              <a:latin typeface="Arial Narrow" pitchFamily="34" charset="0"/>
            </a:endParaRPr>
          </a:p>
        </p:txBody>
      </p:sp>
      <p:sp>
        <p:nvSpPr>
          <p:cNvPr id="4" name="Title 1"/>
          <p:cNvSpPr txBox="1">
            <a:spLocks/>
          </p:cNvSpPr>
          <p:nvPr/>
        </p:nvSpPr>
        <p:spPr>
          <a:xfrm>
            <a:off x="0" y="6610838"/>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200" b="1" dirty="0"/>
              <a:t>THE NEOTIA UNIVERSITY, WEST BENGAL, INDIA</a:t>
            </a:r>
            <a:endParaRPr lang="en-US" b="1" dirty="0"/>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2049" name="Rectangle 1"/>
          <p:cNvSpPr>
            <a:spLocks noChangeArrowheads="1"/>
          </p:cNvSpPr>
          <p:nvPr/>
        </p:nvSpPr>
        <p:spPr bwMode="auto">
          <a:xfrm>
            <a:off x="323528" y="1344097"/>
            <a:ext cx="8439472" cy="715089"/>
          </a:xfrm>
          <a:prstGeom prst="roundRect">
            <a:avLst/>
          </a:prstGeom>
          <a:ln>
            <a:headEnd/>
            <a:tailEn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3600" b="1" dirty="0"/>
              <a:t> ONLINE EXAMAMINATION SYSTEM</a:t>
            </a:r>
          </a:p>
        </p:txBody>
      </p:sp>
      <p:sp>
        <p:nvSpPr>
          <p:cNvPr id="15361" name="Rectangle 1"/>
          <p:cNvSpPr>
            <a:spLocks noChangeArrowheads="1"/>
          </p:cNvSpPr>
          <p:nvPr/>
        </p:nvSpPr>
        <p:spPr bwMode="auto">
          <a:xfrm>
            <a:off x="-7051" y="2137841"/>
            <a:ext cx="91440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b="1" i="0" u="none" strike="noStrike" cap="none" normalizeH="0" baseline="0" dirty="0">
                <a:ln>
                  <a:noFill/>
                </a:ln>
                <a:effectLst/>
                <a:latin typeface="Arial" pitchFamily="34" charset="0"/>
                <a:ea typeface="Times New Roman" pitchFamily="18" charset="0"/>
                <a:cs typeface="Arial" pitchFamily="34" charset="0"/>
              </a:rPr>
              <a:t>Presented by </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i="0" u="none" strike="noStrike" cap="none" normalizeH="0" dirty="0">
                <a:ln>
                  <a:noFill/>
                </a:ln>
                <a:effectLst/>
                <a:latin typeface="+mj-lt"/>
                <a:ea typeface="Times New Roman" pitchFamily="18" charset="0"/>
                <a:cs typeface="Arial" pitchFamily="34" charset="0"/>
              </a:rPr>
              <a:t>SUBHANKAR MANDAL</a:t>
            </a:r>
          </a:p>
          <a:p>
            <a:pPr marL="0" marR="0" lvl="0" indent="0" algn="ctr" defTabSz="914400" rtl="0" eaLnBrk="1" fontAlgn="base" latinLnBrk="0" hangingPunct="1">
              <a:lnSpc>
                <a:spcPct val="150000"/>
              </a:lnSpc>
              <a:spcBef>
                <a:spcPct val="0"/>
              </a:spcBef>
              <a:spcAft>
                <a:spcPct val="0"/>
              </a:spcAft>
              <a:buClrTx/>
              <a:buSzTx/>
              <a:buFontTx/>
              <a:buNone/>
              <a:tabLst/>
            </a:pPr>
            <a:r>
              <a:rPr lang="en-US" sz="1600" dirty="0">
                <a:latin typeface="+mj-lt"/>
                <a:ea typeface="Times New Roman" pitchFamily="18" charset="0"/>
                <a:cs typeface="Arial" pitchFamily="34" charset="0"/>
              </a:rPr>
              <a:t>KUNTAL CHOUDHURY</a:t>
            </a:r>
          </a:p>
          <a:p>
            <a:pPr marL="0" marR="0" lvl="0" indent="0" algn="ctr" defTabSz="914400" rtl="0" eaLnBrk="1" fontAlgn="base" latinLnBrk="0" hangingPunct="1">
              <a:lnSpc>
                <a:spcPct val="150000"/>
              </a:lnSpc>
              <a:spcBef>
                <a:spcPct val="0"/>
              </a:spcBef>
              <a:spcAft>
                <a:spcPct val="0"/>
              </a:spcAft>
              <a:buClrTx/>
              <a:buSzTx/>
              <a:buFontTx/>
              <a:buNone/>
              <a:tabLst/>
            </a:pPr>
            <a:r>
              <a:rPr lang="en-US" sz="1600" dirty="0">
                <a:latin typeface="+mj-lt"/>
                <a:ea typeface="Times New Roman" pitchFamily="18" charset="0"/>
                <a:cs typeface="Arial" pitchFamily="34" charset="0"/>
              </a:rPr>
              <a:t>DIBYENDU RANA</a:t>
            </a:r>
          </a:p>
          <a:p>
            <a:pPr marL="0" marR="0" lvl="0" indent="0" algn="ctr" defTabSz="914400" rtl="0" eaLnBrk="1" fontAlgn="base" latinLnBrk="0" hangingPunct="1">
              <a:lnSpc>
                <a:spcPct val="150000"/>
              </a:lnSpc>
              <a:spcBef>
                <a:spcPct val="0"/>
              </a:spcBef>
              <a:spcAft>
                <a:spcPct val="0"/>
              </a:spcAft>
              <a:buClrTx/>
              <a:buSzTx/>
              <a:buFontTx/>
              <a:buNone/>
              <a:tabLst/>
            </a:pPr>
            <a:r>
              <a:rPr lang="en-US" sz="1600" dirty="0">
                <a:latin typeface="+mj-lt"/>
                <a:ea typeface="Times New Roman" pitchFamily="18" charset="0"/>
                <a:cs typeface="Arial" pitchFamily="34" charset="0"/>
              </a:rPr>
              <a:t>MANISH GHOSH</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600" i="0" u="none" strike="noStrike" cap="none" normalizeH="0" dirty="0">
                <a:ln>
                  <a:noFill/>
                </a:ln>
                <a:effectLst/>
                <a:latin typeface="+mj-lt"/>
                <a:ea typeface="Times New Roman" pitchFamily="18" charset="0"/>
                <a:cs typeface="Arial" pitchFamily="34" charset="0"/>
              </a:rPr>
              <a:t>SUMAN DEY</a:t>
            </a: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1600" b="1" i="0" u="none" strike="noStrike" cap="none" normalizeH="0" baseline="0" dirty="0">
              <a:ln>
                <a:noFill/>
              </a:ln>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50000"/>
              </a:lnSpc>
              <a:spcBef>
                <a:spcPct val="0"/>
              </a:spcBef>
              <a:spcAft>
                <a:spcPct val="0"/>
              </a:spcAft>
              <a:buClrTx/>
              <a:buSzTx/>
              <a:buFontTx/>
              <a:buNone/>
              <a:tabLst/>
            </a:pPr>
            <a:r>
              <a:rPr lang="en-US" b="1" dirty="0">
                <a:latin typeface="Arial" pitchFamily="34" charset="0"/>
                <a:cs typeface="Arial" pitchFamily="34" charset="0"/>
              </a:rPr>
              <a:t>Guided by</a:t>
            </a:r>
          </a:p>
          <a:p>
            <a:pPr marL="0" marR="0" lvl="0" indent="0" algn="ctr" defTabSz="914400" rtl="0" eaLnBrk="1" fontAlgn="base" latinLnBrk="0" hangingPunct="1">
              <a:lnSpc>
                <a:spcPct val="150000"/>
              </a:lnSpc>
              <a:spcBef>
                <a:spcPct val="0"/>
              </a:spcBef>
              <a:spcAft>
                <a:spcPct val="0"/>
              </a:spcAft>
              <a:buClrTx/>
              <a:buSzTx/>
              <a:buFontTx/>
              <a:buNone/>
              <a:tabLst/>
            </a:pPr>
            <a:r>
              <a:rPr lang="en-US" dirty="0">
                <a:latin typeface="Arial" pitchFamily="34" charset="0"/>
                <a:cs typeface="Arial" pitchFamily="34" charset="0"/>
              </a:rPr>
              <a:t>Prof. Sandipan </a:t>
            </a:r>
            <a:r>
              <a:rPr lang="en-US" dirty="0" err="1">
                <a:latin typeface="Arial" pitchFamily="34" charset="0"/>
                <a:cs typeface="Arial" pitchFamily="34" charset="0"/>
              </a:rPr>
              <a:t>chakravorty</a:t>
            </a:r>
            <a:endParaRPr lang="en-US" dirty="0">
              <a:latin typeface="Arial" pitchFamily="34" charset="0"/>
              <a:cs typeface="Arial" pitchFamily="34" charset="0"/>
            </a:endParaRPr>
          </a:p>
          <a:p>
            <a:pPr marL="0" marR="0" algn="ctr">
              <a:spcBef>
                <a:spcPts val="0"/>
              </a:spcBef>
              <a:spcAft>
                <a:spcPts val="400"/>
              </a:spcAft>
            </a:pPr>
            <a:r>
              <a:rPr lang="en-US" sz="1800" dirty="0">
                <a:solidFill>
                  <a:srgbClr val="000000"/>
                </a:solidFill>
                <a:effectLst/>
                <a:latin typeface="Times New Roman" panose="02020603050405020304" pitchFamily="18" charset="0"/>
                <a:ea typeface="Times New Roman" panose="02020603050405020304" pitchFamily="18" charset="0"/>
              </a:rPr>
              <a:t>Dept. of Computer Science of Engineering</a:t>
            </a:r>
            <a:endParaRPr lang="en-IN" sz="1800" dirty="0">
              <a:effectLst/>
              <a:latin typeface="Times New Roman" panose="02020603050405020304" pitchFamily="18" charset="0"/>
              <a:ea typeface="Times New Roman" panose="02020603050405020304" pitchFamily="18" charset="0"/>
            </a:endParaRPr>
          </a:p>
          <a:p>
            <a:pPr marL="0" marR="0" algn="ctr">
              <a:spcBef>
                <a:spcPts val="0"/>
              </a:spcBef>
              <a:spcAft>
                <a:spcPts val="400"/>
              </a:spcAft>
            </a:pPr>
            <a:r>
              <a:rPr lang="en-US" sz="1800" dirty="0">
                <a:solidFill>
                  <a:srgbClr val="000000"/>
                </a:solidFill>
                <a:effectLst/>
                <a:latin typeface="Times New Roman" panose="02020603050405020304" pitchFamily="18" charset="0"/>
                <a:ea typeface="Times New Roman" panose="02020603050405020304" pitchFamily="18" charset="0"/>
              </a:rPr>
              <a:t>THE NEOTIA UNIVERSITY, WEST BENGAL, INDIA</a:t>
            </a:r>
            <a:endParaRPr lang="en-IN" sz="1800" dirty="0">
              <a:effectLst/>
              <a:latin typeface="Times New Roman" panose="02020603050405020304" pitchFamily="18" charset="0"/>
              <a:ea typeface="Times New Roman" panose="02020603050405020304" pitchFamily="18" charset="0"/>
            </a:endParaRPr>
          </a:p>
          <a:p>
            <a:pPr marL="0" marR="0" algn="ctr">
              <a:spcBef>
                <a:spcPts val="0"/>
              </a:spcBef>
              <a:spcAft>
                <a:spcPts val="400"/>
              </a:spcAft>
            </a:pPr>
            <a:r>
              <a:rPr lang="en-US" sz="1800" dirty="0">
                <a:solidFill>
                  <a:srgbClr val="000000"/>
                </a:solidFill>
                <a:effectLst/>
                <a:latin typeface="Times New Roman" panose="02020603050405020304" pitchFamily="18" charset="0"/>
                <a:ea typeface="Times New Roman" panose="02020603050405020304" pitchFamily="18" charset="0"/>
              </a:rPr>
              <a:t>June, 2020</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System Analysis</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10</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11560" y="1124744"/>
            <a:ext cx="7245052" cy="2585323"/>
          </a:xfrm>
          <a:prstGeom prst="rect">
            <a:avLst/>
          </a:prstGeom>
          <a:noFill/>
        </p:spPr>
        <p:txBody>
          <a:bodyPr wrap="square" rtlCol="0">
            <a:spAutoFit/>
          </a:bodyPr>
          <a:lstStyle/>
          <a:p>
            <a:r>
              <a:rPr lang="en-US" dirty="0"/>
              <a:t>A DFD can be categorized in the following forms:</a:t>
            </a:r>
          </a:p>
          <a:p>
            <a:r>
              <a:rPr lang="en-US" b="1" dirty="0"/>
              <a:t>Context diagram</a:t>
            </a:r>
            <a:r>
              <a:rPr lang="en-US" dirty="0"/>
              <a:t>: An overview of an organizational system that shows the system boundaries, external entities that interact with the system and the major information flows between the entities and the system. In this diagram, a single process represents the whole system.</a:t>
            </a:r>
          </a:p>
          <a:p>
            <a:r>
              <a:rPr lang="en-US" b="1" dirty="0"/>
              <a:t>First level DFD:</a:t>
            </a:r>
            <a:r>
              <a:rPr lang="en-US" dirty="0"/>
              <a:t> A data flow diagram that represents a system’s major processes, data flows, and data stores at a high level of detail. Draw the DFDs </a:t>
            </a:r>
            <a:r>
              <a:rPr lang="en-US" dirty="0" err="1"/>
              <a:t>upto</a:t>
            </a:r>
            <a:r>
              <a:rPr lang="en-US" dirty="0"/>
              <a:t> 2nd level for Online Examination system.</a:t>
            </a:r>
          </a:p>
          <a:p>
            <a:r>
              <a:rPr lang="en-US" dirty="0"/>
              <a:t>Figure:- Level 0</a:t>
            </a:r>
          </a:p>
        </p:txBody>
      </p:sp>
      <p:pic>
        <p:nvPicPr>
          <p:cNvPr id="10" name="Picture 2" descr="DFD_Online_Examination_L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624883"/>
            <a:ext cx="6496050"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801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System Analysis</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323528" y="1175240"/>
            <a:ext cx="2592288" cy="369332"/>
          </a:xfrm>
          <a:prstGeom prst="rect">
            <a:avLst/>
          </a:prstGeom>
          <a:noFill/>
        </p:spPr>
        <p:txBody>
          <a:bodyPr wrap="square" rtlCol="0">
            <a:spAutoFit/>
          </a:bodyPr>
          <a:lstStyle/>
          <a:p>
            <a:r>
              <a:rPr lang="en-US" b="1" u="sng" dirty="0"/>
              <a:t>Figure:- Level 1</a:t>
            </a:r>
            <a:endParaRPr lang="en-US" dirty="0"/>
          </a:p>
        </p:txBody>
      </p:sp>
      <p:pic>
        <p:nvPicPr>
          <p:cNvPr id="5" name="Picture 4">
            <a:extLst>
              <a:ext uri="{FF2B5EF4-FFF2-40B4-BE49-F238E27FC236}">
                <a16:creationId xmlns:a16="http://schemas.microsoft.com/office/drawing/2014/main" id="{1069F0F9-A6F3-7C56-809E-B21173B770F6}"/>
              </a:ext>
            </a:extLst>
          </p:cNvPr>
          <p:cNvPicPr>
            <a:picLocks noChangeAspect="1"/>
          </p:cNvPicPr>
          <p:nvPr/>
        </p:nvPicPr>
        <p:blipFill>
          <a:blip r:embed="rId3"/>
          <a:stretch>
            <a:fillRect/>
          </a:stretch>
        </p:blipFill>
        <p:spPr>
          <a:xfrm>
            <a:off x="1511543" y="1541840"/>
            <a:ext cx="6120914" cy="5011360"/>
          </a:xfrm>
          <a:prstGeom prst="rect">
            <a:avLst/>
          </a:prstGeom>
        </p:spPr>
      </p:pic>
    </p:spTree>
    <p:extLst>
      <p:ext uri="{BB962C8B-B14F-4D97-AF65-F5344CB8AC3E}">
        <p14:creationId xmlns:p14="http://schemas.microsoft.com/office/powerpoint/2010/main" val="328732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System Analysis</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pic>
        <p:nvPicPr>
          <p:cNvPr id="10" name="Picture 2" descr="DFD_Online_Examination_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914400"/>
            <a:ext cx="6162675" cy="54669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3528" y="1340768"/>
            <a:ext cx="2088232" cy="369332"/>
          </a:xfrm>
          <a:prstGeom prst="rect">
            <a:avLst/>
          </a:prstGeom>
          <a:noFill/>
        </p:spPr>
        <p:txBody>
          <a:bodyPr wrap="square" rtlCol="0">
            <a:spAutoFit/>
          </a:bodyPr>
          <a:lstStyle/>
          <a:p>
            <a:r>
              <a:rPr lang="en-US" b="1" u="sng" dirty="0"/>
              <a:t>Figure:- Level 2</a:t>
            </a:r>
            <a:endParaRPr lang="en-US" dirty="0"/>
          </a:p>
        </p:txBody>
      </p:sp>
    </p:spTree>
    <p:extLst>
      <p:ext uri="{BB962C8B-B14F-4D97-AF65-F5344CB8AC3E}">
        <p14:creationId xmlns:p14="http://schemas.microsoft.com/office/powerpoint/2010/main" val="36177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System Design</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1043608" y="1196752"/>
            <a:ext cx="7128792" cy="2031325"/>
          </a:xfrm>
          <a:prstGeom prst="rect">
            <a:avLst/>
          </a:prstGeom>
          <a:noFill/>
        </p:spPr>
        <p:txBody>
          <a:bodyPr wrap="square" rtlCol="0">
            <a:spAutoFit/>
          </a:bodyPr>
          <a:lstStyle/>
          <a:p>
            <a:pPr marL="285750" indent="-285750">
              <a:buFont typeface="Wingdings" pitchFamily="2" charset="2"/>
              <a:buChar char="q"/>
            </a:pPr>
            <a:r>
              <a:rPr lang="en-US" dirty="0"/>
              <a:t>The goal of this phase is to convert the requirements into a structure that is suitable for implementation in some programming language.</a:t>
            </a:r>
          </a:p>
          <a:p>
            <a:pPr marL="285750" indent="-285750">
              <a:buFont typeface="Wingdings" pitchFamily="2" charset="2"/>
              <a:buChar char="q"/>
            </a:pPr>
            <a:r>
              <a:rPr lang="en-US" dirty="0"/>
              <a:t>The  online  examination  system  uses  client/  server architecture.  At  the  client  by  using  a  web  browser  can connect  via  internet or  local  host  with the  server  where JSP and Oracle DBMS in the server side are responsible for the preparing exams processes and save and return data from database. </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031" y="3356992"/>
            <a:ext cx="482453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657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Advantages of online Examination</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1268760"/>
            <a:ext cx="8229599" cy="4062651"/>
          </a:xfrm>
          <a:prstGeom prst="rect">
            <a:avLst/>
          </a:prstGeom>
          <a:noFill/>
        </p:spPr>
        <p:txBody>
          <a:bodyPr wrap="square" rtlCol="0">
            <a:spAutoFit/>
          </a:bodyPr>
          <a:lstStyle/>
          <a:p>
            <a:pPr marL="342900" indent="-342900" algn="just">
              <a:lnSpc>
                <a:spcPct val="150000"/>
              </a:lnSpc>
              <a:buFont typeface="Wingdings" pitchFamily="2" charset="2"/>
              <a:buChar char="q"/>
            </a:pPr>
            <a:r>
              <a:rPr lang="en-US" sz="2000" dirty="0">
                <a:latin typeface="Arial" pitchFamily="34" charset="0"/>
                <a:cs typeface="Arial" pitchFamily="34" charset="0"/>
              </a:rPr>
              <a:t>Physical pressure at a given location is absolutely not necessary.</a:t>
            </a:r>
          </a:p>
          <a:p>
            <a:pPr marL="342900" indent="-342900" algn="just">
              <a:lnSpc>
                <a:spcPct val="150000"/>
              </a:lnSpc>
              <a:buFont typeface="Wingdings" pitchFamily="2" charset="2"/>
              <a:buChar char="q"/>
            </a:pPr>
            <a:r>
              <a:rPr lang="en-US" sz="2000" dirty="0">
                <a:latin typeface="Arial" pitchFamily="34" charset="0"/>
                <a:cs typeface="Arial" pitchFamily="34" charset="0"/>
              </a:rPr>
              <a:t>Result available instantly.</a:t>
            </a:r>
          </a:p>
          <a:p>
            <a:pPr marL="342900" indent="-342900" algn="just">
              <a:lnSpc>
                <a:spcPct val="150000"/>
              </a:lnSpc>
              <a:buFont typeface="Wingdings" pitchFamily="2" charset="2"/>
              <a:buChar char="q"/>
            </a:pPr>
            <a:r>
              <a:rPr lang="en-US" sz="2000" dirty="0">
                <a:latin typeface="Arial" pitchFamily="34" charset="0"/>
                <a:cs typeface="Arial" pitchFamily="34" charset="0"/>
              </a:rPr>
              <a:t>Easy Accessibility.</a:t>
            </a:r>
          </a:p>
          <a:p>
            <a:pPr marL="342900" indent="-342900" algn="just">
              <a:lnSpc>
                <a:spcPct val="150000"/>
              </a:lnSpc>
              <a:buFont typeface="Wingdings" pitchFamily="2" charset="2"/>
              <a:buChar char="q"/>
            </a:pPr>
            <a:r>
              <a:rPr lang="en-US" sz="2000" dirty="0">
                <a:latin typeface="Arial" pitchFamily="34" charset="0"/>
                <a:cs typeface="Arial" pitchFamily="34" charset="0"/>
              </a:rPr>
              <a:t>User Friendly.</a:t>
            </a:r>
          </a:p>
          <a:p>
            <a:pPr marL="342900" indent="-342900" algn="just">
              <a:lnSpc>
                <a:spcPct val="150000"/>
              </a:lnSpc>
              <a:buFont typeface="Wingdings" pitchFamily="2" charset="2"/>
              <a:buChar char="q"/>
            </a:pPr>
            <a:r>
              <a:rPr lang="en-US" sz="2000" dirty="0">
                <a:latin typeface="Arial" pitchFamily="34" charset="0"/>
                <a:cs typeface="Arial" pitchFamily="34" charset="0"/>
              </a:rPr>
              <a:t>Secure because authentication.</a:t>
            </a:r>
          </a:p>
          <a:p>
            <a:pPr marL="342900" indent="-342900" algn="just">
              <a:lnSpc>
                <a:spcPct val="150000"/>
              </a:lnSpc>
              <a:buFont typeface="Wingdings" pitchFamily="2" charset="2"/>
              <a:buChar char="q"/>
            </a:pPr>
            <a:r>
              <a:rPr lang="en-US" sz="2000" dirty="0">
                <a:latin typeface="Arial" pitchFamily="34" charset="0"/>
                <a:cs typeface="Arial" pitchFamily="34" charset="0"/>
              </a:rPr>
              <a:t>Online exams – Convenience, Security and Flexibility.</a:t>
            </a:r>
          </a:p>
          <a:p>
            <a:pPr marL="342900" indent="-342900" algn="just">
              <a:lnSpc>
                <a:spcPct val="150000"/>
              </a:lnSpc>
              <a:buFont typeface="Wingdings" pitchFamily="2" charset="2"/>
              <a:buChar char="q"/>
            </a:pPr>
            <a:r>
              <a:rPr lang="en-US" sz="2000" dirty="0">
                <a:latin typeface="Arial" pitchFamily="34" charset="0"/>
                <a:cs typeface="Arial" pitchFamily="34" charset="0"/>
              </a:rPr>
              <a:t>Available at a reduced cost.</a:t>
            </a:r>
          </a:p>
          <a:p>
            <a:pPr marL="342900" indent="-342900" algn="just">
              <a:lnSpc>
                <a:spcPct val="150000"/>
              </a:lnSpc>
              <a:buFont typeface="Wingdings" pitchFamily="2" charset="2"/>
              <a:buChar char="q"/>
            </a:pPr>
            <a:r>
              <a:rPr lang="en-US" sz="2000" dirty="0">
                <a:latin typeface="Arial" pitchFamily="34" charset="0"/>
                <a:cs typeface="Arial" pitchFamily="34" charset="0"/>
              </a:rPr>
              <a:t>Accuracy in checking  the answer, calculating result.</a:t>
            </a:r>
          </a:p>
          <a:p>
            <a:endParaRPr lang="en-IN" sz="2000" dirty="0">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4221088"/>
            <a:ext cx="1950720" cy="2011680"/>
          </a:xfrm>
          <a:prstGeom prst="rect">
            <a:avLst/>
          </a:prstGeom>
        </p:spPr>
      </p:pic>
    </p:spTree>
    <p:extLst>
      <p:ext uri="{BB962C8B-B14F-4D97-AF65-F5344CB8AC3E}">
        <p14:creationId xmlns:p14="http://schemas.microsoft.com/office/powerpoint/2010/main" val="2846190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Disadvantages</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500937" y="1196752"/>
            <a:ext cx="8229599" cy="3323987"/>
          </a:xfrm>
          <a:prstGeom prst="rect">
            <a:avLst/>
          </a:prstGeom>
          <a:noFill/>
        </p:spPr>
        <p:txBody>
          <a:bodyPr wrap="square" rtlCol="0">
            <a:spAutoFit/>
          </a:bodyPr>
          <a:lstStyle/>
          <a:p>
            <a:pPr marL="342900" indent="-342900" algn="just">
              <a:lnSpc>
                <a:spcPct val="150000"/>
              </a:lnSpc>
              <a:buFont typeface="Wingdings" pitchFamily="2" charset="2"/>
              <a:buChar char="q"/>
            </a:pPr>
            <a:r>
              <a:rPr lang="en-US" sz="2000" dirty="0">
                <a:latin typeface="Arial" pitchFamily="34" charset="0"/>
                <a:cs typeface="Arial" pitchFamily="34" charset="0"/>
              </a:rPr>
              <a:t>Require High speed internet.</a:t>
            </a:r>
          </a:p>
          <a:p>
            <a:pPr marL="342900" indent="-342900" algn="just">
              <a:lnSpc>
                <a:spcPct val="150000"/>
              </a:lnSpc>
              <a:buFont typeface="Wingdings" pitchFamily="2" charset="2"/>
              <a:buChar char="q"/>
            </a:pPr>
            <a:r>
              <a:rPr lang="en-US" sz="2000" dirty="0">
                <a:latin typeface="Arial" pitchFamily="34" charset="0"/>
                <a:cs typeface="Arial" pitchFamily="34" charset="0"/>
              </a:rPr>
              <a:t>Slow in case of small bandwidth internet.</a:t>
            </a:r>
          </a:p>
          <a:p>
            <a:pPr marL="342900" indent="-342900" algn="just">
              <a:lnSpc>
                <a:spcPct val="150000"/>
              </a:lnSpc>
              <a:buFont typeface="Wingdings" pitchFamily="2" charset="2"/>
              <a:buChar char="q"/>
            </a:pPr>
            <a:r>
              <a:rPr lang="en-US" sz="2000" dirty="0">
                <a:latin typeface="Arial" pitchFamily="34" charset="0"/>
                <a:cs typeface="Arial" pitchFamily="34" charset="0"/>
              </a:rPr>
              <a:t>Chances of server crases.</a:t>
            </a:r>
          </a:p>
          <a:p>
            <a:pPr marL="342900" indent="-342900" algn="just">
              <a:lnSpc>
                <a:spcPct val="150000"/>
              </a:lnSpc>
              <a:buFont typeface="Wingdings" pitchFamily="2" charset="2"/>
              <a:buChar char="q"/>
            </a:pPr>
            <a:r>
              <a:rPr lang="en-US" sz="2000" dirty="0">
                <a:latin typeface="Arial" pitchFamily="34" charset="0"/>
                <a:cs typeface="Arial" pitchFamily="34" charset="0"/>
              </a:rPr>
              <a:t>Chances of hacking </a:t>
            </a:r>
          </a:p>
          <a:p>
            <a:pPr marL="285750" indent="-285750" algn="just">
              <a:lnSpc>
                <a:spcPct val="150000"/>
              </a:lnSpc>
            </a:pPr>
            <a:r>
              <a:rPr lang="en-US" sz="2800" dirty="0"/>
              <a:t> </a:t>
            </a:r>
          </a:p>
          <a:p>
            <a:pPr marL="285750" indent="-285750" algn="just">
              <a:lnSpc>
                <a:spcPct val="150000"/>
              </a:lnSpc>
              <a:buFont typeface="Wingdings" pitchFamily="2" charset="2"/>
              <a:buChar char="Ø"/>
            </a:pPr>
            <a:endParaRPr lang="en-US" sz="2000" dirty="0"/>
          </a:p>
          <a:p>
            <a:endParaRPr lang="en-IN"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25" y="3501008"/>
            <a:ext cx="6962775" cy="28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432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EXISTING SYSTEM</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914400"/>
            <a:ext cx="8229599" cy="3785652"/>
          </a:xfrm>
          <a:prstGeom prst="rect">
            <a:avLst/>
          </a:prstGeom>
          <a:noFill/>
        </p:spPr>
        <p:txBody>
          <a:bodyPr wrap="square" rtlCol="0">
            <a:spAutoFit/>
          </a:bodyPr>
          <a:lstStyle/>
          <a:p>
            <a:pPr marL="457200" lvl="0" indent="-457200" algn="just">
              <a:lnSpc>
                <a:spcPct val="150000"/>
              </a:lnSpc>
              <a:buFont typeface="Wingdings" pitchFamily="2" charset="2"/>
              <a:buChar char="q"/>
            </a:pPr>
            <a:r>
              <a:rPr lang="en-US" sz="2800" dirty="0"/>
              <a:t> </a:t>
            </a:r>
            <a:r>
              <a:rPr lang="en-US" sz="2000" dirty="0">
                <a:solidFill>
                  <a:prstClr val="black"/>
                </a:solidFill>
                <a:latin typeface="Arial" pitchFamily="34" charset="0"/>
                <a:cs typeface="Arial" pitchFamily="34" charset="0"/>
              </a:rPr>
              <a:t>A number of online examination system software are available today.</a:t>
            </a:r>
          </a:p>
          <a:p>
            <a:pPr marL="342900" lvl="0" indent="-342900" algn="just">
              <a:lnSpc>
                <a:spcPct val="150000"/>
              </a:lnSpc>
              <a:buFont typeface="Wingdings" pitchFamily="2" charset="2"/>
              <a:buChar char="q"/>
            </a:pPr>
            <a:r>
              <a:rPr lang="en-US" sz="2000" dirty="0">
                <a:solidFill>
                  <a:prstClr val="black"/>
                </a:solidFill>
                <a:latin typeface="Arial" pitchFamily="34" charset="0"/>
                <a:cs typeface="Arial" pitchFamily="34" charset="0"/>
              </a:rPr>
              <a:t>The system of online exams has been widely adopted by a good number of organizations and universities.</a:t>
            </a:r>
          </a:p>
          <a:p>
            <a:pPr marL="342900" lvl="0" indent="-342900" algn="just">
              <a:lnSpc>
                <a:spcPct val="150000"/>
              </a:lnSpc>
              <a:buFont typeface="Wingdings" pitchFamily="2" charset="2"/>
              <a:buChar char="q"/>
            </a:pPr>
            <a:r>
              <a:rPr lang="en-US" sz="2000" dirty="0">
                <a:solidFill>
                  <a:prstClr val="black"/>
                </a:solidFill>
                <a:latin typeface="Arial" pitchFamily="34" charset="0"/>
                <a:cs typeface="Arial" pitchFamily="34" charset="0"/>
              </a:rPr>
              <a:t>The tasks of maintaining records, score cards, student details, question papers and so on is very easily managed by the systems.</a:t>
            </a:r>
            <a:endParaRPr lang="en-US" sz="2800" dirty="0"/>
          </a:p>
          <a:p>
            <a:pPr marL="285750" indent="-285750" algn="just">
              <a:lnSpc>
                <a:spcPct val="150000"/>
              </a:lnSpc>
              <a:buFont typeface="Wingdings" pitchFamily="2" charset="2"/>
              <a:buChar char="Ø"/>
            </a:pPr>
            <a:endParaRPr lang="en-US" sz="2000" dirty="0"/>
          </a:p>
          <a:p>
            <a:endParaRPr lang="en-I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3933056"/>
            <a:ext cx="8343900" cy="261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382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Expected Result</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17</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5" name="TextBox 4"/>
          <p:cNvSpPr txBox="1"/>
          <p:nvPr/>
        </p:nvSpPr>
        <p:spPr>
          <a:xfrm>
            <a:off x="975011" y="1844824"/>
            <a:ext cx="7416824" cy="2862322"/>
          </a:xfrm>
          <a:prstGeom prst="rect">
            <a:avLst/>
          </a:prstGeom>
          <a:noFill/>
        </p:spPr>
        <p:txBody>
          <a:bodyPr wrap="square" rtlCol="0">
            <a:spAutoFit/>
          </a:bodyPr>
          <a:lstStyle/>
          <a:p>
            <a:r>
              <a:rPr lang="en-US" dirty="0"/>
              <a:t>Current System provide only multiple choice but single correct answer selection. Faculty may wish to provide multiple choice multiple selection responses. Incase question and answer need to be in graphics, current system has no provision. Unregistered users cannot answer test, they must belong to some group. This is drawback incase the faculty wants anyone even anonymous users to answer the test. Top score could be displayed on the home page, but this could be easily implemented while programming the home page. Security logs through not implemented in this system would be well available through the respective database management system and web server software. </a:t>
            </a:r>
          </a:p>
        </p:txBody>
      </p:sp>
      <p:pic>
        <p:nvPicPr>
          <p:cNvPr id="1026" name="Picture 2" descr="A Complete Guide to Online Remote Proc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0" y="4797152"/>
            <a:ext cx="31623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64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FUTURE SCOPE</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18</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1700808"/>
            <a:ext cx="8229599" cy="2862322"/>
          </a:xfrm>
          <a:prstGeom prst="rect">
            <a:avLst/>
          </a:prstGeom>
          <a:noFill/>
        </p:spPr>
        <p:txBody>
          <a:bodyPr wrap="square" rtlCol="0">
            <a:spAutoFit/>
          </a:bodyPr>
          <a:lstStyle/>
          <a:p>
            <a:pPr marL="342900" indent="-342900" algn="just">
              <a:lnSpc>
                <a:spcPct val="150000"/>
              </a:lnSpc>
              <a:buFont typeface="Wingdings" pitchFamily="2" charset="2"/>
              <a:buChar char="q"/>
            </a:pPr>
            <a:r>
              <a:rPr lang="en-US" sz="2000" dirty="0">
                <a:latin typeface="Arial" pitchFamily="34" charset="0"/>
                <a:cs typeface="Arial" pitchFamily="34" charset="0"/>
              </a:rPr>
              <a:t>This web application involves almost all the features of the online examination. The future implementation will be online help for the users and chatting with website administrator. </a:t>
            </a:r>
          </a:p>
          <a:p>
            <a:pPr marL="285750" indent="-285750" algn="just">
              <a:lnSpc>
                <a:spcPct val="150000"/>
              </a:lnSpc>
            </a:pPr>
            <a:r>
              <a:rPr lang="en-US" sz="2800" dirty="0"/>
              <a:t> </a:t>
            </a:r>
          </a:p>
          <a:p>
            <a:pPr marL="285750" indent="-285750" algn="just">
              <a:lnSpc>
                <a:spcPct val="150000"/>
              </a:lnSpc>
              <a:buFont typeface="Wingdings" pitchFamily="2" charset="2"/>
              <a:buChar char="Ø"/>
            </a:pPr>
            <a:endParaRPr lang="en-US" sz="2000" dirty="0"/>
          </a:p>
          <a:p>
            <a:endParaRPr lang="en-IN"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31969"/>
            <a:ext cx="6477000" cy="33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27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Conclusion</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19</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196831" y="2924944"/>
            <a:ext cx="8047577" cy="4247317"/>
          </a:xfrm>
          <a:prstGeom prst="rect">
            <a:avLst/>
          </a:prstGeom>
          <a:noFill/>
        </p:spPr>
        <p:txBody>
          <a:bodyPr wrap="square" rtlCol="0">
            <a:spAutoFit/>
          </a:bodyPr>
          <a:lstStyle/>
          <a:p>
            <a:pPr marL="457200" indent="-457200" algn="just">
              <a:lnSpc>
                <a:spcPct val="150000"/>
              </a:lnSpc>
              <a:buFont typeface="Wingdings" pitchFamily="2" charset="2"/>
              <a:buChar char="q"/>
            </a:pPr>
            <a:r>
              <a:rPr lang="en-US" sz="2800" dirty="0"/>
              <a:t> </a:t>
            </a:r>
            <a:r>
              <a:rPr lang="en-US" sz="2000" dirty="0"/>
              <a:t>Online Examination System is a web application. The key concept is to minimize the amount of paper and convert all forms of documentation to digital form. It can observe that the information required can be obtained with ease and accuracy in the computerized system. The user with minimum knowledge about computer cab be easily able operate the system easily. The system also produces brief result required by the management.</a:t>
            </a:r>
          </a:p>
          <a:p>
            <a:pPr marL="285750" indent="-285750" algn="just">
              <a:lnSpc>
                <a:spcPct val="150000"/>
              </a:lnSpc>
              <a:buFont typeface="Wingdings" pitchFamily="2" charset="2"/>
              <a:buChar char="Ø"/>
            </a:pPr>
            <a:endParaRPr lang="en-US" sz="2000" dirty="0"/>
          </a:p>
          <a:p>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97" y="924728"/>
            <a:ext cx="8663880" cy="221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90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 </a:t>
            </a:r>
            <a:r>
              <a:rPr lang="en-AU" sz="3600" b="1" cap="small" dirty="0">
                <a:latin typeface="Arial Narrow" pitchFamily="34" charset="0"/>
              </a:rPr>
              <a:t>content</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990600" y="914400"/>
            <a:ext cx="8305800" cy="4093428"/>
          </a:xfrm>
          <a:prstGeom prst="rect">
            <a:avLst/>
          </a:prstGeom>
          <a:noFill/>
        </p:spPr>
        <p:txBody>
          <a:bodyPr wrap="square" rtlCol="0">
            <a:spAutoFit/>
          </a:bodyPr>
          <a:lstStyle/>
          <a:p>
            <a:endParaRPr lang="en-US" sz="2000" dirty="0"/>
          </a:p>
          <a:p>
            <a:pPr marL="342900" lvl="0" indent="-342900">
              <a:buFontTx/>
              <a:buAutoNum type="arabicPeriod"/>
            </a:pPr>
            <a:r>
              <a:rPr lang="en-US" sz="2000" dirty="0"/>
              <a:t>Introduction                                           10.System Analysis</a:t>
            </a:r>
            <a:endParaRPr lang="en-US" sz="2000" dirty="0">
              <a:solidFill>
                <a:prstClr val="black"/>
              </a:solidFill>
            </a:endParaRPr>
          </a:p>
          <a:p>
            <a:pPr marL="342900" indent="-342900">
              <a:buFontTx/>
              <a:buAutoNum type="arabicPeriod"/>
            </a:pPr>
            <a:r>
              <a:rPr lang="en-US" sz="2000" dirty="0">
                <a:solidFill>
                  <a:prstClr val="black"/>
                </a:solidFill>
              </a:rPr>
              <a:t>Why online examination                      11.</a:t>
            </a:r>
            <a:r>
              <a:rPr lang="en-US" sz="2000" dirty="0"/>
              <a:t> System Design</a:t>
            </a:r>
            <a:endParaRPr lang="en-US" sz="2000" dirty="0">
              <a:solidFill>
                <a:prstClr val="black"/>
              </a:solidFill>
            </a:endParaRPr>
          </a:p>
          <a:p>
            <a:pPr marL="342900" lvl="0" indent="-342900">
              <a:buFontTx/>
              <a:buAutoNum type="arabicPeriod"/>
            </a:pPr>
            <a:r>
              <a:rPr lang="en-US" sz="2000" dirty="0">
                <a:solidFill>
                  <a:prstClr val="black"/>
                </a:solidFill>
              </a:rPr>
              <a:t>Literature survey                                   12. Advantages</a:t>
            </a:r>
          </a:p>
          <a:p>
            <a:pPr marL="342900" lvl="0" indent="-342900">
              <a:buFontTx/>
              <a:buAutoNum type="arabicPeriod"/>
            </a:pPr>
            <a:r>
              <a:rPr lang="en-US" sz="2000" dirty="0">
                <a:solidFill>
                  <a:prstClr val="black"/>
                </a:solidFill>
              </a:rPr>
              <a:t>Modules                                                  13.Disadvantages</a:t>
            </a:r>
          </a:p>
          <a:p>
            <a:pPr marL="342900" lvl="0" indent="-342900">
              <a:buFontTx/>
              <a:buAutoNum type="arabicPeriod"/>
            </a:pPr>
            <a:r>
              <a:rPr lang="en-US" sz="2000" dirty="0">
                <a:solidFill>
                  <a:prstClr val="black"/>
                </a:solidFill>
              </a:rPr>
              <a:t>Problem Definition                                14. Existing System  </a:t>
            </a:r>
          </a:p>
          <a:p>
            <a:pPr marL="342900" lvl="0" indent="-342900">
              <a:buFontTx/>
              <a:buAutoNum type="arabicPeriod"/>
            </a:pPr>
            <a:r>
              <a:rPr lang="en-US" sz="2000" dirty="0">
                <a:solidFill>
                  <a:prstClr val="black"/>
                </a:solidFill>
              </a:rPr>
              <a:t>Problem Statement                               15. Expected Result </a:t>
            </a:r>
          </a:p>
          <a:p>
            <a:pPr marL="342900" lvl="0" indent="-342900">
              <a:buFontTx/>
              <a:buAutoNum type="arabicPeriod"/>
            </a:pPr>
            <a:r>
              <a:rPr lang="en-US" sz="2000" dirty="0">
                <a:solidFill>
                  <a:prstClr val="black"/>
                </a:solidFill>
              </a:rPr>
              <a:t>Proposed System                                   16. Future Scope </a:t>
            </a:r>
          </a:p>
          <a:p>
            <a:pPr marL="342900" lvl="0" indent="-342900">
              <a:buFontTx/>
              <a:buAutoNum type="arabicPeriod"/>
            </a:pPr>
            <a:r>
              <a:rPr lang="en-US" sz="2000" dirty="0">
                <a:solidFill>
                  <a:prstClr val="black"/>
                </a:solidFill>
              </a:rPr>
              <a:t>Software Requirement                          17. Conclusion </a:t>
            </a:r>
          </a:p>
          <a:p>
            <a:pPr marL="342900" lvl="0" indent="-342900">
              <a:buFontTx/>
              <a:buAutoNum type="arabicPeriod"/>
            </a:pPr>
            <a:r>
              <a:rPr lang="en-US" sz="2000" dirty="0">
                <a:solidFill>
                  <a:prstClr val="black"/>
                </a:solidFill>
              </a:rPr>
              <a:t>Hardware Requirement                        18. Reference</a:t>
            </a:r>
          </a:p>
          <a:p>
            <a:pPr lvl="0"/>
            <a:r>
              <a:rPr lang="en-US" sz="2000" dirty="0">
                <a:solidFill>
                  <a:prstClr val="black"/>
                </a:solidFill>
              </a:rPr>
              <a:t>                </a:t>
            </a:r>
          </a:p>
          <a:p>
            <a:pPr lvl="0"/>
            <a:r>
              <a:rPr lang="en-US" sz="2000" dirty="0">
                <a:solidFill>
                  <a:prstClr val="black"/>
                </a:solidFill>
              </a:rPr>
              <a:t>                            </a:t>
            </a:r>
            <a:endParaRPr lang="en-US" sz="2000" dirty="0"/>
          </a:p>
          <a:p>
            <a:endParaRPr 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077072"/>
            <a:ext cx="819150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6"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Reference</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20</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5" name="TextBox 4"/>
          <p:cNvSpPr txBox="1"/>
          <p:nvPr/>
        </p:nvSpPr>
        <p:spPr>
          <a:xfrm>
            <a:off x="1259632" y="1196752"/>
            <a:ext cx="6912768" cy="4258923"/>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tabLst>
                <a:tab pos="228600" algn="l"/>
              </a:tabLst>
            </a:pPr>
            <a:r>
              <a:rPr lang="en-IN" sz="1400" b="1" dirty="0">
                <a:effectLst/>
                <a:latin typeface="Times New Roman" panose="02020603050405020304" pitchFamily="18" charset="0"/>
                <a:ea typeface="Calibri" panose="020F0502020204030204" pitchFamily="34" charset="0"/>
                <a:cs typeface="Arial" panose="020B0604020202020204" pitchFamily="34" charset="0"/>
              </a:rPr>
              <a:t>For Java installation</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u="sng" dirty="0">
                <a:effectLst/>
                <a:latin typeface="Times New Roman" panose="02020603050405020304" pitchFamily="18" charset="0"/>
                <a:ea typeface="Calibri" panose="020F0502020204030204" pitchFamily="34" charset="0"/>
                <a:cs typeface="Arial" panose="020B0604020202020204" pitchFamily="34" charset="0"/>
              </a:rPr>
              <a:t>https://www.java.com/en/download/</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228600" algn="l"/>
              </a:tabLst>
            </a:pPr>
            <a:r>
              <a:rPr lang="en-IN" sz="1400" b="1" dirty="0">
                <a:effectLst/>
                <a:latin typeface="Times New Roman" panose="02020603050405020304" pitchFamily="18" charset="0"/>
                <a:ea typeface="Calibri" panose="020F0502020204030204" pitchFamily="34" charset="0"/>
                <a:cs typeface="Arial" panose="020B0604020202020204" pitchFamily="34" charset="0"/>
              </a:rPr>
              <a:t>For Oracle </a:t>
            </a:r>
            <a:r>
              <a:rPr lang="en-IN" sz="1400" b="1" dirty="0" err="1">
                <a:effectLst/>
                <a:latin typeface="Times New Roman" panose="02020603050405020304" pitchFamily="18" charset="0"/>
                <a:ea typeface="Calibri" panose="020F0502020204030204" pitchFamily="34" charset="0"/>
                <a:cs typeface="Arial" panose="020B0604020202020204" pitchFamily="34" charset="0"/>
              </a:rPr>
              <a:t>DataBase</a:t>
            </a:r>
            <a:r>
              <a:rPr lang="en-IN" sz="1400" b="1" dirty="0">
                <a:effectLst/>
                <a:latin typeface="Times New Roman" panose="02020603050405020304" pitchFamily="18" charset="0"/>
                <a:ea typeface="Calibri" panose="020F0502020204030204" pitchFamily="34" charset="0"/>
                <a:cs typeface="Arial" panose="020B0604020202020204" pitchFamily="34" charset="0"/>
              </a:rPr>
              <a:t> installation</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http://www.oracle.com/index.html</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228600" algn="l"/>
              </a:tabLst>
            </a:pPr>
            <a:r>
              <a:rPr lang="en-IN" sz="1400" b="1" dirty="0">
                <a:effectLst/>
                <a:latin typeface="Times New Roman" panose="02020603050405020304" pitchFamily="18" charset="0"/>
                <a:ea typeface="Calibri" panose="020F0502020204030204" pitchFamily="34" charset="0"/>
                <a:cs typeface="Arial" panose="020B0604020202020204" pitchFamily="34" charset="0"/>
              </a:rPr>
              <a:t>Reference websites</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4"/>
              </a:rPr>
              <a:t>www.javatpoint.com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5"/>
              </a:rPr>
              <a:t>www.w3schools.com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6"/>
              </a:rPr>
              <a:t>http://www.tutorialspoint.com/java/index.htm</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228600" algn="l"/>
              </a:tabLst>
            </a:pPr>
            <a:r>
              <a:rPr lang="en-IN" sz="1400" b="1" dirty="0">
                <a:effectLst/>
                <a:latin typeface="Times New Roman" panose="02020603050405020304" pitchFamily="18" charset="0"/>
                <a:ea typeface="Calibri" panose="020F0502020204030204" pitchFamily="34" charset="0"/>
                <a:cs typeface="Arial" panose="020B0604020202020204" pitchFamily="34" charset="0"/>
              </a:rPr>
              <a:t>Reference Books</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dirty="0">
                <a:effectLst/>
                <a:latin typeface="Times New Roman" panose="02020603050405020304" pitchFamily="18" charset="0"/>
                <a:ea typeface="Calibri" panose="020F0502020204030204" pitchFamily="34" charset="0"/>
                <a:cs typeface="Arial" panose="020B0604020202020204" pitchFamily="34" charset="0"/>
              </a:rPr>
              <a:t>Thinking in java</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just">
              <a:lnSpc>
                <a:spcPct val="150000"/>
              </a:lnSpc>
              <a:spcBef>
                <a:spcPts val="0"/>
              </a:spcBef>
              <a:spcAft>
                <a:spcPts val="0"/>
              </a:spcAft>
              <a:buFont typeface="Wingdings" panose="05000000000000000000" pitchFamily="2" charset="2"/>
              <a:buChar char=""/>
              <a:tabLst>
                <a:tab pos="1143000" algn="l"/>
              </a:tabLst>
            </a:pPr>
            <a:r>
              <a:rPr lang="en-IN" sz="1400" dirty="0">
                <a:effectLst/>
                <a:latin typeface="Times New Roman" panose="02020603050405020304" pitchFamily="18" charset="0"/>
                <a:ea typeface="Calibri" panose="020F0502020204030204" pitchFamily="34" charset="0"/>
                <a:cs typeface="Arial" panose="020B0604020202020204" pitchFamily="34" charset="0"/>
              </a:rPr>
              <a:t>OCJP Certified Programmer for Java</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nSpc>
                <a:spcPct val="150000"/>
              </a:lnSpc>
              <a:spcBef>
                <a:spcPts val="0"/>
              </a:spcBef>
              <a:spcAft>
                <a:spcPts val="0"/>
              </a:spcAft>
              <a:buFont typeface="Wingdings" panose="05000000000000000000" pitchFamily="2" charset="2"/>
              <a:buChar char=""/>
              <a:tabLst>
                <a:tab pos="1143000" algn="l"/>
              </a:tabLst>
            </a:pPr>
            <a:r>
              <a:rPr lang="en-IN" sz="1400" dirty="0">
                <a:effectLst/>
                <a:latin typeface="Times New Roman" panose="02020603050405020304" pitchFamily="18" charset="0"/>
                <a:ea typeface="Calibri" panose="020F0502020204030204" pitchFamily="34" charset="0"/>
                <a:cs typeface="Arial" panose="020B0604020202020204" pitchFamily="34" charset="0"/>
              </a:rPr>
              <a:t>Learn Java in Easy Steps</a:t>
            </a:r>
            <a:endParaRPr lang="en-IN" sz="10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nSpc>
                <a:spcPct val="150000"/>
              </a:lnSpc>
              <a:spcBef>
                <a:spcPts val="0"/>
              </a:spcBef>
              <a:spcAft>
                <a:spcPts val="0"/>
              </a:spcAft>
              <a:buFont typeface="Wingdings" panose="05000000000000000000" pitchFamily="2" charset="2"/>
              <a:buChar char=""/>
              <a:tabLst>
                <a:tab pos="1143000" algn="l"/>
              </a:tabLst>
            </a:pPr>
            <a:r>
              <a:rPr lang="en-IN" sz="1400" dirty="0">
                <a:effectLst/>
                <a:latin typeface="Times New Roman" panose="02020603050405020304" pitchFamily="18" charset="0"/>
                <a:ea typeface="Calibri" panose="020F0502020204030204" pitchFamily="34" charset="0"/>
                <a:cs typeface="Arial" panose="020B0604020202020204" pitchFamily="34" charset="0"/>
              </a:rPr>
              <a:t>Complete reference Java</a:t>
            </a:r>
            <a:endParaRPr lang="en-IN" sz="1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069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12776"/>
            <a:ext cx="9144000" cy="306896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 </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21</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6" name="TextBox 5"/>
          <p:cNvSpPr txBox="1"/>
          <p:nvPr/>
        </p:nvSpPr>
        <p:spPr>
          <a:xfrm>
            <a:off x="251520" y="2710854"/>
            <a:ext cx="5688632" cy="923330"/>
          </a:xfrm>
          <a:prstGeom prst="rect">
            <a:avLst/>
          </a:prstGeom>
          <a:noFill/>
        </p:spPr>
        <p:txBody>
          <a:bodyPr wrap="square" rtlCol="0">
            <a:spAutoFit/>
          </a:bodyPr>
          <a:lstStyle/>
          <a:p>
            <a:r>
              <a:rPr lang="en-US" sz="5400" dirty="0">
                <a:solidFill>
                  <a:schemeClr val="bg1"/>
                </a:solidFill>
                <a:latin typeface="Algerian" pitchFamily="82" charset="0"/>
              </a:rPr>
              <a:t>Any Question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5894" y="1628800"/>
            <a:ext cx="3513565" cy="265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000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22</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5" name="Title 4"/>
          <p:cNvSpPr>
            <a:spLocks noGrp="1"/>
          </p:cNvSpPr>
          <p:nvPr>
            <p:ph type="ctrTitle"/>
          </p:nvPr>
        </p:nvSpPr>
        <p:spPr>
          <a:xfrm>
            <a:off x="685799" y="4869160"/>
            <a:ext cx="7772400" cy="1470025"/>
          </a:xfrm>
        </p:spPr>
        <p:txBody>
          <a:bodyPr/>
          <a:lstStyle/>
          <a:p>
            <a:r>
              <a:rPr lang="en-US" dirty="0"/>
              <a:t>THANK YOU</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25860"/>
            <a:ext cx="7162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668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Introduction</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3</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47564" y="1196752"/>
            <a:ext cx="7848872" cy="3847207"/>
          </a:xfrm>
          <a:prstGeom prst="rect">
            <a:avLst/>
          </a:prstGeom>
          <a:noFill/>
        </p:spPr>
        <p:txBody>
          <a:bodyPr wrap="square" rtlCol="0">
            <a:spAutoFit/>
          </a:bodyPr>
          <a:lstStyle/>
          <a:p>
            <a:pPr algn="just"/>
            <a:r>
              <a:rPr lang="en-US" b="1" i="1" dirty="0"/>
              <a:t>Online Exams </a:t>
            </a:r>
            <a:r>
              <a:rPr lang="en-US" dirty="0"/>
              <a:t>is being launched because a need for a destination that is beneficial for both institutes and students. With this site, institutes can register and host online exams. Students can give exams and view their results. This site is an attempt to remove the existing flaws in the manual system of conducting exams.</a:t>
            </a:r>
          </a:p>
          <a:p>
            <a:pPr algn="just"/>
            <a:r>
              <a:rPr lang="en-US" sz="2800" b="1" dirty="0"/>
              <a:t>Purpose</a:t>
            </a:r>
          </a:p>
          <a:p>
            <a:pPr algn="just"/>
            <a:r>
              <a:rPr lang="en-US" b="1" i="1" dirty="0"/>
              <a:t>Online Exams System </a:t>
            </a:r>
            <a:r>
              <a:rPr lang="en-US" dirty="0"/>
              <a:t>fulfills the requirements of the institutes to conduct the exams online. They do not have to go to any software developer to make a separate site for being able to conduct exams online. They just have to register on the site and enter the exam details and the lists of the students which can appear in the exam. Students can give exam without the need of going to any physical destination. They can view the result at the same time. Thus the purpose of the site is to provide a system that saves the efforts and time of both the institutes and the students.</a:t>
            </a:r>
          </a:p>
        </p:txBody>
      </p:sp>
      <p:pic>
        <p:nvPicPr>
          <p:cNvPr id="2050" name="Picture 2" descr="Top 10 Reasons to use Online Examination System for Schools,Colleges,  University (No 8 would surprise you) - Education Technology for Digital  Assessments, Exams, Admissions and tren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4797152"/>
            <a:ext cx="26479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20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marL="285750" indent="-285750">
              <a:lnSpc>
                <a:spcPct val="150000"/>
              </a:lnSpc>
            </a:pPr>
            <a:r>
              <a:rPr lang="en-US" sz="2800" b="1" dirty="0"/>
              <a:t>Why online Examination</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4</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Rectangle 2"/>
          <p:cNvSpPr/>
          <p:nvPr/>
        </p:nvSpPr>
        <p:spPr>
          <a:xfrm>
            <a:off x="228600" y="1219200"/>
            <a:ext cx="8686800" cy="369332"/>
          </a:xfrm>
          <a:prstGeom prst="rect">
            <a:avLst/>
          </a:prstGeom>
        </p:spPr>
        <p:txBody>
          <a:bodyPr wrap="square">
            <a:spAutoFit/>
          </a:bodyPr>
          <a:lstStyle/>
          <a:p>
            <a:endParaRPr lang="en-IN" dirty="0"/>
          </a:p>
        </p:txBody>
      </p:sp>
      <p:sp>
        <p:nvSpPr>
          <p:cNvPr id="5" name="Rectangle 4"/>
          <p:cNvSpPr/>
          <p:nvPr/>
        </p:nvSpPr>
        <p:spPr>
          <a:xfrm>
            <a:off x="0" y="1403866"/>
            <a:ext cx="7467600" cy="3831818"/>
          </a:xfrm>
          <a:prstGeom prst="rect">
            <a:avLst/>
          </a:prstGeom>
        </p:spPr>
        <p:txBody>
          <a:bodyPr wrap="square">
            <a:spAutoFit/>
          </a:bodyPr>
          <a:lstStyle/>
          <a:p>
            <a:pPr marL="800100" lvl="1" indent="-342900" algn="just">
              <a:lnSpc>
                <a:spcPct val="150000"/>
              </a:lnSpc>
              <a:buFont typeface="Wingdings" pitchFamily="2" charset="2"/>
              <a:buChar char="q"/>
            </a:pPr>
            <a:r>
              <a:rPr lang="en-US" dirty="0"/>
              <a:t>Stored Repository of exams</a:t>
            </a:r>
          </a:p>
          <a:p>
            <a:pPr marL="800100" lvl="1" indent="-342900" algn="just">
              <a:lnSpc>
                <a:spcPct val="150000"/>
              </a:lnSpc>
              <a:buFont typeface="Wingdings" pitchFamily="2" charset="2"/>
              <a:buChar char="q"/>
            </a:pPr>
            <a:r>
              <a:rPr lang="en-US" dirty="0"/>
              <a:t>Auto grading</a:t>
            </a:r>
          </a:p>
          <a:p>
            <a:pPr marL="800100" lvl="1" indent="-342900" algn="just">
              <a:lnSpc>
                <a:spcPct val="150000"/>
              </a:lnSpc>
              <a:buFont typeface="Wingdings" pitchFamily="2" charset="2"/>
              <a:buChar char="q"/>
            </a:pPr>
            <a:r>
              <a:rPr lang="en-US" dirty="0"/>
              <a:t>Flexible</a:t>
            </a:r>
          </a:p>
          <a:p>
            <a:pPr marL="800100" lvl="1" indent="-342900" algn="just">
              <a:lnSpc>
                <a:spcPct val="150000"/>
              </a:lnSpc>
              <a:buFont typeface="Wingdings" pitchFamily="2" charset="2"/>
              <a:buChar char="q"/>
            </a:pPr>
            <a:r>
              <a:rPr lang="en-US" dirty="0"/>
              <a:t>Time Saver</a:t>
            </a:r>
          </a:p>
          <a:p>
            <a:pPr marL="800100" lvl="1" indent="-342900" algn="just">
              <a:lnSpc>
                <a:spcPct val="150000"/>
              </a:lnSpc>
              <a:buFont typeface="Wingdings" pitchFamily="2" charset="2"/>
              <a:buChar char="q"/>
            </a:pPr>
            <a:r>
              <a:rPr lang="en-US" dirty="0"/>
              <a:t>Security</a:t>
            </a:r>
          </a:p>
          <a:p>
            <a:pPr marL="800100" lvl="1" indent="-342900" algn="just">
              <a:lnSpc>
                <a:spcPct val="150000"/>
              </a:lnSpc>
              <a:buFont typeface="Wingdings" pitchFamily="2" charset="2"/>
              <a:buChar char="q"/>
            </a:pPr>
            <a:r>
              <a:rPr lang="en-US" dirty="0">
                <a:solidFill>
                  <a:prstClr val="black"/>
                </a:solidFill>
              </a:rPr>
              <a:t>General problem with time for students</a:t>
            </a:r>
            <a:endParaRPr lang="en-US" dirty="0"/>
          </a:p>
          <a:p>
            <a:pPr marL="800100" lvl="1" indent="-342900" algn="just">
              <a:lnSpc>
                <a:spcPct val="150000"/>
              </a:lnSpc>
              <a:buFont typeface="Wingdings" pitchFamily="2" charset="2"/>
              <a:buChar char="q"/>
            </a:pPr>
            <a:r>
              <a:rPr lang="en-US" dirty="0"/>
              <a:t>Develop a system which allows the faculty to create, modify and store questions which can be grouped together to form sections and these sections can be grouped together to form/ examinations.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598" y="939477"/>
            <a:ext cx="4528651" cy="30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Problem Definition</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5</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702695" y="920889"/>
            <a:ext cx="7776864" cy="5635517"/>
          </a:xfrm>
          <a:prstGeom prst="rect">
            <a:avLst/>
          </a:prstGeom>
          <a:noFill/>
        </p:spPr>
        <p:txBody>
          <a:bodyPr wrap="square" rtlCol="0">
            <a:spAutoFit/>
          </a:bodyPr>
          <a:lstStyle/>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The need to have online examination systems have been strongly felt in the last 2-3 years than ever before. Keeping the above statement in mind, we have felt an urge to do away with the existing manual system and convert the same into online examination system. It goes without saying that in an online system, security aspects are as important as it is to provide easy to navigate multiple choice-based response systems to accomplish online examination system. The project is an attempt to overhaul the existing manual system and convert the same into an online system, that’ll enable users to …</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View the exam types via the exam catalog</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Register on site</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Login to appear for exam</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View sample question paper</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Appear for exam</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Vrinda" panose="020B0502040204020203" pitchFamily="34" charset="0"/>
              </a:rPr>
              <a:t>We have primarily identified two categories of users</a:t>
            </a:r>
            <a:endParaRPr lang="en-IN"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mj-lt"/>
              <a:buAutoNum type="alphaLcParenR"/>
            </a:pPr>
            <a:r>
              <a:rPr lang="en-US" dirty="0">
                <a:effectLst/>
                <a:latin typeface="Calibri" panose="020F0502020204030204" pitchFamily="34" charset="0"/>
                <a:ea typeface="Calibri" panose="020F0502020204030204" pitchFamily="34" charset="0"/>
                <a:cs typeface="Vrinda" panose="020B0502040204020203" pitchFamily="34" charset="0"/>
              </a:rPr>
              <a:t>The Administrator: One who can add/ update/ delete exams</a:t>
            </a:r>
            <a:endParaRPr lang="en-IN" dirty="0">
              <a:effectLst/>
              <a:latin typeface="Calibri" panose="020F0502020204030204" pitchFamily="34" charset="0"/>
              <a:ea typeface="Calibri" panose="020F0502020204030204" pitchFamily="34" charset="0"/>
              <a:cs typeface="Vrinda" panose="020B0502040204020203" pitchFamily="34" charset="0"/>
            </a:endParaRPr>
          </a:p>
          <a:p>
            <a:r>
              <a:rPr lang="en-US" dirty="0">
                <a:effectLst/>
                <a:latin typeface="Calibri" panose="020F0502020204030204" pitchFamily="34" charset="0"/>
                <a:ea typeface="Calibri" panose="020F0502020204030204" pitchFamily="34" charset="0"/>
                <a:cs typeface="Vrinda" panose="020B0502040204020203" pitchFamily="34" charset="0"/>
              </a:rPr>
              <a:t>b)   The user: The exam taker</a:t>
            </a:r>
            <a:endParaRPr lang="en-US" dirty="0"/>
          </a:p>
        </p:txBody>
      </p:sp>
    </p:spTree>
    <p:extLst>
      <p:ext uri="{BB962C8B-B14F-4D97-AF65-F5344CB8AC3E}">
        <p14:creationId xmlns:p14="http://schemas.microsoft.com/office/powerpoint/2010/main" val="102316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10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b="1" dirty="0">
                <a:latin typeface="Arial Narrow" pitchFamily="34" charset="0"/>
              </a:rPr>
              <a:t>Proposed System</a:t>
            </a: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6</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3568" y="1484784"/>
            <a:ext cx="6912768" cy="2585323"/>
          </a:xfrm>
          <a:prstGeom prst="rect">
            <a:avLst/>
          </a:prstGeom>
          <a:noFill/>
        </p:spPr>
        <p:txBody>
          <a:bodyPr wrap="square" rtlCol="0">
            <a:spAutoFit/>
          </a:bodyPr>
          <a:lstStyle/>
          <a:p>
            <a:pPr marL="342900" indent="-342900" algn="just">
              <a:buFont typeface="Wingdings" pitchFamily="2" charset="2"/>
              <a:buChar char="q"/>
            </a:pPr>
            <a:r>
              <a:rPr lang="en-US" dirty="0"/>
              <a:t>In comparison to the present system the proposed system will be less time consuming and is more efficient.</a:t>
            </a:r>
          </a:p>
          <a:p>
            <a:pPr marL="342900" indent="-342900" algn="just">
              <a:buFont typeface="Wingdings" pitchFamily="2" charset="2"/>
              <a:buChar char="q"/>
            </a:pPr>
            <a:r>
              <a:rPr lang="en-US" dirty="0"/>
              <a:t>Result will be very precise and accurate and will be declared in very short span of time because calculation and evaluations are done by the simulator itself.</a:t>
            </a:r>
          </a:p>
          <a:p>
            <a:pPr marL="342900" indent="-342900" algn="just">
              <a:buFont typeface="Wingdings" pitchFamily="2" charset="2"/>
              <a:buChar char="q"/>
            </a:pPr>
            <a:r>
              <a:rPr lang="en-US" dirty="0"/>
              <a:t>The proposed system is very secure as no chances of leakage of question paper as it is dependent on the administrator only.</a:t>
            </a:r>
          </a:p>
          <a:p>
            <a:pPr marL="342900" indent="-342900" algn="just">
              <a:buFont typeface="Wingdings" pitchFamily="2" charset="2"/>
              <a:buChar char="q"/>
            </a:pPr>
            <a:r>
              <a:rPr lang="en-US" dirty="0"/>
              <a:t>The logs of appeared candidates and their marks are stored and can be backup for future use. </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7" y="4221088"/>
            <a:ext cx="3219288" cy="2175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067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Software Requirement</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7</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539552" y="1099559"/>
            <a:ext cx="7056784" cy="4116768"/>
          </a:xfrm>
          <a:prstGeom prst="rect">
            <a:avLst/>
          </a:prstGeom>
          <a:noFill/>
        </p:spPr>
        <p:txBody>
          <a:bodyPr wrap="square" rtlCol="0">
            <a:spAutoFit/>
          </a:bodyPr>
          <a:lstStyle/>
          <a:p>
            <a:pPr marL="457200" indent="-457200" algn="just">
              <a:lnSpc>
                <a:spcPct val="150000"/>
              </a:lnSpc>
              <a:buFont typeface="Wingdings" pitchFamily="2" charset="2"/>
              <a:buChar char="q"/>
            </a:pPr>
            <a:r>
              <a:rPr lang="en-US" sz="1600" b="1" dirty="0"/>
              <a:t>Operating System</a:t>
            </a:r>
          </a:p>
          <a:p>
            <a:pPr marL="285750" indent="-285750" algn="just">
              <a:lnSpc>
                <a:spcPct val="150000"/>
              </a:lnSpc>
            </a:pPr>
            <a:r>
              <a:rPr lang="en-US" sz="1600" dirty="0"/>
              <a:t>     Windows XP and others</a:t>
            </a:r>
          </a:p>
          <a:p>
            <a:pPr marL="457200" indent="-457200" algn="just">
              <a:lnSpc>
                <a:spcPct val="150000"/>
              </a:lnSpc>
              <a:buFont typeface="Wingdings" pitchFamily="2" charset="2"/>
              <a:buChar char="q"/>
            </a:pPr>
            <a:r>
              <a:rPr lang="en-US" sz="1600" b="1" dirty="0"/>
              <a:t>Front End</a:t>
            </a:r>
          </a:p>
          <a:p>
            <a:pPr marL="285750" indent="-285750" algn="just">
              <a:lnSpc>
                <a:spcPct val="150000"/>
              </a:lnSpc>
            </a:pPr>
            <a:r>
              <a:rPr lang="en-US" sz="1600" dirty="0"/>
              <a:t>     JSP (Java Server Pages)</a:t>
            </a:r>
          </a:p>
          <a:p>
            <a:pPr marL="285750" indent="-285750" algn="just">
              <a:lnSpc>
                <a:spcPct val="150000"/>
              </a:lnSpc>
            </a:pPr>
            <a:r>
              <a:rPr lang="en-US" sz="1600" dirty="0"/>
              <a:t>     HTML (Hypertext Markup Language)</a:t>
            </a:r>
          </a:p>
          <a:p>
            <a:pPr marL="285750" indent="-285750" algn="just">
              <a:lnSpc>
                <a:spcPct val="150000"/>
              </a:lnSpc>
            </a:pPr>
            <a:r>
              <a:rPr lang="en-US" sz="1600" dirty="0"/>
              <a:t>     CSS (Cascading Style sheet)</a:t>
            </a:r>
          </a:p>
          <a:p>
            <a:pPr marL="457200" indent="-457200" algn="just">
              <a:lnSpc>
                <a:spcPct val="150000"/>
              </a:lnSpc>
              <a:buFont typeface="Wingdings" pitchFamily="2" charset="2"/>
              <a:buChar char="q"/>
            </a:pPr>
            <a:r>
              <a:rPr lang="en-US" sz="1600" b="1" dirty="0"/>
              <a:t>Back End</a:t>
            </a:r>
          </a:p>
          <a:p>
            <a:pPr marL="285750" indent="-285750" algn="just">
              <a:lnSpc>
                <a:spcPct val="150000"/>
              </a:lnSpc>
            </a:pPr>
            <a:r>
              <a:rPr lang="en-US" sz="1600" dirty="0"/>
              <a:t>      Oracle DBMS </a:t>
            </a:r>
          </a:p>
          <a:p>
            <a:pPr marL="285750" indent="-285750" algn="just">
              <a:lnSpc>
                <a:spcPct val="150000"/>
              </a:lnSpc>
            </a:pPr>
            <a:r>
              <a:rPr lang="en-US" sz="1600" dirty="0"/>
              <a:t>      JDK (Java Development Kit)  </a:t>
            </a:r>
          </a:p>
          <a:p>
            <a:pPr marL="457200" indent="-457200" algn="just">
              <a:lnSpc>
                <a:spcPct val="150000"/>
              </a:lnSpc>
              <a:buFont typeface="Wingdings" pitchFamily="2" charset="2"/>
              <a:buChar char="q"/>
            </a:pPr>
            <a:r>
              <a:rPr lang="en-US" sz="1600" b="1" dirty="0"/>
              <a:t>Browser</a:t>
            </a:r>
          </a:p>
          <a:p>
            <a:pPr marL="285750" indent="-285750" algn="just">
              <a:lnSpc>
                <a:spcPct val="150000"/>
              </a:lnSpc>
            </a:pPr>
            <a:r>
              <a:rPr lang="en-US" sz="1600" dirty="0"/>
              <a:t>      Internet Explorer and others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588" y="2348880"/>
            <a:ext cx="4595907" cy="28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151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200"/>
          </a:xfrm>
          <a:solidFill>
            <a:srgbClr val="002060"/>
          </a:solidFill>
        </p:spPr>
        <p:style>
          <a:lnRef idx="0">
            <a:schemeClr val="accent4"/>
          </a:lnRef>
          <a:fillRef idx="3">
            <a:schemeClr val="accent4"/>
          </a:fillRef>
          <a:effectRef idx="3">
            <a:schemeClr val="accent4"/>
          </a:effectRef>
          <a:fontRef idx="minor">
            <a:schemeClr val="lt1"/>
          </a:fontRef>
        </p:style>
        <p:txBody>
          <a:bodyPr>
            <a:normAutofit/>
          </a:bodyPr>
          <a:lstStyle/>
          <a:p>
            <a:pPr indent="1198563"/>
            <a:r>
              <a:rPr lang="en-US" sz="2800" dirty="0"/>
              <a:t>Hardware Requirement</a:t>
            </a:r>
            <a:endParaRPr lang="en-US" sz="2800" b="1" dirty="0">
              <a:latin typeface="Arial Narrow" pitchFamily="34" charset="0"/>
            </a:endParaRPr>
          </a:p>
        </p:txBody>
      </p:sp>
      <p:sp>
        <p:nvSpPr>
          <p:cNvPr id="4" name="Title 1"/>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100" b="1" dirty="0"/>
              <a:t>THE NEOTIA UNIVERSITY, WEST BENGAL, INDIA</a:t>
            </a:r>
          </a:p>
        </p:txBody>
      </p:sp>
      <p:sp>
        <p:nvSpPr>
          <p:cNvPr id="7" name="Date Placeholder 6"/>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100" b="1" dirty="0" smtClean="0">
                <a:solidFill>
                  <a:schemeClr val="lt1"/>
                </a:solidFill>
                <a:latin typeface="Arial Narrow" pitchFamily="34" charset="0"/>
              </a:rPr>
              <a:pPr algn="ctr">
                <a:lnSpc>
                  <a:spcPct val="80000"/>
                </a:lnSpc>
                <a:spcBef>
                  <a:spcPct val="0"/>
                </a:spcBef>
              </a:pPr>
              <a:t>27 June 2022</a:t>
            </a:fld>
            <a:endParaRPr lang="en-US" sz="1100" b="1" dirty="0">
              <a:solidFill>
                <a:schemeClr val="lt1"/>
              </a:solidFill>
              <a:latin typeface="Arial Narrow" pitchFamily="34" charset="0"/>
            </a:endParaRPr>
          </a:p>
        </p:txBody>
      </p:sp>
      <p:sp>
        <p:nvSpPr>
          <p:cNvPr id="8" name="Date Placeholder 6"/>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20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8</a:t>
            </a:fld>
            <a:endParaRPr kumimoji="0" lang="en-US" sz="120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3" name="TextBox 2"/>
          <p:cNvSpPr txBox="1"/>
          <p:nvPr/>
        </p:nvSpPr>
        <p:spPr>
          <a:xfrm>
            <a:off x="685801" y="1268760"/>
            <a:ext cx="8229599" cy="1477328"/>
          </a:xfrm>
          <a:prstGeom prst="rect">
            <a:avLst/>
          </a:prstGeom>
          <a:noFill/>
        </p:spPr>
        <p:txBody>
          <a:bodyPr wrap="square" rtlCol="0">
            <a:spAutoFit/>
          </a:bodyPr>
          <a:lstStyle/>
          <a:p>
            <a:pPr marL="285750" indent="-285750" algn="just">
              <a:lnSpc>
                <a:spcPct val="150000"/>
              </a:lnSpc>
            </a:pPr>
            <a:r>
              <a:rPr lang="en-US" sz="2800" dirty="0"/>
              <a:t> </a:t>
            </a:r>
          </a:p>
          <a:p>
            <a:pPr marL="285750" indent="-285750" algn="just">
              <a:lnSpc>
                <a:spcPct val="150000"/>
              </a:lnSpc>
              <a:buFont typeface="Wingdings" pitchFamily="2" charset="2"/>
              <a:buChar char="Ø"/>
            </a:pPr>
            <a:endParaRPr lang="en-US" sz="2000"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829931760"/>
              </p:ext>
            </p:extLst>
          </p:nvPr>
        </p:nvGraphicFramePr>
        <p:xfrm>
          <a:off x="1371600" y="1268760"/>
          <a:ext cx="6096000" cy="2413991"/>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93751">
                <a:tc>
                  <a:txBody>
                    <a:bodyPr/>
                    <a:lstStyle/>
                    <a:p>
                      <a:r>
                        <a:rPr lang="en-US" dirty="0"/>
                        <a:t>               Client side</a:t>
                      </a:r>
                    </a:p>
                  </a:txBody>
                  <a:tcPr/>
                </a:tc>
                <a:tc>
                  <a:txBody>
                    <a:bodyPr/>
                    <a:lstStyle/>
                    <a:p>
                      <a:r>
                        <a:rPr lang="en-US" dirty="0"/>
                        <a:t>              Server</a:t>
                      </a:r>
                      <a:r>
                        <a:rPr lang="en-US" baseline="0" dirty="0"/>
                        <a:t> Side</a:t>
                      </a:r>
                      <a:endParaRPr lang="en-US" dirty="0"/>
                    </a:p>
                  </a:txBody>
                  <a:tcPr/>
                </a:tc>
                <a:extLst>
                  <a:ext uri="{0D108BD9-81ED-4DB2-BD59-A6C34878D82A}">
                    <a16:rowId xmlns:a16="http://schemas.microsoft.com/office/drawing/2014/main" val="10000"/>
                  </a:ext>
                </a:extLst>
              </a:tr>
              <a:tr h="370840">
                <a:tc>
                  <a:txBody>
                    <a:bodyPr/>
                    <a:lstStyle/>
                    <a:p>
                      <a:r>
                        <a:rPr lang="en-US" dirty="0"/>
                        <a:t>Browser</a:t>
                      </a:r>
                    </a:p>
                    <a:p>
                      <a:r>
                        <a:rPr lang="en-US" dirty="0"/>
                        <a:t>         Any Browser</a:t>
                      </a:r>
                    </a:p>
                  </a:txBody>
                  <a:tcPr/>
                </a:tc>
                <a:tc>
                  <a:txBody>
                    <a:bodyPr/>
                    <a:lstStyle/>
                    <a:p>
                      <a:r>
                        <a:rPr lang="en-US" dirty="0"/>
                        <a:t>Processor</a:t>
                      </a:r>
                    </a:p>
                    <a:p>
                      <a:r>
                        <a:rPr lang="en-US" dirty="0"/>
                        <a:t>        Pentium 2.0 and above</a:t>
                      </a:r>
                    </a:p>
                  </a:txBody>
                  <a:tcPr/>
                </a:tc>
                <a:extLst>
                  <a:ext uri="{0D108BD9-81ED-4DB2-BD59-A6C34878D82A}">
                    <a16:rowId xmlns:a16="http://schemas.microsoft.com/office/drawing/2014/main" val="10001"/>
                  </a:ext>
                </a:extLst>
              </a:tr>
              <a:tr h="370840">
                <a:tc>
                  <a:txBody>
                    <a:bodyPr/>
                    <a:lstStyle/>
                    <a:p>
                      <a:r>
                        <a:rPr lang="en-US" dirty="0"/>
                        <a:t>Processor</a:t>
                      </a:r>
                    </a:p>
                    <a:p>
                      <a:r>
                        <a:rPr lang="en-US" dirty="0"/>
                        <a:t>         Pentium 2.0 and above</a:t>
                      </a:r>
                    </a:p>
                  </a:txBody>
                  <a:tcPr/>
                </a:tc>
                <a:tc>
                  <a:txBody>
                    <a:bodyPr/>
                    <a:lstStyle/>
                    <a:p>
                      <a:r>
                        <a:rPr lang="en-US" dirty="0"/>
                        <a:t>RAM</a:t>
                      </a:r>
                    </a:p>
                    <a:p>
                      <a:r>
                        <a:rPr lang="en-US" dirty="0"/>
                        <a:t>         1</a:t>
                      </a:r>
                      <a:r>
                        <a:rPr lang="en-US" baseline="0" dirty="0"/>
                        <a:t> GB</a:t>
                      </a:r>
                      <a:endParaRPr lang="en-US" dirty="0"/>
                    </a:p>
                  </a:txBody>
                  <a:tcPr/>
                </a:tc>
                <a:extLst>
                  <a:ext uri="{0D108BD9-81ED-4DB2-BD59-A6C34878D82A}">
                    <a16:rowId xmlns:a16="http://schemas.microsoft.com/office/drawing/2014/main" val="10002"/>
                  </a:ext>
                </a:extLst>
              </a:tr>
              <a:tr h="370840">
                <a:tc>
                  <a:txBody>
                    <a:bodyPr/>
                    <a:lstStyle/>
                    <a:p>
                      <a:r>
                        <a:rPr lang="en-US" dirty="0"/>
                        <a:t>RAM</a:t>
                      </a:r>
                    </a:p>
                    <a:p>
                      <a:r>
                        <a:rPr lang="en-US" dirty="0"/>
                        <a:t>        256 MB</a:t>
                      </a:r>
                    </a:p>
                  </a:txBody>
                  <a:tcPr/>
                </a:tc>
                <a:tc>
                  <a:txBody>
                    <a:bodyPr/>
                    <a:lstStyle/>
                    <a:p>
                      <a:r>
                        <a:rPr lang="en-US" dirty="0"/>
                        <a:t>Hard Disk Space</a:t>
                      </a:r>
                    </a:p>
                    <a:p>
                      <a:r>
                        <a:rPr lang="en-US" dirty="0"/>
                        <a:t>         4</a:t>
                      </a:r>
                      <a:r>
                        <a:rPr lang="en-US" baseline="0" dirty="0"/>
                        <a:t> GB</a:t>
                      </a:r>
                      <a:endParaRPr lang="en-US" dirty="0"/>
                    </a:p>
                  </a:txBody>
                  <a:tcPr/>
                </a:tc>
                <a:extLst>
                  <a:ext uri="{0D108BD9-81ED-4DB2-BD59-A6C34878D82A}">
                    <a16:rowId xmlns:a16="http://schemas.microsoft.com/office/drawing/2014/main" val="10003"/>
                  </a:ext>
                </a:extLst>
              </a:tr>
            </a:tbl>
          </a:graphicData>
        </a:graphic>
      </p:graphicFrame>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783" y="3951163"/>
            <a:ext cx="476250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43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3F5DF-12A0-DEB7-1B6C-4A77D699C0F4}"/>
              </a:ext>
            </a:extLst>
          </p:cNvPr>
          <p:cNvSpPr txBox="1">
            <a:spLocks/>
          </p:cNvSpPr>
          <p:nvPr/>
        </p:nvSpPr>
        <p:spPr>
          <a:xfrm>
            <a:off x="18653" y="0"/>
            <a:ext cx="9144000" cy="8382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22860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Vrinda" panose="020B0502040204020203" pitchFamily="34" charset="0"/>
              </a:rPr>
              <a:t>Technology used </a:t>
            </a:r>
            <a:endParaRPr lang="en-IN" sz="20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itle 1">
            <a:extLst>
              <a:ext uri="{FF2B5EF4-FFF2-40B4-BE49-F238E27FC236}">
                <a16:creationId xmlns:a16="http://schemas.microsoft.com/office/drawing/2014/main" id="{63467BD3-1FC0-2A6A-A293-2E11395B275C}"/>
              </a:ext>
            </a:extLst>
          </p:cNvPr>
          <p:cNvSpPr txBox="1">
            <a:spLocks/>
          </p:cNvSpPr>
          <p:nvPr/>
        </p:nvSpPr>
        <p:spPr>
          <a:xfrm>
            <a:off x="0" y="6553200"/>
            <a:ext cx="9144000" cy="304800"/>
          </a:xfrm>
          <a:prstGeom prst="rect">
            <a:avLst/>
          </a:prstGeom>
          <a:solidFill>
            <a:srgbClr val="002060"/>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Autofit/>
          </a:bodyPr>
          <a:lstStyle/>
          <a:p>
            <a:pPr algn="ctr">
              <a:spcBef>
                <a:spcPct val="0"/>
              </a:spcBef>
            </a:pPr>
            <a:r>
              <a:rPr lang="en-US" sz="1000" b="1" dirty="0"/>
              <a:t>THE NEOTIA UNIVERSITY, WEST BENGAL, INDIA</a:t>
            </a:r>
          </a:p>
        </p:txBody>
      </p:sp>
      <p:sp>
        <p:nvSpPr>
          <p:cNvPr id="6" name="Date Placeholder 6">
            <a:extLst>
              <a:ext uri="{FF2B5EF4-FFF2-40B4-BE49-F238E27FC236}">
                <a16:creationId xmlns:a16="http://schemas.microsoft.com/office/drawing/2014/main" id="{C7DCC879-2439-CC91-C8FC-2F628DA46C58}"/>
              </a:ext>
            </a:extLst>
          </p:cNvPr>
          <p:cNvSpPr>
            <a:spLocks noGrp="1"/>
          </p:cNvSpPr>
          <p:nvPr>
            <p:ph type="dt" sz="half" idx="10"/>
          </p:nvPr>
        </p:nvSpPr>
        <p:spPr>
          <a:xfrm>
            <a:off x="0" y="6553200"/>
            <a:ext cx="1371600" cy="304800"/>
          </a:xfrm>
          <a:noFill/>
          <a:ln>
            <a:noFill/>
          </a:ln>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algn="ctr">
              <a:lnSpc>
                <a:spcPct val="80000"/>
              </a:lnSpc>
              <a:spcBef>
                <a:spcPct val="0"/>
              </a:spcBef>
            </a:pPr>
            <a:fld id="{A8A661E4-5ACE-46BB-A005-30B133A2BD02}" type="datetime3">
              <a:rPr lang="en-US" sz="1000" b="1" dirty="0" smtClean="0">
                <a:solidFill>
                  <a:schemeClr val="lt1"/>
                </a:solidFill>
                <a:latin typeface="Arial Narrow" pitchFamily="34" charset="0"/>
              </a:rPr>
              <a:pPr algn="ctr">
                <a:lnSpc>
                  <a:spcPct val="80000"/>
                </a:lnSpc>
                <a:spcBef>
                  <a:spcPct val="0"/>
                </a:spcBef>
              </a:pPr>
              <a:t>27 June 2022</a:t>
            </a:fld>
            <a:endParaRPr lang="en-US" sz="1000" b="1" dirty="0">
              <a:solidFill>
                <a:schemeClr val="lt1"/>
              </a:solidFill>
              <a:latin typeface="Arial Narrow" pitchFamily="34" charset="0"/>
            </a:endParaRPr>
          </a:p>
        </p:txBody>
      </p:sp>
      <p:sp>
        <p:nvSpPr>
          <p:cNvPr id="7" name="Date Placeholder 6">
            <a:extLst>
              <a:ext uri="{FF2B5EF4-FFF2-40B4-BE49-F238E27FC236}">
                <a16:creationId xmlns:a16="http://schemas.microsoft.com/office/drawing/2014/main" id="{7871EFF4-9D23-85E3-868D-EEA08C393B6B}"/>
              </a:ext>
            </a:extLst>
          </p:cNvPr>
          <p:cNvSpPr txBox="1">
            <a:spLocks/>
          </p:cNvSpPr>
          <p:nvPr/>
        </p:nvSpPr>
        <p:spPr>
          <a:xfrm>
            <a:off x="8686800" y="6553200"/>
            <a:ext cx="457200" cy="304800"/>
          </a:xfrm>
          <a:prstGeom prst="rect">
            <a:avLst/>
          </a:prstGeom>
          <a:solidFill>
            <a:schemeClr val="tx1"/>
          </a:solidFill>
        </p:spPr>
        <p:style>
          <a:lnRef idx="0">
            <a:schemeClr val="accent4"/>
          </a:lnRef>
          <a:fillRef idx="3">
            <a:schemeClr val="accent4"/>
          </a:fillRef>
          <a:effectRef idx="3">
            <a:schemeClr val="accent4"/>
          </a:effectRef>
          <a:fontRef idx="minor">
            <a:schemeClr val="lt1"/>
          </a:fontRef>
        </p:style>
        <p:txBody>
          <a:bodyPr vert="horz" lIns="91440" tIns="45720" rIns="91440" bIns="45720" rtlCol="0" anchor="ctr">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fld id="{772B190A-0C60-4487-B603-FD9846E6E3B5}" type="slidenum">
              <a:rPr kumimoji="0" lang="en-US" sz="1050" b="1" i="0" u="none" strike="noStrike" kern="1200" cap="none" spc="0" normalizeH="0" baseline="0" noProof="0" smtClean="0">
                <a:ln>
                  <a:noFill/>
                </a:ln>
                <a:solidFill>
                  <a:schemeClr val="lt1"/>
                </a:solidFill>
                <a:effectLst/>
                <a:uLnTx/>
                <a:uFillTx/>
                <a:latin typeface="Arial Narrow" pitchFamily="34" charset="0"/>
                <a:ea typeface="+mn-ea"/>
                <a:cs typeface="+mn-cs"/>
              </a:rPr>
              <a:pPr marL="0" marR="0" lvl="0" indent="0" algn="ctr" defTabSz="914400" rtl="0" eaLnBrk="1" fontAlgn="auto" latinLnBrk="0" hangingPunct="1">
                <a:lnSpc>
                  <a:spcPct val="80000"/>
                </a:lnSpc>
                <a:spcBef>
                  <a:spcPct val="0"/>
                </a:spcBef>
                <a:spcAft>
                  <a:spcPts val="0"/>
                </a:spcAft>
                <a:buClrTx/>
                <a:buSzTx/>
                <a:buFontTx/>
                <a:buNone/>
                <a:tabLst/>
                <a:defRPr/>
              </a:pPr>
              <a:t>9</a:t>
            </a:fld>
            <a:endParaRPr kumimoji="0" lang="en-US" sz="1050" b="1" i="0" u="none" strike="noStrike" kern="1200" cap="none" spc="0" normalizeH="0" baseline="0" noProof="0" dirty="0">
              <a:ln>
                <a:noFill/>
              </a:ln>
              <a:solidFill>
                <a:schemeClr val="lt1"/>
              </a:solidFill>
              <a:effectLst/>
              <a:uLnTx/>
              <a:uFillTx/>
              <a:latin typeface="Arial Narrow" pitchFamily="34" charset="0"/>
              <a:ea typeface="+mn-ea"/>
              <a:cs typeface="+mn-cs"/>
            </a:endParaRPr>
          </a:p>
        </p:txBody>
      </p:sp>
      <p:sp>
        <p:nvSpPr>
          <p:cNvPr id="8" name="TextBox 7">
            <a:extLst>
              <a:ext uri="{FF2B5EF4-FFF2-40B4-BE49-F238E27FC236}">
                <a16:creationId xmlns:a16="http://schemas.microsoft.com/office/drawing/2014/main" id="{F276C52A-B7EB-3234-075C-BA31E44D3569}"/>
              </a:ext>
            </a:extLst>
          </p:cNvPr>
          <p:cNvSpPr txBox="1"/>
          <p:nvPr/>
        </p:nvSpPr>
        <p:spPr>
          <a:xfrm>
            <a:off x="395536" y="861898"/>
            <a:ext cx="7056784" cy="5691302"/>
          </a:xfrm>
          <a:prstGeom prst="rect">
            <a:avLst/>
          </a:prstGeom>
          <a:noFill/>
        </p:spPr>
        <p:txBody>
          <a:bodyPr wrap="square" rtlCol="0">
            <a:spAutoFit/>
          </a:bodyPr>
          <a:lstStyle/>
          <a:p>
            <a:pPr marL="228600" marR="0">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Vrinda" panose="020B0502040204020203" pitchFamily="34" charset="0"/>
              </a:rPr>
              <a:t>Tier 1</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HTML</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CSS</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Bootstrap</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JavaScript</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Vrinda" panose="020B0502040204020203" pitchFamily="34" charset="0"/>
              </a:rPr>
              <a:t>Tier 2 (Application Layer): </a:t>
            </a:r>
          </a:p>
          <a:p>
            <a:pPr marL="0" marR="0">
              <a:lnSpc>
                <a:spcPct val="107000"/>
              </a:lnSpc>
              <a:spcBef>
                <a:spcPts val="0"/>
              </a:spcBef>
              <a:spcAft>
                <a:spcPts val="800"/>
              </a:spcAft>
            </a:pPr>
            <a:r>
              <a:rPr lang="en-US" sz="1400" dirty="0" err="1">
                <a:effectLst/>
                <a:latin typeface="Calibri" panose="020F0502020204030204" pitchFamily="34" charset="0"/>
                <a:ea typeface="Calibri" panose="020F0502020204030204" pitchFamily="34" charset="0"/>
                <a:cs typeface="Vrinda" panose="020B0502040204020203" pitchFamily="34" charset="0"/>
              </a:rPr>
              <a:t>apache</a:t>
            </a:r>
            <a:r>
              <a:rPr lang="en-US" sz="1400" dirty="0">
                <a:effectLst/>
                <a:latin typeface="Calibri" panose="020F0502020204030204" pitchFamily="34" charset="0"/>
                <a:ea typeface="Calibri" panose="020F0502020204030204" pitchFamily="34" charset="0"/>
                <a:cs typeface="Vrinda" panose="020B0502040204020203" pitchFamily="34" charset="0"/>
              </a:rPr>
              <a:t> tomcat server, j2ee- servlet , </a:t>
            </a:r>
            <a:r>
              <a:rPr lang="en-US" sz="1400" dirty="0" err="1">
                <a:effectLst/>
                <a:latin typeface="Calibri" panose="020F0502020204030204" pitchFamily="34" charset="0"/>
                <a:ea typeface="Calibri" panose="020F0502020204030204" pitchFamily="34" charset="0"/>
                <a:cs typeface="Vrinda" panose="020B0502040204020203" pitchFamily="34" charset="0"/>
              </a:rPr>
              <a:t>jsp</a:t>
            </a:r>
            <a:r>
              <a:rPr lang="en-US" sz="1400" dirty="0">
                <a:effectLst/>
                <a:latin typeface="Calibri" panose="020F0502020204030204" pitchFamily="34" charset="0"/>
                <a:ea typeface="Calibri" panose="020F0502020204030204" pitchFamily="34" charset="0"/>
                <a:cs typeface="Vrinda" panose="020B0502040204020203" pitchFamily="34" charset="0"/>
              </a:rPr>
              <a:t>*Use of </a:t>
            </a:r>
            <a:r>
              <a:rPr lang="en-US" sz="1400" dirty="0" err="1">
                <a:effectLst/>
                <a:latin typeface="Calibri" panose="020F0502020204030204" pitchFamily="34" charset="0"/>
                <a:ea typeface="Calibri" panose="020F0502020204030204" pitchFamily="34" charset="0"/>
                <a:cs typeface="Vrinda" panose="020B0502040204020203" pitchFamily="34" charset="0"/>
              </a:rPr>
              <a:t>maeven</a:t>
            </a:r>
            <a:r>
              <a:rPr lang="en-US" sz="1400" dirty="0">
                <a:effectLst/>
                <a:latin typeface="Calibri" panose="020F0502020204030204" pitchFamily="34" charset="0"/>
                <a:ea typeface="Calibri" panose="020F0502020204030204" pitchFamily="34" charset="0"/>
                <a:cs typeface="Vrinda" panose="020B0502040204020203" pitchFamily="34" charset="0"/>
              </a:rPr>
              <a:t> as a built tool</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Vrinda" panose="020B0502040204020203" pitchFamily="34" charset="0"/>
              </a:rPr>
              <a:t>Primary Logic: CRUD operations using MVC</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Vrinda" panose="020B0502040204020203" pitchFamily="34" charset="0"/>
              </a:rPr>
              <a:t>Secondary Logic: </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mj-lt"/>
              <a:buAutoNum type="arabicParenR"/>
            </a:pPr>
            <a:r>
              <a:rPr lang="en-US" sz="1400" dirty="0">
                <a:effectLst/>
                <a:latin typeface="Calibri" panose="020F0502020204030204" pitchFamily="34" charset="0"/>
                <a:ea typeface="Calibri" panose="020F0502020204030204" pitchFamily="34" charset="0"/>
                <a:cs typeface="Vrinda" panose="020B0502040204020203" pitchFamily="34" charset="0"/>
              </a:rPr>
              <a:t>Authentication Logic</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800"/>
              </a:spcAft>
              <a:buFont typeface="+mj-lt"/>
              <a:buAutoNum type="arabicParenR"/>
            </a:pPr>
            <a:r>
              <a:rPr lang="en-US" sz="1400" dirty="0">
                <a:effectLst/>
                <a:latin typeface="Calibri" panose="020F0502020204030204" pitchFamily="34" charset="0"/>
                <a:ea typeface="Calibri" panose="020F0502020204030204" pitchFamily="34" charset="0"/>
                <a:cs typeface="Vrinda" panose="020B0502040204020203" pitchFamily="34" charset="0"/>
              </a:rPr>
              <a:t>Transaction Logic</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Vrinda" panose="020B0502040204020203" pitchFamily="34" charset="0"/>
              </a:rPr>
              <a:t>Technology to be used:</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mj-lt"/>
              <a:buAutoNum type="arabicParenR"/>
            </a:pPr>
            <a:r>
              <a:rPr lang="en-US" sz="1400" dirty="0">
                <a:effectLst/>
                <a:latin typeface="Calibri" panose="020F0502020204030204" pitchFamily="34" charset="0"/>
                <a:ea typeface="Calibri" panose="020F0502020204030204" pitchFamily="34" charset="0"/>
                <a:cs typeface="Vrinda" panose="020B0502040204020203" pitchFamily="34" charset="0"/>
              </a:rPr>
              <a:t>Core Java</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mj-lt"/>
              <a:buAutoNum type="arabicParenR"/>
            </a:pPr>
            <a:r>
              <a:rPr lang="en-US" sz="1400" dirty="0">
                <a:effectLst/>
                <a:latin typeface="Calibri" panose="020F0502020204030204" pitchFamily="34" charset="0"/>
                <a:ea typeface="Calibri" panose="020F0502020204030204" pitchFamily="34" charset="0"/>
                <a:cs typeface="Vrinda" panose="020B0502040204020203" pitchFamily="34" charset="0"/>
              </a:rPr>
              <a:t>Advanced Java</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Servlets</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JSP</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Vrinda" panose="020B0502040204020203" pitchFamily="34" charset="0"/>
              </a:rPr>
              <a:t>Tier 3 (Database Layer): (</a:t>
            </a:r>
            <a:r>
              <a:rPr lang="en-US" sz="1400" b="1" dirty="0">
                <a:effectLst/>
                <a:latin typeface="Calibri" panose="020F0502020204030204" pitchFamily="34" charset="0"/>
                <a:ea typeface="Calibri" panose="020F0502020204030204" pitchFamily="34" charset="0"/>
                <a:cs typeface="Vrinda" panose="020B0502040204020203" pitchFamily="34" charset="0"/>
              </a:rPr>
              <a:t>Completed</a:t>
            </a:r>
            <a:r>
              <a:rPr lang="en-US" sz="1400" dirty="0">
                <a:effectLst/>
                <a:latin typeface="Calibri" panose="020F0502020204030204" pitchFamily="34" charset="0"/>
                <a:ea typeface="Calibri" panose="020F0502020204030204" pitchFamily="34" charset="0"/>
                <a:cs typeface="Vrinda" panose="020B0502040204020203" pitchFamily="34" charset="0"/>
              </a:rPr>
              <a:t>)</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Data Model</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Database Tables</a:t>
            </a:r>
            <a:endParaRPr lang="en-IN" sz="14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6000"/>
              </a:lnSpc>
              <a:spcBef>
                <a:spcPts val="0"/>
              </a:spcBef>
              <a:spcAft>
                <a:spcPts val="800"/>
              </a:spcAft>
              <a:buFont typeface="Symbol" panose="05050102010706020507" pitchFamily="18" charset="2"/>
              <a:buChar char=""/>
            </a:pPr>
            <a:r>
              <a:rPr lang="en-US" sz="1400" dirty="0">
                <a:effectLst/>
                <a:latin typeface="Calibri" panose="020F0502020204030204" pitchFamily="34" charset="0"/>
                <a:ea typeface="Calibri" panose="020F0502020204030204" pitchFamily="34" charset="0"/>
                <a:cs typeface="Vrinda" panose="020B0502040204020203" pitchFamily="34" charset="0"/>
              </a:rPr>
              <a:t>Data Connection Logic</a:t>
            </a:r>
            <a:endParaRPr lang="en-IN" sz="14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42029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1598</Words>
  <Application>Microsoft Office PowerPoint</Application>
  <PresentationFormat>On-screen Show (4:3)</PresentationFormat>
  <Paragraphs>245</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Arial Narrow</vt:lpstr>
      <vt:lpstr>Calibri</vt:lpstr>
      <vt:lpstr>Symbol</vt:lpstr>
      <vt:lpstr>Times New Roman</vt:lpstr>
      <vt:lpstr>Wingdings</vt:lpstr>
      <vt:lpstr>Office Theme</vt:lpstr>
      <vt:lpstr>Presentation on</vt:lpstr>
      <vt:lpstr> content</vt:lpstr>
      <vt:lpstr>Introduction</vt:lpstr>
      <vt:lpstr>Why online Examination</vt:lpstr>
      <vt:lpstr>Problem Definition</vt:lpstr>
      <vt:lpstr>Proposed System</vt:lpstr>
      <vt:lpstr>Software Requirement</vt:lpstr>
      <vt:lpstr>Hardware Requirement</vt:lpstr>
      <vt:lpstr>PowerPoint Presentation</vt:lpstr>
      <vt:lpstr>System Analysis</vt:lpstr>
      <vt:lpstr>System Analysis</vt:lpstr>
      <vt:lpstr>System Analysis</vt:lpstr>
      <vt:lpstr>System Design</vt:lpstr>
      <vt:lpstr>Advantages of online Examination</vt:lpstr>
      <vt:lpstr>Disadvantages</vt:lpstr>
      <vt:lpstr>EXISTING SYSTEM</vt:lpstr>
      <vt:lpstr>Expected Result</vt:lpstr>
      <vt:lpstr>FUTURE SCOPE</vt:lpstr>
      <vt:lpstr>Conclusion</vt:lpstr>
      <vt:lpstr>Reference</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Identity and Access ManagementTrends in IT Infrastructure- An Overview</dc:title>
  <dc:creator>scholarship</dc:creator>
  <cp:lastModifiedBy>Subhankar Mandal</cp:lastModifiedBy>
  <cp:revision>303</cp:revision>
  <dcterms:created xsi:type="dcterms:W3CDTF">2006-08-16T00:00:00Z</dcterms:created>
  <dcterms:modified xsi:type="dcterms:W3CDTF">2022-06-27T18:05:16Z</dcterms:modified>
</cp:coreProperties>
</file>