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96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TRiCAM QRI Introductory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Behavior of Oil Wells through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1" y="3200400"/>
            <a:ext cx="56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>
                <a:solidFill>
                  <a:schemeClr val="bg1"/>
                </a:solidFill>
              </a:rPr>
              <a:t>Michelle Yang, Akash Levy, Janette Garcia, Albert </a:t>
            </a:r>
            <a:r>
              <a:rPr lang="en-US" dirty="0" smtClean="0">
                <a:solidFill>
                  <a:schemeClr val="bg1"/>
                </a:solidFill>
              </a:rPr>
              <a:t>Tung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proposed by Quantum Reservoir Impact, a petroleum reservoir management company</a:t>
            </a:r>
          </a:p>
          <a:p>
            <a:r>
              <a:rPr lang="en-US" dirty="0" smtClean="0"/>
              <a:t>Goal: to use deep learning to identify features in and forecast oil production rate in a series of petroleum wells</a:t>
            </a:r>
          </a:p>
          <a:p>
            <a:r>
              <a:rPr lang="en-US" dirty="0" smtClean="0"/>
              <a:t>Strategy: detect “events” (</a:t>
            </a:r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is a type of machine learning involving several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69202" y="2387324"/>
            <a:ext cx="7453595" cy="3505199"/>
            <a:chOff x="0" y="0"/>
            <a:chExt cx="7453887" cy="3505327"/>
          </a:xfrm>
        </p:grpSpPr>
        <p:sp>
          <p:nvSpPr>
            <p:cNvPr id="31" name="Shape 177"/>
            <p:cNvSpPr/>
            <p:nvPr/>
          </p:nvSpPr>
          <p:spPr>
            <a:xfrm>
              <a:off x="655320" y="1361567"/>
              <a:ext cx="3535680" cy="1564640"/>
            </a:xfrm>
            <a:custGeom>
              <a:avLst/>
              <a:gdLst/>
              <a:ahLst/>
              <a:cxnLst/>
              <a:rect l="0" t="0" r="0" b="0"/>
              <a:pathLst>
                <a:path w="3535680" h="1564640">
                  <a:moveTo>
                    <a:pt x="0" y="1564640"/>
                  </a:moveTo>
                  <a:cubicBezTo>
                    <a:pt x="299720" y="1036320"/>
                    <a:pt x="599440" y="508000"/>
                    <a:pt x="1188720" y="254000"/>
                  </a:cubicBezTo>
                  <a:cubicBezTo>
                    <a:pt x="1778000" y="0"/>
                    <a:pt x="3535680" y="40640"/>
                    <a:pt x="3535680" y="40640"/>
                  </a:cubicBezTo>
                  <a:lnTo>
                    <a:pt x="3535680" y="40640"/>
                  </a:lnTo>
                  <a:lnTo>
                    <a:pt x="3535680" y="40640"/>
                  </a:lnTo>
                </a:path>
              </a:pathLst>
            </a:custGeom>
            <a:ln w="5715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80"/>
            <p:cNvSpPr/>
            <p:nvPr/>
          </p:nvSpPr>
          <p:spPr>
            <a:xfrm>
              <a:off x="432689" y="0"/>
              <a:ext cx="353822" cy="3505327"/>
            </a:xfrm>
            <a:custGeom>
              <a:avLst/>
              <a:gdLst/>
              <a:ahLst/>
              <a:cxnLst/>
              <a:rect l="0" t="0" r="0" b="0"/>
              <a:pathLst>
                <a:path w="353822" h="3505327">
                  <a:moveTo>
                    <a:pt x="176911" y="0"/>
                  </a:moveTo>
                  <a:lnTo>
                    <a:pt x="343154" y="284988"/>
                  </a:lnTo>
                  <a:cubicBezTo>
                    <a:pt x="353822" y="303149"/>
                    <a:pt x="347599" y="326517"/>
                    <a:pt x="329438" y="337058"/>
                  </a:cubicBezTo>
                  <a:cubicBezTo>
                    <a:pt x="311277" y="347726"/>
                    <a:pt x="287909" y="341503"/>
                    <a:pt x="277368" y="323342"/>
                  </a:cubicBezTo>
                  <a:lnTo>
                    <a:pt x="215011" y="216445"/>
                  </a:lnTo>
                  <a:lnTo>
                    <a:pt x="215011" y="3505327"/>
                  </a:lnTo>
                  <a:lnTo>
                    <a:pt x="138811" y="3505327"/>
                  </a:lnTo>
                  <a:lnTo>
                    <a:pt x="138811" y="216445"/>
                  </a:lnTo>
                  <a:lnTo>
                    <a:pt x="76454" y="323342"/>
                  </a:lnTo>
                  <a:cubicBezTo>
                    <a:pt x="65913" y="341503"/>
                    <a:pt x="42545" y="347726"/>
                    <a:pt x="24384" y="337058"/>
                  </a:cubicBezTo>
                  <a:cubicBezTo>
                    <a:pt x="6223" y="326517"/>
                    <a:pt x="0" y="303149"/>
                    <a:pt x="10668" y="284988"/>
                  </a:cubicBezTo>
                  <a:lnTo>
                    <a:pt x="1769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81"/>
            <p:cNvSpPr/>
            <p:nvPr/>
          </p:nvSpPr>
          <p:spPr>
            <a:xfrm>
              <a:off x="0" y="2753154"/>
              <a:ext cx="4495927" cy="349964"/>
            </a:xfrm>
            <a:custGeom>
              <a:avLst/>
              <a:gdLst/>
              <a:ahLst/>
              <a:cxnLst/>
              <a:rect l="0" t="0" r="0" b="0"/>
              <a:pathLst>
                <a:path w="4495927" h="349964">
                  <a:moveTo>
                    <a:pt x="4196624" y="1899"/>
                  </a:moveTo>
                  <a:cubicBezTo>
                    <a:pt x="4201533" y="2532"/>
                    <a:pt x="4206399" y="4143"/>
                    <a:pt x="4210939" y="6810"/>
                  </a:cubicBezTo>
                  <a:lnTo>
                    <a:pt x="4495927" y="173053"/>
                  </a:lnTo>
                  <a:lnTo>
                    <a:pt x="4210939" y="339296"/>
                  </a:lnTo>
                  <a:cubicBezTo>
                    <a:pt x="4192778" y="349964"/>
                    <a:pt x="4169410" y="343741"/>
                    <a:pt x="4158869" y="325580"/>
                  </a:cubicBezTo>
                  <a:cubicBezTo>
                    <a:pt x="4148201" y="307419"/>
                    <a:pt x="4154424" y="284051"/>
                    <a:pt x="4172585" y="273510"/>
                  </a:cubicBezTo>
                  <a:lnTo>
                    <a:pt x="4279483" y="211153"/>
                  </a:lnTo>
                  <a:lnTo>
                    <a:pt x="0" y="211153"/>
                  </a:lnTo>
                  <a:lnTo>
                    <a:pt x="0" y="134953"/>
                  </a:lnTo>
                  <a:lnTo>
                    <a:pt x="4279483" y="134953"/>
                  </a:lnTo>
                  <a:lnTo>
                    <a:pt x="4172585" y="72596"/>
                  </a:lnTo>
                  <a:cubicBezTo>
                    <a:pt x="4154424" y="62055"/>
                    <a:pt x="4148201" y="38687"/>
                    <a:pt x="4158869" y="20526"/>
                  </a:cubicBezTo>
                  <a:cubicBezTo>
                    <a:pt x="4166775" y="6905"/>
                    <a:pt x="4181896" y="0"/>
                    <a:pt x="4196624" y="1899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-5399999">
              <a:off x="-946960" y="1045532"/>
              <a:ext cx="2480545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Performance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-5399999">
              <a:off x="236963" y="362048"/>
              <a:ext cx="112697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7351" y="3036443"/>
              <a:ext cx="2971121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Amount of data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93059" y="3036443"/>
              <a:ext cx="11262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Shape 186"/>
            <p:cNvSpPr/>
            <p:nvPr/>
          </p:nvSpPr>
          <p:spPr>
            <a:xfrm>
              <a:off x="609600" y="838327"/>
              <a:ext cx="3520440" cy="2087880"/>
            </a:xfrm>
            <a:custGeom>
              <a:avLst/>
              <a:gdLst/>
              <a:ahLst/>
              <a:cxnLst/>
              <a:rect l="0" t="0" r="0" b="0"/>
              <a:pathLst>
                <a:path w="3520440" h="2087880">
                  <a:moveTo>
                    <a:pt x="0" y="2087880"/>
                  </a:moveTo>
                  <a:cubicBezTo>
                    <a:pt x="364490" y="1729740"/>
                    <a:pt x="728980" y="1371600"/>
                    <a:pt x="1112520" y="1082040"/>
                  </a:cubicBezTo>
                  <a:cubicBezTo>
                    <a:pt x="1496060" y="792480"/>
                    <a:pt x="1899920" y="530860"/>
                    <a:pt x="2301240" y="350520"/>
                  </a:cubicBezTo>
                  <a:cubicBezTo>
                    <a:pt x="2702560" y="170180"/>
                    <a:pt x="3111500" y="85090"/>
                    <a:pt x="3520440" y="0"/>
                  </a:cubicBezTo>
                </a:path>
              </a:pathLst>
            </a:custGeom>
            <a:ln w="57150" cap="flat">
              <a:round/>
            </a:ln>
          </p:spPr>
          <p:style>
            <a:lnRef idx="1">
              <a:srgbClr val="0070C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41291" y="596773"/>
              <a:ext cx="2350214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Deep Learning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9766" y="596773"/>
              <a:ext cx="93857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8891" y="1282954"/>
              <a:ext cx="2864996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Most ML algorithms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3319" y="1282954"/>
              <a:ext cx="84472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93" y="2397129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4143512" y="2746524"/>
            <a:ext cx="1803609" cy="3003916"/>
            <a:chOff x="2508932" y="1992537"/>
            <a:chExt cx="1803609" cy="3003916"/>
          </a:xfrm>
        </p:grpSpPr>
        <p:sp>
          <p:nvSpPr>
            <p:cNvPr id="51" name="Diamond 50"/>
            <p:cNvSpPr/>
            <p:nvPr/>
          </p:nvSpPr>
          <p:spPr>
            <a:xfrm>
              <a:off x="2508932" y="3302420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3114753" y="4845313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3705460" y="2715491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152584" y="4704249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4184072" y="1992537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70997" y="6041813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8628" y="-309893"/>
            <a:ext cx="9629980" cy="6539531"/>
            <a:chOff x="457771" y="-733664"/>
            <a:chExt cx="9629980" cy="65395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771" y="1976517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2388591" y="-733664"/>
              <a:ext cx="7699160" cy="6094151"/>
              <a:chOff x="2456033" y="-1067039"/>
              <a:chExt cx="7699160" cy="6094151"/>
            </a:xfrm>
          </p:grpSpPr>
          <p:sp>
            <p:nvSpPr>
              <p:cNvPr id="8" name="Arc 7"/>
              <p:cNvSpPr/>
              <p:nvPr/>
            </p:nvSpPr>
            <p:spPr>
              <a:xfrm rot="10979157">
                <a:off x="2565333" y="1917454"/>
                <a:ext cx="1451502" cy="3019312"/>
              </a:xfrm>
              <a:prstGeom prst="arc">
                <a:avLst>
                  <a:gd name="adj1" fmla="val 16269147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456033" y="3377990"/>
                <a:ext cx="98241" cy="7179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182766" y="2818770"/>
                <a:ext cx="595746" cy="210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444570">
                <a:off x="3778028" y="631963"/>
                <a:ext cx="864915" cy="4395149"/>
              </a:xfrm>
              <a:prstGeom prst="arc">
                <a:avLst>
                  <a:gd name="adj1" fmla="val 1656710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219338" y="2093296"/>
                <a:ext cx="27710" cy="2707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0444570">
                <a:off x="4239101" y="-1067039"/>
                <a:ext cx="5916092" cy="5805564"/>
              </a:xfrm>
              <a:prstGeom prst="arc">
                <a:avLst>
                  <a:gd name="adj1" fmla="val 16480258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055893" y="6115675"/>
            <a:ext cx="607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regressions for events, exponential regressions for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</TotalTime>
  <Words>123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TRiCAM QRI Introductory Presentation</vt:lpstr>
      <vt:lpstr>Introduction</vt:lpstr>
      <vt:lpstr>What is deep learning?</vt:lpstr>
      <vt:lpstr>What is deep learning?</vt:lpstr>
      <vt:lpstr>Classical Prediction using Hard-coded Regression Modeling</vt:lpstr>
      <vt:lpstr>Classical Prediction using Hard-coded Regression Modeling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Introductory Presentation</dc:title>
  <dc:creator>Akash Levy</dc:creator>
  <cp:lastModifiedBy>Akash Levy</cp:lastModifiedBy>
  <cp:revision>7</cp:revision>
  <dcterms:created xsi:type="dcterms:W3CDTF">2015-06-22T20:00:06Z</dcterms:created>
  <dcterms:modified xsi:type="dcterms:W3CDTF">2015-06-22T21:15:29Z</dcterms:modified>
</cp:coreProperties>
</file>