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305" r:id="rId4"/>
    <p:sldId id="294" r:id="rId5"/>
    <p:sldId id="257" r:id="rId6"/>
    <p:sldId id="295" r:id="rId7"/>
    <p:sldId id="264" r:id="rId8"/>
    <p:sldId id="269" r:id="rId9"/>
    <p:sldId id="297" r:id="rId10"/>
    <p:sldId id="296" r:id="rId11"/>
    <p:sldId id="319" r:id="rId12"/>
    <p:sldId id="320" r:id="rId13"/>
    <p:sldId id="311" r:id="rId14"/>
    <p:sldId id="315" r:id="rId15"/>
    <p:sldId id="316" r:id="rId16"/>
    <p:sldId id="317" r:id="rId17"/>
    <p:sldId id="318" r:id="rId18"/>
    <p:sldId id="301" r:id="rId19"/>
    <p:sldId id="321" r:id="rId20"/>
    <p:sldId id="322" r:id="rId21"/>
    <p:sldId id="323" r:id="rId22"/>
    <p:sldId id="325" r:id="rId23"/>
    <p:sldId id="32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27" r:id="rId33"/>
    <p:sldId id="298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 autoAdjust="0"/>
    <p:restoredTop sz="81146" autoAdjust="0"/>
  </p:normalViewPr>
  <p:slideViewPr>
    <p:cSldViewPr snapToGrid="0" showGuides="1">
      <p:cViewPr varScale="1">
        <p:scale>
          <a:sx n="61" d="100"/>
          <a:sy n="61" d="100"/>
        </p:scale>
        <p:origin x="9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DBFB-6AC7-48DC-91AF-69617815B01E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78233-1272-4E9C-BC4D-15741865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QRI:</a:t>
            </a:r>
            <a:r>
              <a:rPr lang="en-US" baseline="0" dirty="0" smtClean="0"/>
              <a:t> petroleum reservoir management company</a:t>
            </a:r>
          </a:p>
          <a:p>
            <a:r>
              <a:rPr lang="en-US" baseline="0" dirty="0" smtClean="0"/>
              <a:t>Consult with oil companies</a:t>
            </a:r>
          </a:p>
          <a:p>
            <a:r>
              <a:rPr lang="en-US" baseline="0" dirty="0" smtClean="0"/>
              <a:t>Mission: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Higher hydrocarbon recovery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Improve production performance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Increase profit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Reduce environmental costs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Big question posed by innovation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our</a:t>
            </a:r>
            <a:r>
              <a:rPr lang="en-US" baseline="0" dirty="0" smtClean="0"/>
              <a:t> data set is from a top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points are almost always a result of something</a:t>
            </a:r>
            <a:r>
              <a:rPr lang="en-US" baseline="0" dirty="0" smtClean="0"/>
              <a:t> gone wrong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Oil well was turned off for repair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Oil</a:t>
            </a:r>
            <a:r>
              <a:rPr lang="en-US" baseline="0" dirty="0" smtClean="0"/>
              <a:t> well was turned off for lack of profit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Measurement was not taken</a:t>
            </a:r>
          </a:p>
          <a:p>
            <a:r>
              <a:rPr lang="en-US" dirty="0" smtClean="0"/>
              <a:t>These are points we do not want to include in any of our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Sliding window approach</a:t>
            </a:r>
          </a:p>
          <a:p>
            <a:r>
              <a:rPr lang="en-US" dirty="0" smtClean="0"/>
              <a:t>Some machine learning algorithms only take fixed size input</a:t>
            </a:r>
          </a:p>
          <a:p>
            <a:r>
              <a:rPr lang="en-US" dirty="0" smtClean="0"/>
              <a:t>Another advantage: ensures that enough data is being trained on</a:t>
            </a:r>
          </a:p>
          <a:p>
            <a:r>
              <a:rPr lang="en-US" dirty="0" smtClean="0"/>
              <a:t>We used:</a:t>
            </a:r>
          </a:p>
          <a:p>
            <a:pPr lvl="1"/>
            <a:r>
              <a:rPr lang="en-US" dirty="0" smtClean="0"/>
              <a:t>Input size: 48 months (4 yrs.)</a:t>
            </a:r>
          </a:p>
          <a:p>
            <a:pPr lvl="1"/>
            <a:r>
              <a:rPr lang="en-US" dirty="0" smtClean="0"/>
              <a:t>Output size: 12 months (1 yrs.)</a:t>
            </a:r>
          </a:p>
          <a:p>
            <a:pPr lvl="1"/>
            <a:r>
              <a:rPr lang="en-US" dirty="0" smtClean="0"/>
              <a:t>Step size: 6 months</a:t>
            </a:r>
          </a:p>
          <a:p>
            <a:r>
              <a:rPr lang="en-US" dirty="0" smtClean="0"/>
              <a:t>Instruct machine: “given this input, you should produce this output”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Subtract mean, divide by standard deviation</a:t>
            </a:r>
          </a:p>
          <a:p>
            <a:r>
              <a:rPr lang="en-US" dirty="0" smtClean="0"/>
              <a:t>Ensures that chunks are centered at 0 and equally distributed</a:t>
            </a:r>
          </a:p>
          <a:p>
            <a:endParaRPr lang="en-US" dirty="0" smtClean="0"/>
          </a:p>
          <a:p>
            <a:r>
              <a:rPr lang="en-US" dirty="0" smtClean="0"/>
              <a:t>Need to ensure that you normalize with respect to the input only!</a:t>
            </a:r>
          </a:p>
          <a:p>
            <a:r>
              <a:rPr lang="en-US" dirty="0" smtClean="0"/>
              <a:t>We forgot to do that and got overly-optimistic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4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dataset </a:t>
            </a:r>
          </a:p>
          <a:p>
            <a:pPr lvl="1"/>
            <a:r>
              <a:rPr lang="en-US" dirty="0" smtClean="0"/>
              <a:t>Examples shown to the network</a:t>
            </a:r>
          </a:p>
          <a:p>
            <a:r>
              <a:rPr lang="en-US" dirty="0" smtClean="0"/>
              <a:t>Validation dataset</a:t>
            </a:r>
          </a:p>
          <a:p>
            <a:pPr lvl="1"/>
            <a:r>
              <a:rPr lang="en-US" dirty="0" smtClean="0"/>
              <a:t>Different set of examples to determine when to stop training</a:t>
            </a:r>
          </a:p>
          <a:p>
            <a:r>
              <a:rPr lang="en-US" dirty="0" smtClean="0"/>
              <a:t>Testing dataset</a:t>
            </a:r>
          </a:p>
          <a:p>
            <a:pPr lvl="1"/>
            <a:r>
              <a:rPr lang="en-US" dirty="0" smtClean="0"/>
              <a:t>Examples to evaluate the performance of the network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d a 6:1:1 ratio to split the wells</a:t>
            </a:r>
          </a:p>
          <a:p>
            <a:r>
              <a:rPr lang="en-US" baseline="0" dirty="0" smtClean="0"/>
              <a:t>Did splitting randomly from sites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3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less well</a:t>
            </a:r>
            <a:r>
              <a:rPr lang="en-US" baseline="0" dirty="0" smtClean="0"/>
              <a:t> on new data</a:t>
            </a:r>
          </a:p>
          <a:p>
            <a:r>
              <a:rPr lang="en-US" baseline="0" dirty="0" smtClean="0"/>
              <a:t>Stop training at ! mark</a:t>
            </a:r>
          </a:p>
          <a:p>
            <a:r>
              <a:rPr lang="en-US" baseline="0" dirty="0" smtClean="0"/>
              <a:t>Evaluate network on testing set, which hasn’t influenced training at all</a:t>
            </a:r>
          </a:p>
          <a:p>
            <a:r>
              <a:rPr lang="en-US" baseline="0" dirty="0" smtClean="0"/>
              <a:t>Validation set HAS influenced training because it determined when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6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is this able to do prediction?</a:t>
            </a:r>
          </a:p>
          <a:p>
            <a:r>
              <a:rPr lang="en-US" baseline="0" dirty="0" smtClean="0"/>
              <a:t>Regression towards mean; results from us helping the algorithm by normalizing.</a:t>
            </a:r>
          </a:p>
          <a:p>
            <a:r>
              <a:rPr lang="en-US" baseline="0" dirty="0" smtClean="0"/>
              <a:t>Fastest because only performing matrix multiplication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6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</a:t>
            </a:r>
            <a:r>
              <a:rPr lang="en-US" baseline="0" dirty="0" smtClean="0"/>
              <a:t> will work better with max-pooling and multiple layers</a:t>
            </a:r>
          </a:p>
          <a:p>
            <a:r>
              <a:rPr lang="en-US" baseline="0" dirty="0" smtClean="0"/>
              <a:t>Try with different filter sizes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was anonymized</a:t>
            </a:r>
          </a:p>
          <a:p>
            <a:r>
              <a:rPr lang="en-US" dirty="0" smtClean="0"/>
              <a:t>Included 7 different</a:t>
            </a:r>
            <a:r>
              <a:rPr lang="en-US" baseline="0" dirty="0" smtClean="0"/>
              <a:t> sites</a:t>
            </a:r>
          </a:p>
          <a:p>
            <a:r>
              <a:rPr lang="en-US" baseline="0" dirty="0" smtClean="0"/>
              <a:t>Each site has hundreds of wells</a:t>
            </a:r>
          </a:p>
          <a:p>
            <a:r>
              <a:rPr lang="en-US" baseline="0" dirty="0" smtClean="0"/>
              <a:t>Each well has data recorded each month</a:t>
            </a:r>
          </a:p>
          <a:p>
            <a:r>
              <a:rPr lang="en-US" baseline="0" dirty="0" smtClean="0"/>
              <a:t>Data includes name of well, oil output, water output, and gas output</a:t>
            </a:r>
          </a:p>
          <a:p>
            <a:r>
              <a:rPr lang="en-US" baseline="0" dirty="0" smtClean="0"/>
              <a:t>Data is noisy and many measurements were not taken</a:t>
            </a:r>
          </a:p>
          <a:p>
            <a:r>
              <a:rPr lang="en-US" baseline="0" dirty="0" smtClean="0"/>
              <a:t>Each well has a different length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6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9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9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4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2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19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49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1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1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Optimize various settings within the machine learning process</a:t>
            </a:r>
          </a:p>
          <a:p>
            <a:r>
              <a:rPr lang="en-US" dirty="0" smtClean="0"/>
              <a:t>Batch</a:t>
            </a:r>
            <a:r>
              <a:rPr lang="en-US" baseline="0" dirty="0" smtClean="0"/>
              <a:t> size, learning rate, number of hidden layers, neurons per hidden layer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35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Events:</a:t>
            </a:r>
            <a:r>
              <a:rPr lang="en-US" baseline="0" dirty="0" smtClean="0"/>
              <a:t> </a:t>
            </a:r>
            <a:r>
              <a:rPr lang="en-US" dirty="0" smtClean="0"/>
              <a:t>repairs, upgrades, other modifications to a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left to do: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 post-processor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Hyper-parameter optimization using clusters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Write paper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Test one-month output for RNNs (with and without dynamic input length)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Read</a:t>
            </a:r>
            <a:r>
              <a:rPr lang="en-US" baseline="0" dirty="0" smtClean="0"/>
              <a:t> On Intelligence and t</a:t>
            </a:r>
            <a:r>
              <a:rPr lang="en-US" dirty="0" smtClean="0"/>
              <a:t>ry 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 diamonds are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prediction they just extrapolate</a:t>
            </a:r>
            <a:r>
              <a:rPr lang="en-US" baseline="0" dirty="0" smtClean="0"/>
              <a:t> these curves</a:t>
            </a:r>
          </a:p>
          <a:p>
            <a:r>
              <a:rPr lang="en-US" baseline="0" dirty="0" smtClean="0"/>
              <a:t>That might not be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market forecasting is actually very</a:t>
            </a:r>
            <a:r>
              <a:rPr lang="en-US" baseline="0" dirty="0" smtClean="0"/>
              <a:t> similar to what we are trying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baseline="0" dirty="0" smtClean="0"/>
          </a:p>
          <a:p>
            <a:r>
              <a:rPr lang="en-US" baseline="0" dirty="0" smtClean="0"/>
              <a:t>Mathematical model that attempts to mimic the brain’s representation of information</a:t>
            </a:r>
            <a:endParaRPr lang="en-US" dirty="0" smtClean="0"/>
          </a:p>
          <a:p>
            <a:r>
              <a:rPr lang="en-US" dirty="0" smtClean="0"/>
              <a:t>Deep</a:t>
            </a:r>
            <a:r>
              <a:rPr lang="en-US" baseline="0" dirty="0" smtClean="0"/>
              <a:t> learning usually consists of multiple hidden layers and other steps between layers</a:t>
            </a:r>
          </a:p>
          <a:p>
            <a:r>
              <a:rPr lang="en-US" baseline="0" dirty="0" smtClean="0"/>
              <a:t>It may also involve putting constraints on the system</a:t>
            </a:r>
          </a:p>
          <a:p>
            <a:r>
              <a:rPr lang="en-US" baseline="0" dirty="0" smtClean="0"/>
              <a:t>This is just the simplest form</a:t>
            </a:r>
          </a:p>
          <a:p>
            <a:r>
              <a:rPr lang="en-US" baseline="0" dirty="0" smtClean="0"/>
              <a:t>We will discuss other forms later on in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baseline="0" dirty="0" smtClean="0"/>
              <a:t> of the raw excel file given to us</a:t>
            </a:r>
          </a:p>
          <a:p>
            <a:r>
              <a:rPr lang="en-US" baseline="0" dirty="0" smtClean="0"/>
              <a:t>Date: date measurement was taken; taken on the last day of the month</a:t>
            </a:r>
          </a:p>
          <a:p>
            <a:r>
              <a:rPr lang="en-US" baseline="0" dirty="0" smtClean="0"/>
              <a:t>Field: name (anonymized) given to the site where the oil wells are located</a:t>
            </a:r>
          </a:p>
          <a:p>
            <a:r>
              <a:rPr lang="en-US" baseline="0" dirty="0" smtClean="0"/>
              <a:t>Formation: type of oil well</a:t>
            </a:r>
          </a:p>
          <a:p>
            <a:r>
              <a:rPr lang="en-US" baseline="0" dirty="0" smtClean="0"/>
              <a:t>Well name: first two letters of field name, first to letter of formation, and index</a:t>
            </a:r>
          </a:p>
          <a:p>
            <a:r>
              <a:rPr lang="en-US" baseline="0" dirty="0" smtClean="0"/>
              <a:t>Oil: barrels of oil produced in one month (this is what we care about)</a:t>
            </a:r>
          </a:p>
          <a:p>
            <a:r>
              <a:rPr lang="en-US" baseline="0" dirty="0" smtClean="0"/>
              <a:t>Water: barrels of water produced in one month</a:t>
            </a:r>
          </a:p>
          <a:p>
            <a:r>
              <a:rPr lang="en-US" baseline="0" dirty="0" smtClean="0"/>
              <a:t>Gas: amount of gas produced in one month (this is not as important as it sounds; we just care about oil)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baseline="0" dirty="0" smtClean="0"/>
              <a:t> WELLS</a:t>
            </a:r>
            <a:endParaRPr lang="en-US" dirty="0" smtClean="0"/>
          </a:p>
          <a:p>
            <a:r>
              <a:rPr lang="en-US" dirty="0" smtClean="0"/>
              <a:t>Make notes about the different</a:t>
            </a:r>
            <a:r>
              <a:rPr lang="en-US" baseline="0" dirty="0" smtClean="0"/>
              <a:t> kinds of wells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TRiCAM QRI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Behavior of Oil Wells through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91" y="3168279"/>
            <a:ext cx="6762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 Presentation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Members: Michelle Yang, Akash Levy, Janette Garcia, Albert Tung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Production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38883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Production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40571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Production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10474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From Start To Finish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7143355" y="2228003"/>
            <a:ext cx="4467454" cy="3633047"/>
          </a:xfrm>
        </p:spPr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b="1" dirty="0" smtClean="0"/>
              <a:t>Each site has multiple wells</a:t>
            </a:r>
          </a:p>
          <a:p>
            <a:pPr lvl="1"/>
            <a:r>
              <a:rPr lang="en-US" b="1" dirty="0" smtClean="0"/>
              <a:t>Each well has a different amount of data in it</a:t>
            </a:r>
          </a:p>
          <a:p>
            <a:pPr lvl="1"/>
            <a:r>
              <a:rPr lang="en-US" dirty="0" smtClean="0"/>
              <a:t>Sample data from each well every month and remove zeros</a:t>
            </a:r>
            <a:endParaRPr lang="en-US" dirty="0"/>
          </a:p>
          <a:p>
            <a:pPr lvl="1"/>
            <a:r>
              <a:rPr lang="en-US" dirty="0" smtClean="0"/>
              <a:t>Turn wells into chunks</a:t>
            </a:r>
          </a:p>
          <a:p>
            <a:pPr lvl="1"/>
            <a:r>
              <a:rPr lang="en-US" dirty="0" smtClean="0"/>
              <a:t>Normalize chunks</a:t>
            </a:r>
            <a:endParaRPr lang="en-US" dirty="0"/>
          </a:p>
          <a:p>
            <a:pPr lvl="1"/>
            <a:r>
              <a:rPr lang="en-US" dirty="0"/>
              <a:t>Split into training, validation, and testing </a:t>
            </a:r>
            <a:r>
              <a:rPr lang="en-US" dirty="0" smtClean="0"/>
              <a:t>sets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1193" y="2228003"/>
            <a:ext cx="3164541" cy="1730188"/>
            <a:chOff x="914400" y="2268071"/>
            <a:chExt cx="3164541" cy="1730188"/>
          </a:xfrm>
        </p:grpSpPr>
        <p:sp>
          <p:nvSpPr>
            <p:cNvPr id="6" name="Rectangle 5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1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0941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0165" y="2386853"/>
              <a:ext cx="103519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41899" y="2386853"/>
              <a:ext cx="88325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3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1193" y="4143089"/>
            <a:ext cx="3164541" cy="1730188"/>
            <a:chOff x="914400" y="2268071"/>
            <a:chExt cx="3164541" cy="1730188"/>
          </a:xfrm>
        </p:grpSpPr>
        <p:sp>
          <p:nvSpPr>
            <p:cNvPr id="14" name="Rectangle 13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2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30941" y="2386853"/>
              <a:ext cx="1570857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718338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62275" y="2228003"/>
            <a:ext cx="3164541" cy="1730188"/>
            <a:chOff x="914400" y="2268071"/>
            <a:chExt cx="3164541" cy="1730188"/>
          </a:xfrm>
        </p:grpSpPr>
        <p:sp>
          <p:nvSpPr>
            <p:cNvPr id="20" name="Rectangle 19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Site 3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30941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90165" y="2386853"/>
              <a:ext cx="1801906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62274" y="4143089"/>
            <a:ext cx="3164541" cy="1730188"/>
            <a:chOff x="914400" y="2268071"/>
            <a:chExt cx="3164541" cy="1730188"/>
          </a:xfrm>
        </p:grpSpPr>
        <p:sp>
          <p:nvSpPr>
            <p:cNvPr id="26" name="Rectangle 25"/>
            <p:cNvSpPr/>
            <p:nvPr/>
          </p:nvSpPr>
          <p:spPr>
            <a:xfrm>
              <a:off x="914400" y="2268071"/>
              <a:ext cx="3164541" cy="1730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30941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90165" y="2386853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49389" y="2386853"/>
              <a:ext cx="1129552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3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030941" y="2946027"/>
              <a:ext cx="842683" cy="37427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9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From Start To Finish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97734" y="2346785"/>
            <a:ext cx="842683" cy="37427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629997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Well before: months and zeros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Well after: month index and no zeros</a:t>
            </a:r>
          </a:p>
        </p:txBody>
      </p:sp>
      <p:sp>
        <p:nvSpPr>
          <p:cNvPr id="42" name="Content Placeholder 31"/>
          <p:cNvSpPr>
            <a:spLocks noGrp="1"/>
          </p:cNvSpPr>
          <p:nvPr>
            <p:ph sz="half" idx="2"/>
          </p:nvPr>
        </p:nvSpPr>
        <p:spPr>
          <a:xfrm>
            <a:off x="7143355" y="2228003"/>
            <a:ext cx="4467454" cy="3633047"/>
          </a:xfrm>
        </p:spPr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 smtClean="0"/>
              <a:t>Each site has multiple wells</a:t>
            </a:r>
          </a:p>
          <a:p>
            <a:pPr lvl="1"/>
            <a:r>
              <a:rPr lang="en-US" dirty="0" smtClean="0"/>
              <a:t>Each well has a different amount of data in it</a:t>
            </a:r>
          </a:p>
          <a:p>
            <a:pPr lvl="1"/>
            <a:r>
              <a:rPr lang="en-US" b="1" dirty="0" smtClean="0"/>
              <a:t>Sample data from each well every month and remove zeros</a:t>
            </a:r>
            <a:endParaRPr lang="en-US" b="1" dirty="0"/>
          </a:p>
          <a:p>
            <a:pPr lvl="1"/>
            <a:r>
              <a:rPr lang="en-US" dirty="0" smtClean="0"/>
              <a:t>Turn wells into chunks</a:t>
            </a:r>
          </a:p>
          <a:p>
            <a:pPr lvl="1"/>
            <a:r>
              <a:rPr lang="en-US" dirty="0" smtClean="0"/>
              <a:t>Normalize chunks</a:t>
            </a:r>
            <a:endParaRPr lang="en-US" dirty="0"/>
          </a:p>
          <a:p>
            <a:pPr lvl="1"/>
            <a:r>
              <a:rPr lang="en-US" dirty="0"/>
              <a:t>Split into training, validation, and testing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From Start To Finish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97734" y="2346785"/>
            <a:ext cx="842683" cy="37427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9779" y="2068581"/>
            <a:ext cx="3569476" cy="274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B0F0"/>
                </a:solidFill>
              </a:rPr>
              <a:t>Make a graph with sliding window and chunks being created from that graph below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067" y="5326882"/>
            <a:ext cx="1914204" cy="136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87066" y="4945584"/>
            <a:ext cx="1021335" cy="3812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402503" y="4945584"/>
            <a:ext cx="1021335" cy="3812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2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617940" y="4945584"/>
            <a:ext cx="1021335" cy="3812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 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402503" y="5326882"/>
            <a:ext cx="1914204" cy="136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17939" y="5326882"/>
            <a:ext cx="1914204" cy="1368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1"/>
          <p:cNvSpPr txBox="1">
            <a:spLocks/>
          </p:cNvSpPr>
          <p:nvPr/>
        </p:nvSpPr>
        <p:spPr>
          <a:xfrm>
            <a:off x="7143355" y="2228003"/>
            <a:ext cx="4467454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Each site has multiple wells</a:t>
            </a:r>
          </a:p>
          <a:p>
            <a:pPr lvl="1"/>
            <a:r>
              <a:rPr lang="en-US" dirty="0" smtClean="0"/>
              <a:t>Each well has a different amount of data in it</a:t>
            </a:r>
          </a:p>
          <a:p>
            <a:pPr lvl="1"/>
            <a:r>
              <a:rPr lang="en-US" dirty="0" smtClean="0"/>
              <a:t>Sample data from each well every month and remove zeros</a:t>
            </a:r>
          </a:p>
          <a:p>
            <a:pPr lvl="1"/>
            <a:r>
              <a:rPr lang="en-US" b="1" dirty="0" smtClean="0"/>
              <a:t>Turn wells into chunks</a:t>
            </a:r>
          </a:p>
          <a:p>
            <a:pPr lvl="1"/>
            <a:r>
              <a:rPr lang="en-US" dirty="0" smtClean="0"/>
              <a:t>Normalize chunks</a:t>
            </a:r>
          </a:p>
          <a:p>
            <a:pPr lvl="1"/>
            <a:r>
              <a:rPr lang="en-US" dirty="0" smtClean="0"/>
              <a:t>Split into training, validation, and testing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From Start To Finish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9433" y="2832820"/>
            <a:ext cx="5314150" cy="3620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B0F0"/>
                </a:solidFill>
              </a:rPr>
              <a:t>Before: unnormalized chunk</a:t>
            </a:r>
          </a:p>
          <a:p>
            <a:r>
              <a:rPr lang="en-US">
                <a:solidFill>
                  <a:srgbClr val="00B0F0"/>
                </a:solidFill>
              </a:rPr>
              <a:t>After: normalized chunk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433" y="2339763"/>
            <a:ext cx="1021335" cy="3812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Chunk1</a:t>
            </a:r>
            <a:endParaRPr lang="en-US" dirty="0"/>
          </a:p>
        </p:txBody>
      </p:sp>
      <p:sp>
        <p:nvSpPr>
          <p:cNvPr id="15" name="Content Placeholder 31"/>
          <p:cNvSpPr>
            <a:spLocks noGrp="1"/>
          </p:cNvSpPr>
          <p:nvPr>
            <p:ph sz="half" idx="2"/>
          </p:nvPr>
        </p:nvSpPr>
        <p:spPr>
          <a:xfrm>
            <a:off x="7143355" y="2228003"/>
            <a:ext cx="4467454" cy="3633047"/>
          </a:xfrm>
        </p:spPr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 smtClean="0"/>
              <a:t>Each site has multiple wells</a:t>
            </a:r>
          </a:p>
          <a:p>
            <a:pPr lvl="1"/>
            <a:r>
              <a:rPr lang="en-US" dirty="0" smtClean="0"/>
              <a:t>Each well has a different amount of data in it</a:t>
            </a:r>
          </a:p>
          <a:p>
            <a:pPr lvl="1"/>
            <a:r>
              <a:rPr lang="en-US" dirty="0" smtClean="0"/>
              <a:t>Sample data from each well every month and remove zeros</a:t>
            </a:r>
            <a:endParaRPr lang="en-US" dirty="0"/>
          </a:p>
          <a:p>
            <a:pPr lvl="1"/>
            <a:r>
              <a:rPr lang="en-US" dirty="0" smtClean="0"/>
              <a:t>Turn wells into chunks</a:t>
            </a:r>
          </a:p>
          <a:p>
            <a:pPr lvl="1"/>
            <a:r>
              <a:rPr lang="en-US" b="1" dirty="0" smtClean="0"/>
              <a:t>Normalize chunks</a:t>
            </a:r>
          </a:p>
          <a:p>
            <a:pPr lvl="1"/>
            <a:r>
              <a:rPr lang="en-US" dirty="0" smtClean="0"/>
              <a:t>Split </a:t>
            </a:r>
            <a:r>
              <a:rPr lang="en-US" dirty="0"/>
              <a:t>into training, validation, and testing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From Start To Finish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7143355" y="2228003"/>
            <a:ext cx="4467454" cy="3633047"/>
          </a:xfrm>
        </p:spPr>
        <p:txBody>
          <a:bodyPr/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 smtClean="0"/>
              <a:t>Each site has multiple wells</a:t>
            </a:r>
          </a:p>
          <a:p>
            <a:pPr lvl="1"/>
            <a:r>
              <a:rPr lang="en-US" dirty="0" smtClean="0"/>
              <a:t>Each well has a different amount of data in it</a:t>
            </a:r>
          </a:p>
          <a:p>
            <a:pPr lvl="1"/>
            <a:r>
              <a:rPr lang="en-US" dirty="0" smtClean="0"/>
              <a:t>Sample data from each well every month and remove zeros</a:t>
            </a:r>
            <a:endParaRPr lang="en-US" dirty="0"/>
          </a:p>
          <a:p>
            <a:pPr lvl="1"/>
            <a:r>
              <a:rPr lang="en-US" dirty="0" smtClean="0"/>
              <a:t>Turn wells into chunks</a:t>
            </a:r>
          </a:p>
          <a:p>
            <a:pPr lvl="1"/>
            <a:r>
              <a:rPr lang="en-US" dirty="0" smtClean="0"/>
              <a:t>Normalize chunks</a:t>
            </a:r>
            <a:endParaRPr lang="en-US" dirty="0"/>
          </a:p>
          <a:p>
            <a:pPr lvl="1"/>
            <a:r>
              <a:rPr lang="en-US" b="1" dirty="0"/>
              <a:t>Split into </a:t>
            </a:r>
            <a:r>
              <a:rPr lang="en-US" b="1" dirty="0" smtClean="0"/>
              <a:t>training, validation, </a:t>
            </a:r>
            <a:r>
              <a:rPr lang="en-US" b="1" dirty="0"/>
              <a:t>and </a:t>
            </a:r>
            <a:r>
              <a:rPr lang="en-US" b="1" dirty="0" smtClean="0"/>
              <a:t>testing </a:t>
            </a:r>
            <a:r>
              <a:rPr lang="en-US" b="1" dirty="0"/>
              <a:t>sets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92007" y="2522288"/>
            <a:ext cx="3164541" cy="1355912"/>
            <a:chOff x="581193" y="2228003"/>
            <a:chExt cx="3164541" cy="1355912"/>
          </a:xfrm>
        </p:grpSpPr>
        <p:sp>
          <p:nvSpPr>
            <p:cNvPr id="6" name="Rectangle 5"/>
            <p:cNvSpPr/>
            <p:nvPr/>
          </p:nvSpPr>
          <p:spPr>
            <a:xfrm>
              <a:off x="581193" y="2228003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1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82896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1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639362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2</a:t>
              </a:r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95828" y="228612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3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82896" y="2729367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2007" y="3936322"/>
            <a:ext cx="3164541" cy="1355912"/>
            <a:chOff x="581193" y="3642037"/>
            <a:chExt cx="3164541" cy="1355912"/>
          </a:xfrm>
        </p:grpSpPr>
        <p:sp>
          <p:nvSpPr>
            <p:cNvPr id="37" name="Rectangle 36"/>
            <p:cNvSpPr/>
            <p:nvPr/>
          </p:nvSpPr>
          <p:spPr>
            <a:xfrm>
              <a:off x="581193" y="3642037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2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82896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1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39362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2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695828" y="3700159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3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82896" y="4143401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92007" y="5350356"/>
            <a:ext cx="3164541" cy="1355912"/>
            <a:chOff x="581193" y="5056071"/>
            <a:chExt cx="3164541" cy="1355912"/>
          </a:xfrm>
        </p:grpSpPr>
        <p:sp>
          <p:nvSpPr>
            <p:cNvPr id="42" name="Rectangle 41"/>
            <p:cNvSpPr/>
            <p:nvPr/>
          </p:nvSpPr>
          <p:spPr>
            <a:xfrm>
              <a:off x="581193" y="5056071"/>
              <a:ext cx="3164541" cy="135591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Well 3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2896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1</a:t>
              </a:r>
              <a:endParaRPr lang="en-US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639362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2</a:t>
              </a:r>
              <a:endParaRPr lang="en-US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95828" y="5114193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 3</a:t>
              </a:r>
              <a:endParaRPr lang="en-US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82896" y="5557435"/>
              <a:ext cx="1021335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89628" y="2522288"/>
            <a:ext cx="3164541" cy="1355912"/>
            <a:chOff x="3978814" y="2228003"/>
            <a:chExt cx="3164541" cy="1355912"/>
          </a:xfrm>
        </p:grpSpPr>
        <p:sp>
          <p:nvSpPr>
            <p:cNvPr id="52" name="Rectangle 51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Chunks from well 1</a:t>
              </a:r>
              <a:endParaRPr lang="en-US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980518" y="2729367"/>
              <a:ext cx="850254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89628" y="3936322"/>
            <a:ext cx="3164541" cy="1355912"/>
            <a:chOff x="3978814" y="2228003"/>
            <a:chExt cx="3164541" cy="1355912"/>
          </a:xfrm>
        </p:grpSpPr>
        <p:sp>
          <p:nvSpPr>
            <p:cNvPr id="68" name="Rectangle 67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Validation set</a:t>
              </a:r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Chunks from well 2</a:t>
              </a:r>
              <a:endParaRPr lang="en-US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980518" y="2729367"/>
              <a:ext cx="850254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89628" y="5350356"/>
            <a:ext cx="3164541" cy="1355912"/>
            <a:chOff x="3978814" y="2228003"/>
            <a:chExt cx="3164541" cy="1355912"/>
          </a:xfrm>
        </p:grpSpPr>
        <p:sp>
          <p:nvSpPr>
            <p:cNvPr id="72" name="Rectangle 71"/>
            <p:cNvSpPr/>
            <p:nvPr/>
          </p:nvSpPr>
          <p:spPr>
            <a:xfrm>
              <a:off x="3978814" y="2228003"/>
              <a:ext cx="3164541" cy="13559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set</a:t>
              </a:r>
              <a:endParaRPr lang="en-US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980517" y="2286125"/>
              <a:ext cx="3162838" cy="43942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Chunks from well 3</a:t>
              </a:r>
              <a:endParaRPr lang="en-US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980518" y="2729367"/>
              <a:ext cx="850254" cy="381298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7" name="Curved Down Arrow 16"/>
          <p:cNvSpPr/>
          <p:nvPr/>
        </p:nvSpPr>
        <p:spPr>
          <a:xfrm>
            <a:off x="1852744" y="1912098"/>
            <a:ext cx="3520965" cy="638303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Down Arrow 78"/>
          <p:cNvSpPr/>
          <p:nvPr/>
        </p:nvSpPr>
        <p:spPr>
          <a:xfrm>
            <a:off x="1852744" y="3327355"/>
            <a:ext cx="3520965" cy="638303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urved Down Arrow 86"/>
          <p:cNvSpPr/>
          <p:nvPr/>
        </p:nvSpPr>
        <p:spPr>
          <a:xfrm>
            <a:off x="1852744" y="4740166"/>
            <a:ext cx="3520965" cy="638303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Three Datasets are Needed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81192" y="2373742"/>
            <a:ext cx="6527901" cy="4391830"/>
            <a:chOff x="2726747" y="2466109"/>
            <a:chExt cx="6527901" cy="4391830"/>
          </a:xfrm>
        </p:grpSpPr>
        <p:pic>
          <p:nvPicPr>
            <p:cNvPr id="2054" name="Picture 6" descr="https://upload.wikimedia.org/wikipedia/commons/thumb/1/1f/Overfitting_svg.svg/1220px-Overfitting_svg.svg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8"/>
            <a:stretch/>
          </p:blipFill>
          <p:spPr bwMode="auto">
            <a:xfrm>
              <a:off x="3015672" y="2466109"/>
              <a:ext cx="6160654" cy="420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7699640" y="6488607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Steps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2565004" y="26278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1430" y="539713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1430" y="3562290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79319" y="4477324"/>
            <a:ext cx="400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Overtraining:</a:t>
            </a:r>
            <a:r>
              <a:rPr lang="en-US" dirty="0" smtClean="0"/>
              <a:t> after a certain number of training steps, you continue to get better predictions </a:t>
            </a:r>
            <a:r>
              <a:rPr lang="en-US" dirty="0" smtClean="0"/>
              <a:t>on data the network has seen </a:t>
            </a:r>
            <a:r>
              <a:rPr lang="en-US" dirty="0" smtClean="0"/>
              <a:t>but not for </a:t>
            </a:r>
            <a:r>
              <a:rPr lang="en-US" dirty="0" smtClean="0"/>
              <a:t>on </a:t>
            </a:r>
            <a:r>
              <a:rPr lang="en-US" dirty="0" smtClean="0"/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17150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Baseline (0-layer fully-connected)</a:t>
            </a:r>
          </a:p>
          <a:p>
            <a:r>
              <a:rPr lang="en-US" dirty="0" smtClean="0"/>
              <a:t>Description: Fully connected network with zero hidden layers. Essentially performs matrix multiplication with the input and adds a bias to produce the output.</a:t>
            </a:r>
          </a:p>
          <a:p>
            <a:r>
              <a:rPr lang="en-US" dirty="0" smtClean="0"/>
              <a:t>Training time: 4.2 </a:t>
            </a:r>
            <a:r>
              <a:rPr lang="en-US" dirty="0"/>
              <a:t>s</a:t>
            </a:r>
          </a:p>
          <a:p>
            <a:r>
              <a:rPr lang="en-US" dirty="0" smtClean="0"/>
              <a:t>Test set </a:t>
            </a:r>
            <a:r>
              <a:rPr lang="en-US" dirty="0"/>
              <a:t>loss: </a:t>
            </a:r>
            <a:r>
              <a:rPr lang="en-US" dirty="0" smtClean="0"/>
              <a:t>0.845515</a:t>
            </a:r>
          </a:p>
          <a:p>
            <a:r>
              <a:rPr lang="en-US" dirty="0" smtClean="0"/>
              <a:t>Time ranking: 1/16</a:t>
            </a:r>
          </a:p>
          <a:p>
            <a:r>
              <a:rPr lang="en-US" dirty="0" smtClean="0"/>
              <a:t>Accuracy ranking: 14/16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750893" y="2836937"/>
            <a:ext cx="2496093" cy="2418236"/>
            <a:chOff x="7750893" y="2836937"/>
            <a:chExt cx="2496093" cy="2418236"/>
          </a:xfrm>
        </p:grpSpPr>
        <p:sp>
          <p:nvSpPr>
            <p:cNvPr id="13" name="Oval 12"/>
            <p:cNvSpPr/>
            <p:nvPr/>
          </p:nvSpPr>
          <p:spPr>
            <a:xfrm>
              <a:off x="7750894" y="2836937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894" y="3769124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693123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>
              <a:stCxn id="13" idx="6"/>
              <a:endCxn id="15" idx="1"/>
            </p:cNvCxnSpPr>
            <p:nvPr/>
          </p:nvCxnSpPr>
          <p:spPr>
            <a:xfrm>
              <a:off x="8304757" y="3113869"/>
              <a:ext cx="1469477" cy="35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6"/>
              <a:endCxn id="15" idx="2"/>
            </p:cNvCxnSpPr>
            <p:nvPr/>
          </p:nvCxnSpPr>
          <p:spPr>
            <a:xfrm flipV="1">
              <a:off x="8304757" y="3667732"/>
              <a:ext cx="1388366" cy="37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50893" y="4701310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6"/>
              <a:endCxn id="15" idx="3"/>
            </p:cNvCxnSpPr>
            <p:nvPr/>
          </p:nvCxnSpPr>
          <p:spPr>
            <a:xfrm flipV="1">
              <a:off x="8304756" y="3863552"/>
              <a:ext cx="1469478" cy="11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9693123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/>
            <p:cNvCxnSpPr>
              <a:stCxn id="13" idx="6"/>
              <a:endCxn id="52" idx="1"/>
            </p:cNvCxnSpPr>
            <p:nvPr/>
          </p:nvCxnSpPr>
          <p:spPr>
            <a:xfrm>
              <a:off x="8304757" y="3113869"/>
              <a:ext cx="1469477" cy="112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4" idx="6"/>
              <a:endCxn id="52" idx="2"/>
            </p:cNvCxnSpPr>
            <p:nvPr/>
          </p:nvCxnSpPr>
          <p:spPr>
            <a:xfrm>
              <a:off x="8304757" y="4046056"/>
              <a:ext cx="1388366" cy="38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8" idx="6"/>
              <a:endCxn id="52" idx="2"/>
            </p:cNvCxnSpPr>
            <p:nvPr/>
          </p:nvCxnSpPr>
          <p:spPr>
            <a:xfrm flipV="1">
              <a:off x="8304756" y="4430019"/>
              <a:ext cx="1388367" cy="5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3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proposed by Quantum Reservoir Impact (QRI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Big question:</a:t>
            </a:r>
          </a:p>
          <a:p>
            <a:pPr lvl="1"/>
            <a:r>
              <a:rPr lang="en-US" dirty="0" smtClean="0"/>
              <a:t>Can deep learning find application in the petroleum industry?</a:t>
            </a:r>
          </a:p>
          <a:p>
            <a:r>
              <a:rPr lang="en-US" dirty="0" smtClean="0"/>
              <a:t>Develop a </a:t>
            </a:r>
            <a:r>
              <a:rPr lang="en-US" i="1" dirty="0" smtClean="0"/>
              <a:t>p</a:t>
            </a:r>
            <a:r>
              <a:rPr lang="en-US" i="1" dirty="0" smtClean="0"/>
              <a:t>roof of concept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20" y="5123282"/>
            <a:ext cx="1963905" cy="147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Fully Connected1-layer</a:t>
            </a:r>
          </a:p>
          <a:p>
            <a:r>
              <a:rPr lang="en-US" dirty="0" smtClean="0"/>
              <a:t>Description: Fully connected network with one hidden layer (using rectified linear units activation function) and 0.5 dropout between hidden layer and output.</a:t>
            </a:r>
          </a:p>
          <a:p>
            <a:r>
              <a:rPr lang="en-US" dirty="0" smtClean="0"/>
              <a:t>Training time</a:t>
            </a:r>
            <a:r>
              <a:rPr lang="en-US" dirty="0"/>
              <a:t>: </a:t>
            </a:r>
            <a:r>
              <a:rPr lang="en-US" dirty="0" smtClean="0"/>
              <a:t>9.5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0.848628</a:t>
            </a:r>
          </a:p>
          <a:p>
            <a:r>
              <a:rPr lang="en-US" dirty="0" smtClean="0"/>
              <a:t>Time ranking: 2/16</a:t>
            </a:r>
          </a:p>
          <a:p>
            <a:r>
              <a:rPr lang="en-US" dirty="0" smtClean="0"/>
              <a:t>Accuracy ranking: 16/16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7065577" y="2558477"/>
            <a:ext cx="4324514" cy="2972097"/>
            <a:chOff x="7750893" y="2560007"/>
            <a:chExt cx="4324514" cy="2972097"/>
          </a:xfrm>
        </p:grpSpPr>
        <p:sp>
          <p:nvSpPr>
            <p:cNvPr id="13" name="Oval 12"/>
            <p:cNvSpPr/>
            <p:nvPr/>
          </p:nvSpPr>
          <p:spPr>
            <a:xfrm>
              <a:off x="7750894" y="2836937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750894" y="3769124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693123" y="3390800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>
              <a:stCxn id="13" idx="6"/>
              <a:endCxn id="15" idx="1"/>
            </p:cNvCxnSpPr>
            <p:nvPr/>
          </p:nvCxnSpPr>
          <p:spPr>
            <a:xfrm>
              <a:off x="8304757" y="3113869"/>
              <a:ext cx="1469477" cy="358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6"/>
              <a:endCxn id="15" idx="2"/>
            </p:cNvCxnSpPr>
            <p:nvPr/>
          </p:nvCxnSpPr>
          <p:spPr>
            <a:xfrm flipV="1">
              <a:off x="8304757" y="3667732"/>
              <a:ext cx="1388366" cy="378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50893" y="4701310"/>
              <a:ext cx="553863" cy="5538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6"/>
              <a:endCxn id="15" idx="3"/>
            </p:cNvCxnSpPr>
            <p:nvPr/>
          </p:nvCxnSpPr>
          <p:spPr>
            <a:xfrm flipV="1">
              <a:off x="8304756" y="3863552"/>
              <a:ext cx="1469478" cy="11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9693123" y="415308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/>
            <p:cNvCxnSpPr>
              <a:stCxn id="13" idx="6"/>
              <a:endCxn id="52" idx="1"/>
            </p:cNvCxnSpPr>
            <p:nvPr/>
          </p:nvCxnSpPr>
          <p:spPr>
            <a:xfrm>
              <a:off x="8304757" y="3113869"/>
              <a:ext cx="1469477" cy="112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4" idx="6"/>
              <a:endCxn id="52" idx="2"/>
            </p:cNvCxnSpPr>
            <p:nvPr/>
          </p:nvCxnSpPr>
          <p:spPr>
            <a:xfrm>
              <a:off x="8304757" y="4046056"/>
              <a:ext cx="1388366" cy="38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8" idx="6"/>
              <a:endCxn id="52" idx="2"/>
            </p:cNvCxnSpPr>
            <p:nvPr/>
          </p:nvCxnSpPr>
          <p:spPr>
            <a:xfrm flipV="1">
              <a:off x="8304756" y="4430019"/>
              <a:ext cx="1388367" cy="54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1521544" y="3390800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1521544" y="4153087"/>
              <a:ext cx="553863" cy="55386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9693122" y="2560007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9693122" y="4978241"/>
              <a:ext cx="553863" cy="5538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/>
            <p:cNvCxnSpPr>
              <a:stCxn id="43" idx="6"/>
              <a:endCxn id="41" idx="1"/>
            </p:cNvCxnSpPr>
            <p:nvPr/>
          </p:nvCxnSpPr>
          <p:spPr>
            <a:xfrm>
              <a:off x="10246985" y="2836939"/>
              <a:ext cx="1355670" cy="63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6"/>
              <a:endCxn id="41" idx="2"/>
            </p:cNvCxnSpPr>
            <p:nvPr/>
          </p:nvCxnSpPr>
          <p:spPr>
            <a:xfrm>
              <a:off x="10246986" y="3667732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2" idx="6"/>
              <a:endCxn id="41" idx="3"/>
            </p:cNvCxnSpPr>
            <p:nvPr/>
          </p:nvCxnSpPr>
          <p:spPr>
            <a:xfrm flipV="1">
              <a:off x="10246986" y="3863552"/>
              <a:ext cx="1355669" cy="566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6"/>
              <a:endCxn id="41" idx="3"/>
            </p:cNvCxnSpPr>
            <p:nvPr/>
          </p:nvCxnSpPr>
          <p:spPr>
            <a:xfrm flipV="1">
              <a:off x="10246985" y="3863552"/>
              <a:ext cx="1355670" cy="1391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3" idx="6"/>
              <a:endCxn id="43" idx="2"/>
            </p:cNvCxnSpPr>
            <p:nvPr/>
          </p:nvCxnSpPr>
          <p:spPr>
            <a:xfrm flipV="1">
              <a:off x="8304757" y="2836939"/>
              <a:ext cx="1388365" cy="276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6"/>
              <a:endCxn id="43" idx="2"/>
            </p:cNvCxnSpPr>
            <p:nvPr/>
          </p:nvCxnSpPr>
          <p:spPr>
            <a:xfrm flipV="1">
              <a:off x="8304757" y="2836939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6"/>
              <a:endCxn id="43" idx="2"/>
            </p:cNvCxnSpPr>
            <p:nvPr/>
          </p:nvCxnSpPr>
          <p:spPr>
            <a:xfrm flipV="1">
              <a:off x="8304756" y="2836939"/>
              <a:ext cx="1388366" cy="214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3" idx="6"/>
              <a:endCxn id="44" idx="1"/>
            </p:cNvCxnSpPr>
            <p:nvPr/>
          </p:nvCxnSpPr>
          <p:spPr>
            <a:xfrm>
              <a:off x="8304757" y="3113869"/>
              <a:ext cx="1469476" cy="194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4" idx="6"/>
              <a:endCxn id="44" idx="2"/>
            </p:cNvCxnSpPr>
            <p:nvPr/>
          </p:nvCxnSpPr>
          <p:spPr>
            <a:xfrm>
              <a:off x="8304757" y="4046056"/>
              <a:ext cx="1388365" cy="12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8" idx="6"/>
              <a:endCxn id="44" idx="3"/>
            </p:cNvCxnSpPr>
            <p:nvPr/>
          </p:nvCxnSpPr>
          <p:spPr>
            <a:xfrm>
              <a:off x="8304756" y="4978242"/>
              <a:ext cx="1469477" cy="472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6"/>
              <a:endCxn id="42" idx="3"/>
            </p:cNvCxnSpPr>
            <p:nvPr/>
          </p:nvCxnSpPr>
          <p:spPr>
            <a:xfrm flipV="1">
              <a:off x="10246985" y="4625839"/>
              <a:ext cx="1355670" cy="62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52" idx="6"/>
              <a:endCxn id="42" idx="2"/>
            </p:cNvCxnSpPr>
            <p:nvPr/>
          </p:nvCxnSpPr>
          <p:spPr>
            <a:xfrm>
              <a:off x="10246986" y="4430019"/>
              <a:ext cx="1274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5" idx="6"/>
              <a:endCxn id="42" idx="1"/>
            </p:cNvCxnSpPr>
            <p:nvPr/>
          </p:nvCxnSpPr>
          <p:spPr>
            <a:xfrm>
              <a:off x="10246986" y="3667732"/>
              <a:ext cx="1355669" cy="56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43" idx="6"/>
              <a:endCxn id="42" idx="1"/>
            </p:cNvCxnSpPr>
            <p:nvPr/>
          </p:nvCxnSpPr>
          <p:spPr>
            <a:xfrm>
              <a:off x="10246985" y="2836939"/>
              <a:ext cx="1355670" cy="1397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6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Convolutional1-layer</a:t>
            </a:r>
          </a:p>
          <a:p>
            <a:r>
              <a:rPr lang="en-US" dirty="0" smtClean="0"/>
              <a:t>Description: Evaluates the convolution of multiple filters with input and connects result to hidden layer (through </a:t>
            </a:r>
            <a:r>
              <a:rPr lang="en-US" dirty="0" err="1" smtClean="0"/>
              <a:t>ReLU</a:t>
            </a:r>
            <a:r>
              <a:rPr lang="en-US" dirty="0" smtClean="0"/>
              <a:t>). Run with 13 kernels, 100 filters. Performs significantly faster on GPU than CPU.</a:t>
            </a:r>
          </a:p>
          <a:p>
            <a:r>
              <a:rPr lang="en-US" dirty="0" smtClean="0"/>
              <a:t>Training time</a:t>
            </a:r>
            <a:r>
              <a:rPr lang="en-US" dirty="0"/>
              <a:t>: </a:t>
            </a:r>
            <a:r>
              <a:rPr lang="en-US" dirty="0" smtClean="0"/>
              <a:t>142.2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</a:t>
            </a:r>
            <a:r>
              <a:rPr lang="en-US" dirty="0" smtClean="0"/>
              <a:t>0.846481</a:t>
            </a:r>
          </a:p>
          <a:p>
            <a:r>
              <a:rPr lang="en-US" dirty="0" smtClean="0"/>
              <a:t>Time ranking: 9/16</a:t>
            </a:r>
          </a:p>
          <a:p>
            <a:r>
              <a:rPr lang="en-US" dirty="0" smtClean="0"/>
              <a:t>Accuracy ranking: 15/16</a:t>
            </a:r>
          </a:p>
        </p:txBody>
      </p:sp>
      <p:sp>
        <p:nvSpPr>
          <p:cNvPr id="15" name="Oval 14"/>
          <p:cNvSpPr/>
          <p:nvPr/>
        </p:nvSpPr>
        <p:spPr>
          <a:xfrm>
            <a:off x="7000332" y="3389270"/>
            <a:ext cx="553863" cy="553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000332" y="4151557"/>
            <a:ext cx="553863" cy="553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000331" y="2558477"/>
            <a:ext cx="553863" cy="553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00331" y="4976711"/>
            <a:ext cx="553863" cy="5538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8828753" y="3767642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828753" y="4529929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8828753" y="3005355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>
            <a:stCxn id="43" idx="6"/>
            <a:endCxn id="34" idx="2"/>
          </p:cNvCxnSpPr>
          <p:nvPr/>
        </p:nvCxnSpPr>
        <p:spPr>
          <a:xfrm>
            <a:off x="7554194" y="2835409"/>
            <a:ext cx="1274559" cy="44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" idx="6"/>
            <a:endCxn id="34" idx="2"/>
          </p:cNvCxnSpPr>
          <p:nvPr/>
        </p:nvCxnSpPr>
        <p:spPr>
          <a:xfrm flipV="1">
            <a:off x="7554195" y="3282287"/>
            <a:ext cx="1274558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6"/>
            <a:endCxn id="41" idx="2"/>
          </p:cNvCxnSpPr>
          <p:nvPr/>
        </p:nvCxnSpPr>
        <p:spPr>
          <a:xfrm>
            <a:off x="7554195" y="3666202"/>
            <a:ext cx="1274558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2" idx="6"/>
            <a:endCxn id="41" idx="2"/>
          </p:cNvCxnSpPr>
          <p:nvPr/>
        </p:nvCxnSpPr>
        <p:spPr>
          <a:xfrm flipV="1">
            <a:off x="7554195" y="4044574"/>
            <a:ext cx="1274558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2" idx="6"/>
            <a:endCxn id="42" idx="2"/>
          </p:cNvCxnSpPr>
          <p:nvPr/>
        </p:nvCxnSpPr>
        <p:spPr>
          <a:xfrm>
            <a:off x="7554195" y="4428489"/>
            <a:ext cx="1274558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4" idx="6"/>
            <a:endCxn id="42" idx="2"/>
          </p:cNvCxnSpPr>
          <p:nvPr/>
        </p:nvCxnSpPr>
        <p:spPr>
          <a:xfrm flipV="1">
            <a:off x="7554194" y="4806861"/>
            <a:ext cx="1274559" cy="44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0770983" y="3389270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0770983" y="4151557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stCxn id="34" idx="6"/>
            <a:endCxn id="50" idx="1"/>
          </p:cNvCxnSpPr>
          <p:nvPr/>
        </p:nvCxnSpPr>
        <p:spPr>
          <a:xfrm>
            <a:off x="9382616" y="3282287"/>
            <a:ext cx="1469478" cy="18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1" idx="6"/>
            <a:endCxn id="50" idx="2"/>
          </p:cNvCxnSpPr>
          <p:nvPr/>
        </p:nvCxnSpPr>
        <p:spPr>
          <a:xfrm flipV="1">
            <a:off x="9382616" y="3666202"/>
            <a:ext cx="1388367" cy="3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2" idx="6"/>
            <a:endCxn id="50" idx="3"/>
          </p:cNvCxnSpPr>
          <p:nvPr/>
        </p:nvCxnSpPr>
        <p:spPr>
          <a:xfrm flipV="1">
            <a:off x="9382616" y="3862022"/>
            <a:ext cx="1469478" cy="94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6"/>
            <a:endCxn id="60" idx="1"/>
          </p:cNvCxnSpPr>
          <p:nvPr/>
        </p:nvCxnSpPr>
        <p:spPr>
          <a:xfrm>
            <a:off x="9382616" y="3282287"/>
            <a:ext cx="1469478" cy="95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6"/>
            <a:endCxn id="60" idx="2"/>
          </p:cNvCxnSpPr>
          <p:nvPr/>
        </p:nvCxnSpPr>
        <p:spPr>
          <a:xfrm>
            <a:off x="9382616" y="4044574"/>
            <a:ext cx="1388367" cy="38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6"/>
            <a:endCxn id="60" idx="3"/>
          </p:cNvCxnSpPr>
          <p:nvPr/>
        </p:nvCxnSpPr>
        <p:spPr>
          <a:xfrm flipV="1">
            <a:off x="9382616" y="4624309"/>
            <a:ext cx="1469478" cy="18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52" grpId="0" animBg="1"/>
      <p:bldP spid="52" grpId="1" animBg="1"/>
      <p:bldP spid="43" grpId="0" animBg="1"/>
      <p:bldP spid="44" grpId="0" animBg="1"/>
      <p:bldP spid="41" grpId="0" animBg="1"/>
      <p:bldP spid="42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Simple RNN1-layer sigmoid, 1-layer </a:t>
            </a:r>
            <a:r>
              <a:rPr lang="en-US" b="1" dirty="0" err="1" smtClean="0"/>
              <a:t>ReLU</a:t>
            </a:r>
            <a:r>
              <a:rPr lang="en-US" b="1" dirty="0" smtClean="0"/>
              <a:t>, 3-layers sigmoid, 3-layers </a:t>
            </a:r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dirty="0" smtClean="0"/>
              <a:t>Description: Fully connected network where layers’ outputs are fed back in as inputs (with sigmoid activation function)</a:t>
            </a:r>
          </a:p>
          <a:p>
            <a:r>
              <a:rPr lang="en-US" dirty="0" smtClean="0"/>
              <a:t>Training time</a:t>
            </a:r>
            <a:r>
              <a:rPr lang="en-US" dirty="0"/>
              <a:t>: </a:t>
            </a:r>
            <a:r>
              <a:rPr lang="en-US" dirty="0" smtClean="0"/>
              <a:t>95.6 s, 51.5 s, 401.9 s, 106.1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0.839948, </a:t>
            </a:r>
            <a:r>
              <a:rPr lang="en-US" dirty="0" smtClean="0"/>
              <a:t>0.837879</a:t>
            </a:r>
            <a:r>
              <a:rPr lang="en-US" dirty="0"/>
              <a:t>, 0.839281, 0.838986</a:t>
            </a:r>
          </a:p>
          <a:p>
            <a:r>
              <a:rPr lang="en-US" dirty="0" smtClean="0"/>
              <a:t>Time ranking: 5/16, 4/16, 16/16, 6/16</a:t>
            </a:r>
          </a:p>
          <a:p>
            <a:r>
              <a:rPr lang="en-US" dirty="0" smtClean="0"/>
              <a:t>Accuracy ranking: 8/16, 13/16, 11/16, 10/16</a:t>
            </a:r>
          </a:p>
        </p:txBody>
      </p:sp>
      <p:sp>
        <p:nvSpPr>
          <p:cNvPr id="13" name="Oval 12"/>
          <p:cNvSpPr/>
          <p:nvPr/>
        </p:nvSpPr>
        <p:spPr>
          <a:xfrm>
            <a:off x="7065578" y="2835407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065578" y="3767594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007807" y="3389270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5" idx="1"/>
          </p:cNvCxnSpPr>
          <p:nvPr/>
        </p:nvCxnSpPr>
        <p:spPr>
          <a:xfrm>
            <a:off x="7619441" y="3112339"/>
            <a:ext cx="1469477" cy="35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6"/>
            <a:endCxn id="15" idx="2"/>
          </p:cNvCxnSpPr>
          <p:nvPr/>
        </p:nvCxnSpPr>
        <p:spPr>
          <a:xfrm flipV="1">
            <a:off x="7619441" y="3666202"/>
            <a:ext cx="1388366" cy="37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65577" y="4699780"/>
            <a:ext cx="553863" cy="553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>
            <a:stCxn id="18" idx="6"/>
            <a:endCxn id="15" idx="3"/>
          </p:cNvCxnSpPr>
          <p:nvPr/>
        </p:nvCxnSpPr>
        <p:spPr>
          <a:xfrm flipV="1">
            <a:off x="7619440" y="3862022"/>
            <a:ext cx="1469478" cy="111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007807" y="4151557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Arrow Connector 56"/>
          <p:cNvCxnSpPr>
            <a:stCxn id="13" idx="6"/>
            <a:endCxn id="52" idx="1"/>
          </p:cNvCxnSpPr>
          <p:nvPr/>
        </p:nvCxnSpPr>
        <p:spPr>
          <a:xfrm>
            <a:off x="7619441" y="3112339"/>
            <a:ext cx="1469477" cy="112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6"/>
            <a:endCxn id="52" idx="2"/>
          </p:cNvCxnSpPr>
          <p:nvPr/>
        </p:nvCxnSpPr>
        <p:spPr>
          <a:xfrm>
            <a:off x="7619441" y="4044526"/>
            <a:ext cx="1388366" cy="3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6"/>
            <a:endCxn id="52" idx="2"/>
          </p:cNvCxnSpPr>
          <p:nvPr/>
        </p:nvCxnSpPr>
        <p:spPr>
          <a:xfrm flipV="1">
            <a:off x="7619440" y="4428489"/>
            <a:ext cx="1388367" cy="54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836228" y="3389270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0836228" y="4151557"/>
            <a:ext cx="553863" cy="5538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007806" y="2558477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9007806" y="4976711"/>
            <a:ext cx="553863" cy="55386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>
            <a:stCxn id="43" idx="6"/>
            <a:endCxn id="41" idx="1"/>
          </p:cNvCxnSpPr>
          <p:nvPr/>
        </p:nvCxnSpPr>
        <p:spPr>
          <a:xfrm>
            <a:off x="9561669" y="2835409"/>
            <a:ext cx="1355670" cy="6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41" idx="2"/>
          </p:cNvCxnSpPr>
          <p:nvPr/>
        </p:nvCxnSpPr>
        <p:spPr>
          <a:xfrm>
            <a:off x="9561670" y="3666202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2" idx="6"/>
            <a:endCxn id="41" idx="3"/>
          </p:cNvCxnSpPr>
          <p:nvPr/>
        </p:nvCxnSpPr>
        <p:spPr>
          <a:xfrm flipV="1">
            <a:off x="9561670" y="3862022"/>
            <a:ext cx="1355669" cy="56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6"/>
            <a:endCxn id="41" idx="3"/>
          </p:cNvCxnSpPr>
          <p:nvPr/>
        </p:nvCxnSpPr>
        <p:spPr>
          <a:xfrm flipV="1">
            <a:off x="9561669" y="3862022"/>
            <a:ext cx="1355670" cy="139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6"/>
            <a:endCxn id="43" idx="2"/>
          </p:cNvCxnSpPr>
          <p:nvPr/>
        </p:nvCxnSpPr>
        <p:spPr>
          <a:xfrm flipV="1">
            <a:off x="7619441" y="2835409"/>
            <a:ext cx="1388365" cy="2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6"/>
            <a:endCxn id="43" idx="2"/>
          </p:cNvCxnSpPr>
          <p:nvPr/>
        </p:nvCxnSpPr>
        <p:spPr>
          <a:xfrm flipV="1">
            <a:off x="7619441" y="2835409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6"/>
            <a:endCxn id="43" idx="2"/>
          </p:cNvCxnSpPr>
          <p:nvPr/>
        </p:nvCxnSpPr>
        <p:spPr>
          <a:xfrm flipV="1">
            <a:off x="7619440" y="2835409"/>
            <a:ext cx="1388366" cy="214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6"/>
            <a:endCxn id="44" idx="1"/>
          </p:cNvCxnSpPr>
          <p:nvPr/>
        </p:nvCxnSpPr>
        <p:spPr>
          <a:xfrm>
            <a:off x="7619441" y="3112339"/>
            <a:ext cx="1469476" cy="19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6"/>
            <a:endCxn id="44" idx="2"/>
          </p:cNvCxnSpPr>
          <p:nvPr/>
        </p:nvCxnSpPr>
        <p:spPr>
          <a:xfrm>
            <a:off x="7619441" y="4044526"/>
            <a:ext cx="1388365" cy="120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8" idx="6"/>
            <a:endCxn id="44" idx="3"/>
          </p:cNvCxnSpPr>
          <p:nvPr/>
        </p:nvCxnSpPr>
        <p:spPr>
          <a:xfrm>
            <a:off x="7619440" y="4976712"/>
            <a:ext cx="1469477" cy="4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6"/>
            <a:endCxn id="42" idx="3"/>
          </p:cNvCxnSpPr>
          <p:nvPr/>
        </p:nvCxnSpPr>
        <p:spPr>
          <a:xfrm flipV="1">
            <a:off x="9561669" y="4624309"/>
            <a:ext cx="1355670" cy="62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2" idx="6"/>
            <a:endCxn id="42" idx="2"/>
          </p:cNvCxnSpPr>
          <p:nvPr/>
        </p:nvCxnSpPr>
        <p:spPr>
          <a:xfrm>
            <a:off x="9561670" y="4428489"/>
            <a:ext cx="1274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6"/>
            <a:endCxn id="42" idx="1"/>
          </p:cNvCxnSpPr>
          <p:nvPr/>
        </p:nvCxnSpPr>
        <p:spPr>
          <a:xfrm>
            <a:off x="9561670" y="3666202"/>
            <a:ext cx="1355669" cy="56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6"/>
            <a:endCxn id="42" idx="1"/>
          </p:cNvCxnSpPr>
          <p:nvPr/>
        </p:nvCxnSpPr>
        <p:spPr>
          <a:xfrm>
            <a:off x="9561669" y="2835409"/>
            <a:ext cx="1355670" cy="139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3" idx="7"/>
            <a:endCxn id="43" idx="1"/>
          </p:cNvCxnSpPr>
          <p:nvPr/>
        </p:nvCxnSpPr>
        <p:spPr>
          <a:xfrm rot="16200000" flipV="1">
            <a:off x="9284738" y="2443767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5" idx="7"/>
            <a:endCxn id="15" idx="1"/>
          </p:cNvCxnSpPr>
          <p:nvPr/>
        </p:nvCxnSpPr>
        <p:spPr>
          <a:xfrm rot="16200000" flipV="1">
            <a:off x="9284739" y="3274560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2" idx="7"/>
            <a:endCxn id="52" idx="1"/>
          </p:cNvCxnSpPr>
          <p:nvPr/>
        </p:nvCxnSpPr>
        <p:spPr>
          <a:xfrm rot="16200000" flipV="1">
            <a:off x="9284739" y="4036847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4" idx="7"/>
            <a:endCxn id="44" idx="1"/>
          </p:cNvCxnSpPr>
          <p:nvPr/>
        </p:nvCxnSpPr>
        <p:spPr>
          <a:xfrm rot="16200000" flipV="1">
            <a:off x="9284738" y="4862001"/>
            <a:ext cx="12700" cy="391641"/>
          </a:xfrm>
          <a:prstGeom prst="curvedConnector3">
            <a:avLst>
              <a:gd name="adj1" fmla="val 2438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Gated Recurrent Unit (1-layer, 1-layer </a:t>
            </a:r>
            <a:r>
              <a:rPr lang="en-US" b="1" dirty="0" err="1" smtClean="0"/>
              <a:t>ReLU</a:t>
            </a:r>
            <a:r>
              <a:rPr lang="en-US" b="1" dirty="0"/>
              <a:t>)</a:t>
            </a:r>
            <a:endParaRPr lang="en-US" b="1" dirty="0" smtClean="0"/>
          </a:p>
          <a:p>
            <a:r>
              <a:rPr lang="en-US" dirty="0" smtClean="0"/>
              <a:t>Description: Same as simple recurrent but uses the reset and update gates as additional parameters when feeding past outputs backwards.</a:t>
            </a:r>
          </a:p>
          <a:p>
            <a:r>
              <a:rPr lang="en-US" dirty="0" smtClean="0"/>
              <a:t>Training time</a:t>
            </a:r>
            <a:r>
              <a:rPr lang="en-US" dirty="0"/>
              <a:t>: </a:t>
            </a:r>
            <a:r>
              <a:rPr lang="en-US" dirty="0" smtClean="0"/>
              <a:t>284.6 s, 144.8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</a:t>
            </a:r>
            <a:r>
              <a:rPr lang="en-US" dirty="0" smtClean="0"/>
              <a:t>0.836572</a:t>
            </a:r>
            <a:r>
              <a:rPr lang="en-US" dirty="0"/>
              <a:t>, </a:t>
            </a:r>
            <a:r>
              <a:rPr lang="en-US" b="1" dirty="0"/>
              <a:t>0.832880</a:t>
            </a:r>
            <a:endParaRPr lang="en-US" b="1" dirty="0" smtClean="0"/>
          </a:p>
          <a:p>
            <a:r>
              <a:rPr lang="en-US" dirty="0" smtClean="0"/>
              <a:t>Time ranking: 14/16, 10/16</a:t>
            </a:r>
          </a:p>
          <a:p>
            <a:r>
              <a:rPr lang="en-US" dirty="0" smtClean="0"/>
              <a:t>Accuracy ranking: 4/16, 1/16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312104"/>
            <a:ext cx="5820938" cy="346484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914052" y="2585545"/>
            <a:ext cx="2594776" cy="2385848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Long Short-Term Memory (1-layer)</a:t>
            </a:r>
          </a:p>
          <a:p>
            <a:r>
              <a:rPr lang="en-US" dirty="0" smtClean="0"/>
              <a:t>Description: </a:t>
            </a:r>
            <a:r>
              <a:rPr lang="en-US" dirty="0"/>
              <a:t>Same as simple recurrent </a:t>
            </a:r>
            <a:r>
              <a:rPr lang="en-US" dirty="0" smtClean="0"/>
              <a:t>using hyperbolic tangent activation function but </a:t>
            </a:r>
            <a:r>
              <a:rPr lang="en-US" dirty="0"/>
              <a:t>uses the </a:t>
            </a:r>
            <a:r>
              <a:rPr lang="en-US" dirty="0" smtClean="0"/>
              <a:t>input, output, and forget gates </a:t>
            </a:r>
            <a:r>
              <a:rPr lang="en-US" dirty="0"/>
              <a:t>as additional parameters when feeding past outputs backwards.</a:t>
            </a:r>
          </a:p>
          <a:p>
            <a:r>
              <a:rPr lang="en-US" dirty="0" smtClean="0"/>
              <a:t>Training time</a:t>
            </a:r>
            <a:r>
              <a:rPr lang="en-US" dirty="0"/>
              <a:t>: </a:t>
            </a:r>
            <a:r>
              <a:rPr lang="en-US" dirty="0" smtClean="0"/>
              <a:t>326.5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</a:t>
            </a:r>
            <a:r>
              <a:rPr lang="en-US" dirty="0" smtClean="0"/>
              <a:t>0.836652</a:t>
            </a:r>
          </a:p>
          <a:p>
            <a:r>
              <a:rPr lang="en-US" dirty="0" smtClean="0"/>
              <a:t>Time ranking: 15/16</a:t>
            </a:r>
          </a:p>
          <a:p>
            <a:r>
              <a:rPr lang="en-US" dirty="0" smtClean="0"/>
              <a:t>Accuracy ranking: 5/16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312104"/>
            <a:ext cx="5820938" cy="346484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319276" y="2569503"/>
            <a:ext cx="2594776" cy="2385848"/>
          </a:xfrm>
          <a:prstGeom prst="round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Machine learning architectures Tested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b="1" dirty="0" smtClean="0"/>
              <a:t>MUT1, MUT2, MUT3, MUT1 </a:t>
            </a:r>
            <a:r>
              <a:rPr lang="en-US" b="1" dirty="0" err="1" smtClean="0"/>
              <a:t>ReLU</a:t>
            </a:r>
            <a:r>
              <a:rPr lang="en-US" b="1" dirty="0" smtClean="0"/>
              <a:t>, MUT2 </a:t>
            </a:r>
            <a:r>
              <a:rPr lang="en-US" b="1" dirty="0" err="1" smtClean="0"/>
              <a:t>ReLU</a:t>
            </a:r>
            <a:r>
              <a:rPr lang="en-US" b="1" dirty="0" smtClean="0"/>
              <a:t>, MUT3, </a:t>
            </a:r>
            <a:r>
              <a:rPr lang="en-US" b="1" dirty="0" err="1" smtClean="0"/>
              <a:t>ReLU</a:t>
            </a:r>
            <a:endParaRPr lang="en-US" b="1" dirty="0" smtClean="0"/>
          </a:p>
          <a:p>
            <a:r>
              <a:rPr lang="en-US" dirty="0" smtClean="0"/>
              <a:t>Description: Optimized versions similar to GRU and LSTM (with optimized biases/layer sizes found through hyper-parameter optimization)</a:t>
            </a:r>
            <a:endParaRPr lang="en-US" dirty="0"/>
          </a:p>
          <a:p>
            <a:r>
              <a:rPr lang="en-US" dirty="0" smtClean="0"/>
              <a:t>Training time: 267.8 s, 197.5 s, 137.2 s, 167.6 s, 109.0 s, 45.7 s</a:t>
            </a:r>
          </a:p>
          <a:p>
            <a:r>
              <a:rPr lang="en-US" dirty="0" smtClean="0"/>
              <a:t>Test </a:t>
            </a:r>
            <a:r>
              <a:rPr lang="en-US" dirty="0"/>
              <a:t>set loss: 0.836049, 0.835410, 0.837395, 0.838955, 0.837153, 0.839637</a:t>
            </a:r>
            <a:endParaRPr lang="en-US" dirty="0" smtClean="0"/>
          </a:p>
          <a:p>
            <a:r>
              <a:rPr lang="en-US" dirty="0" smtClean="0"/>
              <a:t>Time ranking: 13/16, 12/16, 8/16, 11/16, 7/16, 3/16</a:t>
            </a:r>
          </a:p>
          <a:p>
            <a:r>
              <a:rPr lang="en-US" dirty="0" smtClean="0"/>
              <a:t>Accuracy ranking: 3/16, 2/16, 7/16, 9/16, 6/16, 12/16</a:t>
            </a:r>
          </a:p>
        </p:txBody>
      </p:sp>
    </p:spTree>
    <p:extLst>
      <p:ext uri="{BB962C8B-B14F-4D97-AF65-F5344CB8AC3E}">
        <p14:creationId xmlns:p14="http://schemas.microsoft.com/office/powerpoint/2010/main" val="25268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297540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42382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5419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4768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Task</a:t>
            </a:r>
            <a:r>
              <a:rPr lang="en-US" b="1" dirty="0" smtClean="0"/>
              <a:t>: identify features in oil production data and forecast oil production rate in petroleum wells</a:t>
            </a:r>
          </a:p>
          <a:p>
            <a:pPr lvl="1"/>
            <a:r>
              <a:rPr lang="en-US" dirty="0" smtClean="0"/>
              <a:t>Use machine learning to detect </a:t>
            </a:r>
            <a:r>
              <a:rPr lang="en-US" dirty="0"/>
              <a:t>“events” (repairs, upgrades, other modifications to a </a:t>
            </a:r>
            <a:r>
              <a:rPr lang="en-US" dirty="0" smtClean="0"/>
              <a:t>well)</a:t>
            </a:r>
          </a:p>
          <a:p>
            <a:pPr lvl="1"/>
            <a:r>
              <a:rPr lang="en-US" dirty="0" smtClean="0"/>
              <a:t>Given a well, forecast </a:t>
            </a:r>
            <a:r>
              <a:rPr lang="en-US" dirty="0"/>
              <a:t>oil </a:t>
            </a:r>
            <a:r>
              <a:rPr lang="en-US" dirty="0" smtClean="0"/>
              <a:t>production for the next year</a:t>
            </a:r>
            <a:endParaRPr lang="en-US" b="1" dirty="0" smtClean="0"/>
          </a:p>
          <a:p>
            <a:r>
              <a:rPr lang="en-US" dirty="0" smtClean="0"/>
              <a:t>We were given a set of data from oil wells all over the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20" y="5123282"/>
            <a:ext cx="1963905" cy="147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7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8431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Some Oil Well Predictions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5" y="2227263"/>
            <a:ext cx="4821299" cy="3633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75" y="2227263"/>
            <a:ext cx="4821299" cy="3633787"/>
          </a:xfrm>
        </p:spPr>
      </p:pic>
    </p:spTree>
    <p:extLst>
      <p:ext uri="{BB962C8B-B14F-4D97-AF65-F5344CB8AC3E}">
        <p14:creationId xmlns:p14="http://schemas.microsoft.com/office/powerpoint/2010/main" val="3302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Scatterplot showing performance of each network</a:t>
            </a:r>
          </a:p>
          <a:p>
            <a:r>
              <a:rPr lang="en-US" dirty="0" smtClean="0"/>
              <a:t>Hyper-parameter </a:t>
            </a:r>
            <a:r>
              <a:rPr lang="en-US" dirty="0"/>
              <a:t>optimization using clusters</a:t>
            </a:r>
          </a:p>
          <a:p>
            <a:r>
              <a:rPr lang="en-US" dirty="0" smtClean="0"/>
              <a:t>Test concatenated one-month </a:t>
            </a:r>
            <a:r>
              <a:rPr lang="en-US" dirty="0"/>
              <a:t>output for </a:t>
            </a:r>
            <a:r>
              <a:rPr lang="en-US" dirty="0" smtClean="0"/>
              <a:t>RNNs</a:t>
            </a:r>
            <a:endParaRPr lang="en-US" dirty="0"/>
          </a:p>
          <a:p>
            <a:r>
              <a:rPr lang="en-US" dirty="0" smtClean="0"/>
              <a:t>Add post-processor to renormalize predictions</a:t>
            </a:r>
          </a:p>
          <a:p>
            <a:r>
              <a:rPr lang="en-US" dirty="0" smtClean="0"/>
              <a:t>Write paper describing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hyper-parameter optimization</a:t>
            </a:r>
          </a:p>
          <a:p>
            <a:r>
              <a:rPr lang="en-US" dirty="0" smtClean="0"/>
              <a:t>Explore other neural network implementations:</a:t>
            </a:r>
          </a:p>
          <a:p>
            <a:pPr lvl="1"/>
            <a:r>
              <a:rPr lang="en-US" dirty="0" smtClean="0"/>
              <a:t>Hierarchical Temporal Memory (HTM): very closely resembles the brain, was recommended to us by QRI</a:t>
            </a:r>
          </a:p>
          <a:p>
            <a:r>
              <a:rPr lang="en-US" dirty="0" smtClean="0"/>
              <a:t>Incorporate water and gas data inputs to aid predictions</a:t>
            </a:r>
          </a:p>
          <a:p>
            <a:r>
              <a:rPr lang="en-US" dirty="0" smtClean="0"/>
              <a:t>Train differently on different kinds of oil wells</a:t>
            </a:r>
          </a:p>
          <a:p>
            <a:r>
              <a:rPr lang="en-US" dirty="0" smtClean="0"/>
              <a:t>Add events as an input to aid predictions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7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811690" y="2967335"/>
            <a:ext cx="456862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Questions?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5387788" y="5262296"/>
            <a:ext cx="6223022" cy="689515"/>
          </a:xfrm>
        </p:spPr>
        <p:txBody>
          <a:bodyPr/>
          <a:lstStyle/>
          <a:p>
            <a:r>
              <a:rPr lang="en-US" dirty="0" smtClean="0"/>
              <a:t>We would like to extend our sincerest thanks to the directors of the Harvard SEAS REU, the TRiCAM coordinators, QRI, and our wonderful mentor Verena who enabled this project to happen.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Intelligent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/>
              <a:t>QRI approach:</a:t>
            </a:r>
          </a:p>
          <a:p>
            <a:pPr lvl="1"/>
            <a:r>
              <a:rPr lang="en-US" dirty="0"/>
              <a:t>Based on heuristics and statistics</a:t>
            </a:r>
          </a:p>
          <a:p>
            <a:pPr lvl="1"/>
            <a:r>
              <a:rPr lang="en-US" dirty="0"/>
              <a:t>Works well and delivers intended results</a:t>
            </a:r>
          </a:p>
          <a:p>
            <a:pPr lvl="1"/>
            <a:r>
              <a:rPr lang="en-US" dirty="0"/>
              <a:t>Has limitations: </a:t>
            </a:r>
            <a:r>
              <a:rPr lang="en-US" dirty="0" smtClean="0"/>
              <a:t>slow</a:t>
            </a:r>
            <a:r>
              <a:rPr lang="en-US" dirty="0"/>
              <a:t>, limited </a:t>
            </a:r>
            <a:r>
              <a:rPr lang="en-US" dirty="0" smtClean="0"/>
              <a:t>to time series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QRI’s vision</a:t>
            </a:r>
            <a:r>
              <a:rPr lang="en-US" dirty="0"/>
              <a:t>: </a:t>
            </a:r>
            <a:r>
              <a:rPr lang="en-US" dirty="0" smtClean="0"/>
              <a:t>deep </a:t>
            </a:r>
            <a:r>
              <a:rPr lang="en-US" dirty="0"/>
              <a:t>learning </a:t>
            </a:r>
            <a:r>
              <a:rPr lang="en-US" dirty="0" smtClean="0"/>
              <a:t>becomes </a:t>
            </a:r>
            <a:r>
              <a:rPr lang="en-US" dirty="0"/>
              <a:t>a solution for </a:t>
            </a:r>
            <a:r>
              <a:rPr lang="en-US" dirty="0" smtClean="0"/>
              <a:t>many problems the </a:t>
            </a:r>
            <a:r>
              <a:rPr lang="en-US" dirty="0"/>
              <a:t>future</a:t>
            </a:r>
          </a:p>
          <a:p>
            <a:pPr lvl="1"/>
            <a:r>
              <a:rPr lang="en-US" dirty="0" smtClean="0"/>
              <a:t>Fast interpretations</a:t>
            </a:r>
            <a:endParaRPr lang="en-US" dirty="0"/>
          </a:p>
          <a:p>
            <a:pPr lvl="1"/>
            <a:r>
              <a:rPr lang="en-US" dirty="0"/>
              <a:t>Different types of events </a:t>
            </a:r>
            <a:r>
              <a:rPr lang="en-US" dirty="0" smtClean="0"/>
              <a:t>identified</a:t>
            </a:r>
            <a:endParaRPr lang="en-US" dirty="0"/>
          </a:p>
          <a:p>
            <a:pPr lvl="1"/>
            <a:r>
              <a:rPr lang="en-US" dirty="0"/>
              <a:t>More complex information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added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9" y="5299075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QRI’s Predictions </a:t>
            </a:r>
            <a:r>
              <a:rPr lang="en-US" dirty="0" smtClean="0"/>
              <a:t>using Hard-coded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453605" y="2228003"/>
            <a:ext cx="3157204" cy="3633047"/>
          </a:xfrm>
        </p:spPr>
        <p:txBody>
          <a:bodyPr/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Must be manually developed</a:t>
            </a:r>
          </a:p>
          <a:p>
            <a:pPr lvl="1"/>
            <a:r>
              <a:rPr lang="en-US" dirty="0" smtClean="0"/>
              <a:t>Human bias/error involved</a:t>
            </a:r>
          </a:p>
          <a:p>
            <a:pPr lvl="1"/>
            <a:r>
              <a:rPr lang="en-US" dirty="0" smtClean="0"/>
              <a:t>Not easily adaptable</a:t>
            </a:r>
          </a:p>
          <a:p>
            <a:pPr lvl="1"/>
            <a:r>
              <a:rPr lang="en-US" dirty="0" smtClean="0"/>
              <a:t>Less scalable for larger datasets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81193" y="2228003"/>
            <a:ext cx="7872413" cy="4344091"/>
            <a:chOff x="1659049" y="2222123"/>
            <a:chExt cx="7872413" cy="4344091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59049" y="2397129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3642768" y="2746524"/>
              <a:ext cx="1803609" cy="3003916"/>
              <a:chOff x="2508932" y="1992537"/>
              <a:chExt cx="1803609" cy="3003916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2508932" y="3302420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amond 51"/>
              <p:cNvSpPr/>
              <p:nvPr/>
            </p:nvSpPr>
            <p:spPr>
              <a:xfrm>
                <a:off x="3114753" y="4845313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3705460" y="2715491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4152584" y="4704249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4184072" y="1992537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839296" y="6196882"/>
              <a:ext cx="1650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Event </a:t>
              </a:r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74931" y="2222123"/>
              <a:ext cx="4240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Oil production (in standard barrels) vs. Year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QRI’s Predictions </a:t>
            </a:r>
            <a:r>
              <a:rPr lang="en-US" dirty="0" smtClean="0"/>
              <a:t>using Hard-coded </a:t>
            </a:r>
            <a:r>
              <a:rPr lang="en-US" dirty="0" smtClean="0"/>
              <a:t>Modeling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81193" y="2228003"/>
            <a:ext cx="7872413" cy="4306701"/>
            <a:chOff x="2159793" y="2222123"/>
            <a:chExt cx="7872413" cy="4306701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59793" y="2397129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4143512" y="2746524"/>
              <a:ext cx="1803609" cy="3003916"/>
              <a:chOff x="2508932" y="1992537"/>
              <a:chExt cx="1803609" cy="3003916"/>
            </a:xfrm>
          </p:grpSpPr>
          <p:sp>
            <p:nvSpPr>
              <p:cNvPr id="51" name="Diamond 50"/>
              <p:cNvSpPr/>
              <p:nvPr/>
            </p:nvSpPr>
            <p:spPr>
              <a:xfrm>
                <a:off x="2508932" y="3302420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iamond 51"/>
              <p:cNvSpPr/>
              <p:nvPr/>
            </p:nvSpPr>
            <p:spPr>
              <a:xfrm>
                <a:off x="3114753" y="4845313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3705460" y="2715491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4152584" y="4704249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4184072" y="1992537"/>
                <a:ext cx="128469" cy="151140"/>
              </a:xfrm>
              <a:prstGeom prst="diamond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059174" y="6159492"/>
              <a:ext cx="607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Linear regression for events, exponential decay between events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5675" y="2222123"/>
              <a:ext cx="4240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Oil production (in standard barrels) vs. Year</a:t>
              </a:r>
              <a:endParaRPr lang="en-US" dirty="0"/>
            </a:p>
          </p:txBody>
        </p:sp>
      </p:grpSp>
      <p:sp>
        <p:nvSpPr>
          <p:cNvPr id="23" name="Content Placeholder 4"/>
          <p:cNvSpPr txBox="1">
            <a:spLocks/>
          </p:cNvSpPr>
          <p:nvPr/>
        </p:nvSpPr>
        <p:spPr>
          <a:xfrm>
            <a:off x="8453605" y="2228003"/>
            <a:ext cx="3157204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Must be manually developed</a:t>
            </a:r>
          </a:p>
          <a:p>
            <a:pPr lvl="1"/>
            <a:r>
              <a:rPr lang="en-US" dirty="0" smtClean="0"/>
              <a:t>Human bias/error involved</a:t>
            </a:r>
          </a:p>
          <a:p>
            <a:pPr lvl="1"/>
            <a:r>
              <a:rPr lang="en-US" dirty="0" smtClean="0"/>
              <a:t>Not easily adaptable</a:t>
            </a:r>
          </a:p>
          <a:p>
            <a:pPr lvl="1"/>
            <a:r>
              <a:rPr lang="en-US" dirty="0" smtClean="0"/>
              <a:t>Less scalable for larger datasets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32426" y="-279412"/>
            <a:ext cx="7699160" cy="6094151"/>
            <a:chOff x="2456033" y="-1067039"/>
            <a:chExt cx="7699160" cy="6094151"/>
          </a:xfrm>
        </p:grpSpPr>
        <p:sp>
          <p:nvSpPr>
            <p:cNvPr id="25" name="Arc 24"/>
            <p:cNvSpPr/>
            <p:nvPr/>
          </p:nvSpPr>
          <p:spPr>
            <a:xfrm rot="10979157">
              <a:off x="2565333" y="1917454"/>
              <a:ext cx="1451502" cy="3019312"/>
            </a:xfrm>
            <a:prstGeom prst="arc">
              <a:avLst>
                <a:gd name="adj1" fmla="val 16269147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456033" y="3377990"/>
              <a:ext cx="98241" cy="7179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182766" y="2818770"/>
              <a:ext cx="595746" cy="21021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10444570">
              <a:off x="3778028" y="631963"/>
              <a:ext cx="864915" cy="4395149"/>
            </a:xfrm>
            <a:prstGeom prst="arc">
              <a:avLst>
                <a:gd name="adj1" fmla="val 16567104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4219338" y="2093296"/>
              <a:ext cx="27710" cy="27079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 rot="10444570">
              <a:off x="4239101" y="-1067039"/>
              <a:ext cx="5916092" cy="5805564"/>
            </a:xfrm>
            <a:prstGeom prst="arc">
              <a:avLst>
                <a:gd name="adj1" fmla="val 16480258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5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Deep learning:</a:t>
            </a:r>
          </a:p>
          <a:p>
            <a:r>
              <a:rPr lang="en-US" dirty="0" smtClean="0"/>
              <a:t>Is a sophisticated form of machine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 include:</a:t>
            </a:r>
          </a:p>
          <a:p>
            <a:r>
              <a:rPr lang="en-US" dirty="0" smtClean="0"/>
              <a:t>Speech recognition</a:t>
            </a:r>
            <a:endParaRPr lang="en-US" dirty="0"/>
          </a:p>
          <a:p>
            <a:r>
              <a:rPr lang="en-US" dirty="0"/>
              <a:t>Natural language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Face recognition</a:t>
            </a:r>
            <a:endParaRPr lang="en-US" dirty="0"/>
          </a:p>
          <a:p>
            <a:r>
              <a:rPr lang="en-US" dirty="0"/>
              <a:t>Stock market </a:t>
            </a:r>
            <a:r>
              <a:rPr lang="en-US" dirty="0" smtClean="0"/>
              <a:t>forecasting</a:t>
            </a:r>
            <a:endParaRPr lang="en-US" dirty="0"/>
          </a:p>
        </p:txBody>
      </p:sp>
      <p:pic>
        <p:nvPicPr>
          <p:cNvPr id="1026" name="Picture 2" descr="http://scyfer.nl/wp-content/uploads/2014/05/Deep_Neural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7" y="2963114"/>
            <a:ext cx="6208295" cy="37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6816" y="2316783"/>
            <a:ext cx="61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(Google’s </a:t>
            </a:r>
            <a:r>
              <a:rPr lang="en-US" dirty="0" smtClean="0"/>
              <a:t>deep learning </a:t>
            </a:r>
            <a:r>
              <a:rPr lang="en-US" dirty="0" smtClean="0"/>
              <a:t>algorithm recognizes faces when applied to YouTube videos)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7" y="2629957"/>
            <a:ext cx="4119626" cy="3678238"/>
          </a:xfrm>
        </p:spPr>
      </p:pic>
      <p:sp>
        <p:nvSpPr>
          <p:cNvPr id="5" name="TextBox 4"/>
          <p:cNvSpPr txBox="1"/>
          <p:nvPr/>
        </p:nvSpPr>
        <p:spPr>
          <a:xfrm>
            <a:off x="844016" y="4284410"/>
            <a:ext cx="313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Simplest neural </a:t>
            </a:r>
            <a:r>
              <a:rPr lang="en-US" dirty="0" smtClean="0"/>
              <a:t>network layout: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181225"/>
            <a:ext cx="515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involves the use of a </a:t>
            </a:r>
            <a:r>
              <a:rPr lang="en-US" b="1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96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738187"/>
            <a:ext cx="8248650" cy="5381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2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2122</Words>
  <Application>Microsoft Office PowerPoint</Application>
  <PresentationFormat>Widescreen</PresentationFormat>
  <Paragraphs>362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Gill Sans MT</vt:lpstr>
      <vt:lpstr>Wingdings 2</vt:lpstr>
      <vt:lpstr>Dividend</vt:lpstr>
      <vt:lpstr>TRiCAM QRI Project Presentation</vt:lpstr>
      <vt:lpstr>Introduction &amp; Problem Statement</vt:lpstr>
      <vt:lpstr>Introduction &amp; Problem Statement</vt:lpstr>
      <vt:lpstr>Importance of Intelligent Computing</vt:lpstr>
      <vt:lpstr>QRI’s Predictions using Hard-coded Modeling</vt:lpstr>
      <vt:lpstr>QRI’s Predictions using Hard-coded Modeling</vt:lpstr>
      <vt:lpstr>What is deep learning?</vt:lpstr>
      <vt:lpstr>How does deep learning Work?</vt:lpstr>
      <vt:lpstr>PowerPoint Presentation</vt:lpstr>
      <vt:lpstr>Visualization of Some Oil Well Production Data</vt:lpstr>
      <vt:lpstr>Visualization of Some Oil Well Production Data</vt:lpstr>
      <vt:lpstr>Visualization of Some Oil Well Production Data</vt:lpstr>
      <vt:lpstr>Preprocessing From Start To Finish</vt:lpstr>
      <vt:lpstr>Preprocessing From Start To Finish</vt:lpstr>
      <vt:lpstr>Preprocessing From Start To Finish</vt:lpstr>
      <vt:lpstr>Preprocessing From Start To Finish</vt:lpstr>
      <vt:lpstr>Preprocessing From Start To Finish</vt:lpstr>
      <vt:lpstr>Why Three Datasets are Needed</vt:lpstr>
      <vt:lpstr>Different Machine learning architectures Tested</vt:lpstr>
      <vt:lpstr>Different Machine learning architectures Tested</vt:lpstr>
      <vt:lpstr>Different Machine learning architectures Tested</vt:lpstr>
      <vt:lpstr>Different Machine learning architectures Tested</vt:lpstr>
      <vt:lpstr>Different Machine learning architectures Tested</vt:lpstr>
      <vt:lpstr>Different Machine learning architectures Tested</vt:lpstr>
      <vt:lpstr>Different Machine learning architectures Tested</vt:lpstr>
      <vt:lpstr>Visualization of Some Oil Well Predictions</vt:lpstr>
      <vt:lpstr>Visualization of Some Oil Well Predictions</vt:lpstr>
      <vt:lpstr>Visualization of Some Oil Well Predictions</vt:lpstr>
      <vt:lpstr>Visualization of Some Oil Well Predictions</vt:lpstr>
      <vt:lpstr>Visualization of Some Oil Well Predictions</vt:lpstr>
      <vt:lpstr>Visualization of Some Oil Well Predictions</vt:lpstr>
      <vt:lpstr>Last Steps</vt:lpstr>
      <vt:lpstr>Future Directions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Introductory Presentation</dc:title>
  <dc:creator>Akash Levy</dc:creator>
  <cp:lastModifiedBy>Akash Levy</cp:lastModifiedBy>
  <cp:revision>257</cp:revision>
  <dcterms:created xsi:type="dcterms:W3CDTF">2015-06-22T20:00:06Z</dcterms:created>
  <dcterms:modified xsi:type="dcterms:W3CDTF">2015-08-03T08:09:36Z</dcterms:modified>
</cp:coreProperties>
</file>