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61" r:id="rId3"/>
    <p:sldId id="262" r:id="rId4"/>
    <p:sldId id="301" r:id="rId5"/>
    <p:sldId id="266" r:id="rId6"/>
    <p:sldId id="302" r:id="rId7"/>
    <p:sldId id="298" r:id="rId8"/>
    <p:sldId id="280" r:id="rId9"/>
    <p:sldId id="267" r:id="rId10"/>
    <p:sldId id="268" r:id="rId11"/>
    <p:sldId id="269" r:id="rId12"/>
    <p:sldId id="273" r:id="rId13"/>
    <p:sldId id="274" r:id="rId14"/>
    <p:sldId id="276" r:id="rId15"/>
    <p:sldId id="277" r:id="rId16"/>
    <p:sldId id="278" r:id="rId17"/>
    <p:sldId id="279" r:id="rId18"/>
    <p:sldId id="281" r:id="rId19"/>
    <p:sldId id="292" r:id="rId20"/>
    <p:sldId id="286" r:id="rId21"/>
    <p:sldId id="308" r:id="rId22"/>
    <p:sldId id="309" r:id="rId23"/>
    <p:sldId id="285" r:id="rId24"/>
    <p:sldId id="310" r:id="rId25"/>
    <p:sldId id="304" r:id="rId26"/>
    <p:sldId id="287" r:id="rId27"/>
    <p:sldId id="311" r:id="rId28"/>
    <p:sldId id="289" r:id="rId29"/>
    <p:sldId id="312" r:id="rId30"/>
    <p:sldId id="313" r:id="rId31"/>
    <p:sldId id="314" r:id="rId32"/>
    <p:sldId id="315" r:id="rId33"/>
    <p:sldId id="303" r:id="rId34"/>
    <p:sldId id="307" r:id="rId35"/>
    <p:sldId id="305" r:id="rId36"/>
    <p:sldId id="293" r:id="rId37"/>
    <p:sldId id="300" r:id="rId38"/>
    <p:sldId id="297" r:id="rId39"/>
    <p:sldId id="299" r:id="rId40"/>
    <p:sldId id="291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 autoAdjust="0"/>
    <p:restoredTop sz="90136" autoAdjust="0"/>
  </p:normalViewPr>
  <p:slideViewPr>
    <p:cSldViewPr snapToGrid="0" snapToObjects="1">
      <p:cViewPr>
        <p:scale>
          <a:sx n="81" d="100"/>
          <a:sy n="81" d="100"/>
        </p:scale>
        <p:origin x="-16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19C8-8174-DF47-88F4-6E331ED70D2C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8A3C-D66C-404E-BFA2-BF72E9B7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 Data was </a:t>
            </a:r>
            <a:r>
              <a:rPr lang="en-US" dirty="0" err="1" smtClean="0"/>
              <a:t>anonymized</a:t>
            </a:r>
            <a:endParaRPr lang="en-US" dirty="0" smtClean="0"/>
          </a:p>
          <a:p>
            <a:r>
              <a:rPr lang="en-US" dirty="0" smtClean="0"/>
              <a:t>• Included 7 different</a:t>
            </a:r>
            <a:r>
              <a:rPr lang="en-US" baseline="0" dirty="0" smtClean="0"/>
              <a:t> sites</a:t>
            </a:r>
          </a:p>
          <a:p>
            <a:r>
              <a:rPr lang="en-US" baseline="0" dirty="0" smtClean="0"/>
              <a:t>• Each site has hundreds of wells</a:t>
            </a:r>
          </a:p>
          <a:p>
            <a:r>
              <a:rPr lang="en-US" baseline="0" dirty="0" smtClean="0"/>
              <a:t>• Each well has data recorded each month</a:t>
            </a:r>
          </a:p>
          <a:p>
            <a:r>
              <a:rPr lang="en-US" baseline="0" dirty="0" smtClean="0"/>
              <a:t>• Data includes name of well, oil output, water output, and gas output</a:t>
            </a:r>
          </a:p>
          <a:p>
            <a:r>
              <a:rPr lang="en-US" baseline="0" dirty="0" smtClean="0"/>
              <a:t>• Data is noisy and many measurements were not taken</a:t>
            </a:r>
          </a:p>
          <a:p>
            <a:r>
              <a:rPr lang="en-US" baseline="0" dirty="0" smtClean="0"/>
              <a:t>• Each well has a different length history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Suggestion: don’t mention deep learning until later. Stick to works in slide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Take</a:t>
            </a:r>
            <a:r>
              <a:rPr lang="en-US" baseline="0" dirty="0" smtClean="0"/>
              <a:t> s</a:t>
            </a:r>
            <a:r>
              <a:rPr lang="en-US" dirty="0" smtClean="0"/>
              <a:t>liding window approach</a:t>
            </a:r>
          </a:p>
          <a:p>
            <a:r>
              <a:rPr lang="en-US" dirty="0" smtClean="0"/>
              <a:t>• Some machine learning algorithms only take fixed size input</a:t>
            </a:r>
          </a:p>
          <a:p>
            <a:r>
              <a:rPr lang="en-US" dirty="0" smtClean="0"/>
              <a:t>• Another advantage: ensures that enough data is being trained on</a:t>
            </a:r>
          </a:p>
          <a:p>
            <a:r>
              <a:rPr lang="en-US" dirty="0" smtClean="0"/>
              <a:t>• We used:</a:t>
            </a:r>
          </a:p>
          <a:p>
            <a:pPr lvl="1"/>
            <a:r>
              <a:rPr lang="en-US" dirty="0" smtClean="0"/>
              <a:t>- Input size: 48 months (4 yrs.)</a:t>
            </a:r>
          </a:p>
          <a:p>
            <a:pPr lvl="1"/>
            <a:r>
              <a:rPr lang="en-US" dirty="0" smtClean="0"/>
              <a:t>- Output size: 12 months (1 yrs.)</a:t>
            </a:r>
          </a:p>
          <a:p>
            <a:pPr lvl="1"/>
            <a:r>
              <a:rPr lang="en-US" dirty="0" smtClean="0"/>
              <a:t>- Step size: 6 months</a:t>
            </a:r>
          </a:p>
          <a:p>
            <a:r>
              <a:rPr lang="en-US" dirty="0" smtClean="0"/>
              <a:t>• Instruct machine: “given this input, you should produce this output”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Normalize:</a:t>
            </a:r>
          </a:p>
          <a:p>
            <a:r>
              <a:rPr lang="en-US" dirty="0" smtClean="0"/>
              <a:t>	-</a:t>
            </a:r>
            <a:r>
              <a:rPr lang="en-US" baseline="0" dirty="0" smtClean="0"/>
              <a:t> </a:t>
            </a:r>
            <a:r>
              <a:rPr lang="en-US" dirty="0" smtClean="0"/>
              <a:t>Subtract mean, divide by standard deviation</a:t>
            </a:r>
          </a:p>
          <a:p>
            <a:r>
              <a:rPr lang="en-US" dirty="0" smtClean="0"/>
              <a:t>• Ensures that chunks are centered at 0 and equally distributed</a:t>
            </a:r>
          </a:p>
          <a:p>
            <a:endParaRPr lang="en-US" dirty="0" smtClean="0"/>
          </a:p>
          <a:p>
            <a:r>
              <a:rPr lang="en-US" dirty="0" smtClean="0"/>
              <a:t>• Check that you normalize with respect to the input only!</a:t>
            </a:r>
          </a:p>
          <a:p>
            <a:r>
              <a:rPr lang="en-US" dirty="0" smtClean="0"/>
              <a:t>• We forgot to do that and got overly-optimistic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Training dataset </a:t>
            </a:r>
          </a:p>
          <a:p>
            <a:pPr lvl="1"/>
            <a:r>
              <a:rPr lang="en-US" dirty="0" smtClean="0"/>
              <a:t>- Examples shown to the network</a:t>
            </a:r>
          </a:p>
          <a:p>
            <a:r>
              <a:rPr lang="en-US" dirty="0" smtClean="0"/>
              <a:t>• Validation dataset</a:t>
            </a:r>
          </a:p>
          <a:p>
            <a:pPr lvl="1"/>
            <a:r>
              <a:rPr lang="en-US" dirty="0" smtClean="0"/>
              <a:t>- Different set of examples to determine when to stop training</a:t>
            </a:r>
          </a:p>
          <a:p>
            <a:r>
              <a:rPr lang="en-US" dirty="0" smtClean="0"/>
              <a:t>• Testing dataset</a:t>
            </a:r>
          </a:p>
          <a:p>
            <a:pPr lvl="1"/>
            <a:r>
              <a:rPr lang="en-US" dirty="0" smtClean="0"/>
              <a:t>- Examples to evaluate the performance of the network</a:t>
            </a:r>
          </a:p>
          <a:p>
            <a:r>
              <a:rPr lang="en-US" dirty="0" smtClean="0"/>
              <a:t>• Use</a:t>
            </a:r>
            <a:r>
              <a:rPr lang="en-US" baseline="0" dirty="0" smtClean="0"/>
              <a:t>d a 6:1:1 ratio to split the wells</a:t>
            </a:r>
          </a:p>
          <a:p>
            <a:r>
              <a:rPr lang="en-US" baseline="0" dirty="0" smtClean="0"/>
              <a:t>• Did splitting randomly from sites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Prediction</a:t>
            </a:r>
            <a:r>
              <a:rPr lang="en-US" baseline="0" dirty="0" smtClean="0"/>
              <a:t> w</a:t>
            </a:r>
            <a:r>
              <a:rPr lang="en-US" dirty="0" smtClean="0"/>
              <a:t>orks less well</a:t>
            </a:r>
            <a:r>
              <a:rPr lang="en-US" baseline="0" dirty="0" smtClean="0"/>
              <a:t> on new data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• Validation set HAS influenced training because it determined when to stop</a:t>
            </a:r>
          </a:p>
          <a:p>
            <a:r>
              <a:rPr lang="en-US" baseline="0" dirty="0" smtClean="0"/>
              <a:t>• Stop training at exclamation mark</a:t>
            </a:r>
          </a:p>
          <a:p>
            <a:r>
              <a:rPr lang="en-US" baseline="0" dirty="0" smtClean="0"/>
              <a:t>• Evaluate network on testing set, which hasn’t influenced training at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6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Energy-based; will try to reduce energy (mos</a:t>
            </a:r>
            <a:r>
              <a:rPr lang="en-US" baseline="0" dirty="0" smtClean="0"/>
              <a:t>t likely)</a:t>
            </a:r>
          </a:p>
          <a:p>
            <a:r>
              <a:rPr lang="en-US" baseline="0" dirty="0" smtClean="0"/>
              <a:t>• Uses hidden units</a:t>
            </a:r>
          </a:p>
          <a:p>
            <a:r>
              <a:rPr lang="en-US" baseline="0" dirty="0" smtClean="0"/>
              <a:t>• Uses Gibbs sampling when training to update weights</a:t>
            </a:r>
          </a:p>
          <a:p>
            <a:r>
              <a:rPr lang="en-US" baseline="0" dirty="0" smtClean="0"/>
              <a:t>• Uses contrastive divergence for sampling </a:t>
            </a:r>
          </a:p>
          <a:p>
            <a:r>
              <a:rPr lang="en-US" baseline="0" dirty="0" smtClean="0"/>
              <a:t>	- (Gibbs sampling, prop-up, prop-down)</a:t>
            </a:r>
          </a:p>
          <a:p>
            <a:r>
              <a:rPr lang="en-US" baseline="0" dirty="0" smtClean="0"/>
              <a:t>• Visible, w, </a:t>
            </a:r>
            <a:r>
              <a:rPr lang="en-US" baseline="0" dirty="0" err="1" smtClean="0"/>
              <a:t>hbias</a:t>
            </a:r>
            <a:endParaRPr lang="en-US" baseline="0" dirty="0" smtClean="0"/>
          </a:p>
          <a:p>
            <a:r>
              <a:rPr lang="en-US" baseline="0" dirty="0" smtClean="0"/>
              <a:t>• H,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Accuracy</a:t>
            </a:r>
            <a:r>
              <a:rPr lang="en-US" baseline="0" dirty="0" smtClean="0"/>
              <a:t> based on test set loss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Mention</a:t>
            </a:r>
            <a:r>
              <a:rPr lang="en-US" baseline="0" dirty="0" smtClean="0"/>
              <a:t> shared weights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What are filters?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Run with 13 kernels, 100 filters.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 Performs significantly faster on GPU than CPU.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Mention</a:t>
            </a:r>
            <a:r>
              <a:rPr lang="en-US" baseline="0" dirty="0" smtClean="0"/>
              <a:t> shared weights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What are filters?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Run with 13 kernels, 100 filters.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 Performs significantly faster on GPU than CPU.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 To do prediction they just extrapolate</a:t>
            </a:r>
            <a:r>
              <a:rPr lang="en-US" baseline="0" dirty="0" smtClean="0"/>
              <a:t> these curves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• </a:t>
            </a:r>
            <a:r>
              <a:rPr lang="en-US" sz="1200" dirty="0" smtClean="0"/>
              <a:t>Linear regressions for events; exponential decay otherwise</a:t>
            </a:r>
            <a:endParaRPr lang="en-US" baseline="0" dirty="0" smtClean="0"/>
          </a:p>
          <a:p>
            <a:r>
              <a:rPr lang="en-US" baseline="0" dirty="0" smtClean="0"/>
              <a:t>• That might not be right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r, z </a:t>
            </a:r>
            <a:r>
              <a:rPr lang="en-US" i="0" baseline="0" dirty="0" smtClean="0"/>
              <a:t>are the reset and update gates</a:t>
            </a:r>
          </a:p>
          <a:p>
            <a:r>
              <a:rPr lang="en-US" i="1" baseline="0" dirty="0" smtClean="0"/>
              <a:t>h</a:t>
            </a:r>
            <a:r>
              <a:rPr lang="en-US" i="0" baseline="0" dirty="0" smtClean="0"/>
              <a:t> and h~ denote activation and candidate activation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r, z </a:t>
            </a:r>
            <a:r>
              <a:rPr lang="en-US" i="0" baseline="0" dirty="0" smtClean="0"/>
              <a:t>are the reset and update gates</a:t>
            </a:r>
          </a:p>
          <a:p>
            <a:r>
              <a:rPr lang="en-US" i="1" baseline="0" dirty="0" smtClean="0"/>
              <a:t>h</a:t>
            </a:r>
            <a:r>
              <a:rPr lang="en-US" i="0" baseline="0" dirty="0" smtClean="0"/>
              <a:t> and h~ denote activation and candidate activation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r, z </a:t>
            </a:r>
            <a:r>
              <a:rPr lang="en-US" i="0" baseline="0" dirty="0" smtClean="0"/>
              <a:t>are the reset and update gates</a:t>
            </a:r>
          </a:p>
          <a:p>
            <a:r>
              <a:rPr lang="en-US" i="1" baseline="0" dirty="0" smtClean="0"/>
              <a:t>h</a:t>
            </a:r>
            <a:r>
              <a:rPr lang="en-US" i="0" baseline="0" dirty="0" smtClean="0"/>
              <a:t> and h~ denote activation and candidate activation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r, z </a:t>
            </a:r>
            <a:r>
              <a:rPr lang="en-US" i="0" baseline="0" dirty="0" smtClean="0"/>
              <a:t>are the reset and update gates</a:t>
            </a:r>
          </a:p>
          <a:p>
            <a:r>
              <a:rPr lang="en-US" i="1" baseline="0" dirty="0" smtClean="0"/>
              <a:t>h</a:t>
            </a:r>
            <a:r>
              <a:rPr lang="en-US" i="0" baseline="0" dirty="0" smtClean="0"/>
              <a:t> and h~ denote activation and candidate activation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baseline="0" dirty="0" smtClean="0"/>
              <a:t>r, z </a:t>
            </a:r>
            <a:r>
              <a:rPr lang="en-US" i="0" baseline="0" dirty="0" smtClean="0"/>
              <a:t>are the reset and update gates</a:t>
            </a:r>
          </a:p>
          <a:p>
            <a:r>
              <a:rPr lang="en-US" i="1" baseline="0" dirty="0" smtClean="0"/>
              <a:t>h</a:t>
            </a:r>
            <a:r>
              <a:rPr lang="en-US" i="0" baseline="0" dirty="0" smtClean="0"/>
              <a:t> and h~ denote activation and candidate activation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8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6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8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Predicts poorly,</a:t>
            </a:r>
            <a:r>
              <a:rPr lang="en-US" baseline="0" dirty="0" smtClean="0"/>
              <a:t> but mostly gets trend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8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predict similarly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Neural network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- Mathematical model that attempts to mimic the brain’s representation of information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• </a:t>
            </a:r>
            <a:r>
              <a:rPr lang="en-US" baseline="0" dirty="0" smtClean="0"/>
              <a:t>This represents the simplest form</a:t>
            </a:r>
          </a:p>
          <a:p>
            <a:r>
              <a:rPr lang="en-US" dirty="0" smtClean="0"/>
              <a:t>•</a:t>
            </a:r>
            <a:r>
              <a:rPr lang="en-US" baseline="0" dirty="0" smtClean="0"/>
              <a:t> </a:t>
            </a:r>
            <a:r>
              <a:rPr lang="en-US" dirty="0" smtClean="0"/>
              <a:t>Deep</a:t>
            </a:r>
            <a:r>
              <a:rPr lang="en-US" baseline="0" dirty="0" smtClean="0"/>
              <a:t> learning usually consists of multiple hidden layers and other steps between layers</a:t>
            </a:r>
          </a:p>
          <a:p>
            <a:r>
              <a:rPr lang="en-US" baseline="0" dirty="0" smtClean="0"/>
              <a:t>• It may also involve putting constraints on the system</a:t>
            </a:r>
          </a:p>
          <a:p>
            <a:r>
              <a:rPr lang="en-US" baseline="0" dirty="0" smtClean="0"/>
              <a:t>• We will discuss other forms later on in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7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</a:t>
            </a:r>
            <a:r>
              <a:rPr lang="en-US" baseline="0" dirty="0" smtClean="0"/>
              <a:t> Does deep learning work on QRI data?</a:t>
            </a:r>
          </a:p>
          <a:p>
            <a:r>
              <a:rPr lang="en-US" baseline="0" dirty="0" smtClean="0"/>
              <a:t>• How about with time series data and at-large?</a:t>
            </a:r>
          </a:p>
          <a:p>
            <a:r>
              <a:rPr lang="en-US" baseline="0" dirty="0" smtClean="0"/>
              <a:t>• Summarize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0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Events:</a:t>
            </a:r>
            <a:r>
              <a:rPr lang="en-US" baseline="0" dirty="0" smtClean="0"/>
              <a:t> </a:t>
            </a:r>
            <a:r>
              <a:rPr lang="en-US" dirty="0" smtClean="0"/>
              <a:t>repairs, upgrades, other modifications to a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Visual</a:t>
            </a:r>
            <a:r>
              <a:rPr lang="en-US" baseline="0" dirty="0" smtClean="0"/>
              <a:t> models of different types of deep learning models</a:t>
            </a:r>
          </a:p>
          <a:p>
            <a:r>
              <a:rPr lang="en-US" baseline="0" dirty="0" smtClean="0"/>
              <a:t>	- Multiple hidden layers</a:t>
            </a:r>
          </a:p>
          <a:p>
            <a:r>
              <a:rPr lang="en-US" baseline="0" dirty="0" smtClean="0"/>
              <a:t>• Explain that the math within the hidden layers separates different deep learning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View</a:t>
            </a:r>
            <a:r>
              <a:rPr lang="en-US" baseline="0" dirty="0" smtClean="0"/>
              <a:t> of the raw excel file given to 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• Date: date measurement was taken; taken on the last day of the month</a:t>
            </a:r>
          </a:p>
          <a:p>
            <a:r>
              <a:rPr lang="en-US" baseline="0" dirty="0" smtClean="0"/>
              <a:t>• Field: name (</a:t>
            </a:r>
            <a:r>
              <a:rPr lang="en-US" baseline="0" dirty="0" err="1" smtClean="0"/>
              <a:t>anonymized</a:t>
            </a:r>
            <a:r>
              <a:rPr lang="en-US" baseline="0" dirty="0" smtClean="0"/>
              <a:t>) given to the site where the oil wells are located</a:t>
            </a:r>
          </a:p>
          <a:p>
            <a:r>
              <a:rPr lang="en-US" baseline="0" dirty="0" smtClean="0"/>
              <a:t>• Formation: type of oil well</a:t>
            </a:r>
          </a:p>
          <a:p>
            <a:r>
              <a:rPr lang="en-US" baseline="0" dirty="0" smtClean="0"/>
              <a:t>• Well name: first two letters of field name, first to letter of formation, and index</a:t>
            </a:r>
          </a:p>
          <a:p>
            <a:r>
              <a:rPr lang="en-US" baseline="0" dirty="0" smtClean="0"/>
              <a:t>• Oil: barrels of oil produced in one month (this is what we care about)</a:t>
            </a:r>
          </a:p>
          <a:p>
            <a:r>
              <a:rPr lang="en-US" baseline="0" dirty="0" smtClean="0"/>
              <a:t>• Water: barrels of water produced in one month</a:t>
            </a:r>
          </a:p>
          <a:p>
            <a:r>
              <a:rPr lang="en-US" baseline="0" dirty="0" smtClean="0"/>
              <a:t>• Gas: amount of gas produced in one month (this is not as important as it sounds; we just care about oil)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3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Visualization</a:t>
            </a:r>
            <a:r>
              <a:rPr lang="en-US" baseline="0" dirty="0" smtClean="0"/>
              <a:t> of data we were given</a:t>
            </a:r>
          </a:p>
          <a:p>
            <a:endParaRPr lang="en-US" dirty="0" smtClean="0"/>
          </a:p>
          <a:p>
            <a:r>
              <a:rPr lang="en-US" dirty="0" smtClean="0"/>
              <a:t>• EUAT-78</a:t>
            </a:r>
            <a:r>
              <a:rPr lang="en-US" baseline="0" dirty="0" smtClean="0"/>
              <a:t> is the typical well</a:t>
            </a:r>
          </a:p>
          <a:p>
            <a:r>
              <a:rPr lang="en-US" baseline="0" dirty="0" smtClean="0"/>
              <a:t>• BEAP-8 has lots of zeros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EUZE-90 not</a:t>
            </a:r>
            <a:r>
              <a:rPr lang="en-US" baseline="0" dirty="0" smtClean="0"/>
              <a:t> enough points to make predictions</a:t>
            </a:r>
            <a:endParaRPr lang="en-US" dirty="0" smtClean="0"/>
          </a:p>
          <a:p>
            <a:r>
              <a:rPr lang="en-US" dirty="0" smtClean="0"/>
              <a:t>• BEAT-134 has</a:t>
            </a:r>
            <a:r>
              <a:rPr lang="en-US" baseline="0" dirty="0" smtClean="0"/>
              <a:t> a huge outlier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Our</a:t>
            </a:r>
            <a:r>
              <a:rPr lang="en-US" baseline="0" dirty="0" smtClean="0"/>
              <a:t> data set from a top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These points are almost always a result of something</a:t>
            </a:r>
            <a:r>
              <a:rPr lang="en-US" baseline="0" dirty="0" smtClean="0"/>
              <a:t> gone wrong</a:t>
            </a:r>
            <a:r>
              <a:rPr lang="en-US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Oil well was turned off for repair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Oil</a:t>
            </a:r>
            <a:r>
              <a:rPr lang="en-US" baseline="0" dirty="0" smtClean="0"/>
              <a:t> well was turned off for lack of profit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Measurement was not taken</a:t>
            </a:r>
          </a:p>
          <a:p>
            <a:r>
              <a:rPr lang="en-US" dirty="0" smtClean="0"/>
              <a:t>• These are points we do not want to include in any of our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E8A3C-D66C-404E-BFA2-BF72E9B7F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DFE2AC2-96F1-BA4D-A25A-35D647E92648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7C9154-74FF-5B4B-9FE4-E9B0ADD885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Oil Well Predictions Using Deep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AKASH LEVY, ALBERT TUNG, </a:t>
            </a:r>
            <a:r>
              <a:rPr lang="en-US" sz="2500" dirty="0"/>
              <a:t>JANETTE GARCIA, </a:t>
            </a:r>
            <a:r>
              <a:rPr lang="en-US" sz="2500" dirty="0" smtClean="0"/>
              <a:t>MICHELLE (RUOMENG) YANG</a:t>
            </a:r>
            <a:endParaRPr lang="en-US" sz="2500" dirty="0"/>
          </a:p>
        </p:txBody>
      </p:sp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9025" y="376986"/>
            <a:ext cx="1810672" cy="8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93" y="376987"/>
            <a:ext cx="4112532" cy="854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1" y="376986"/>
            <a:ext cx="2129948" cy="8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Production Data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" r="5244"/>
          <a:stretch/>
        </p:blipFill>
        <p:spPr>
          <a:xfrm>
            <a:off x="544254" y="2180304"/>
            <a:ext cx="4045950" cy="3258451"/>
          </a:xfr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r="6849"/>
          <a:stretch/>
        </p:blipFill>
        <p:spPr>
          <a:xfrm>
            <a:off x="4711378" y="2180304"/>
            <a:ext cx="3975422" cy="3258451"/>
          </a:xfrm>
        </p:spPr>
      </p:pic>
    </p:spTree>
    <p:extLst>
      <p:ext uri="{BB962C8B-B14F-4D97-AF65-F5344CB8AC3E}">
        <p14:creationId xmlns:p14="http://schemas.microsoft.com/office/powerpoint/2010/main" val="217477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Production Data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34545"/>
            <a:ext cx="4275987" cy="32227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" r="6994" b="3942"/>
          <a:stretch/>
        </p:blipFill>
        <p:spPr>
          <a:xfrm>
            <a:off x="4733186" y="2134545"/>
            <a:ext cx="4249848" cy="30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b="1" dirty="0" smtClean="0"/>
              <a:t>1. Each </a:t>
            </a:r>
            <a:r>
              <a:rPr lang="en-US" sz="1500" b="1" dirty="0"/>
              <a:t>site has multiple </a:t>
            </a:r>
            <a:r>
              <a:rPr lang="en-US" sz="1500" b="1" dirty="0" smtClean="0"/>
              <a:t>wells. Each </a:t>
            </a:r>
            <a:r>
              <a:rPr lang="en-US" sz="1500" b="1" dirty="0"/>
              <a:t>well </a:t>
            </a:r>
            <a:r>
              <a:rPr lang="en-US" sz="1500" b="1" dirty="0" smtClean="0"/>
              <a:t>has different amounts </a:t>
            </a:r>
            <a:r>
              <a:rPr lang="en-US" sz="1500" b="1" dirty="0"/>
              <a:t>of </a:t>
            </a:r>
            <a:r>
              <a:rPr lang="en-US" sz="1500" b="1" dirty="0" smtClean="0"/>
              <a:t>data</a:t>
            </a:r>
          </a:p>
          <a:p>
            <a:r>
              <a:rPr lang="en-US" sz="1500" dirty="0" smtClean="0"/>
              <a:t>2. Remove zeros from data</a:t>
            </a:r>
            <a:endParaRPr lang="en-US" sz="1500" dirty="0"/>
          </a:p>
          <a:p>
            <a:r>
              <a:rPr lang="en-US" sz="1500" dirty="0" smtClean="0"/>
              <a:t>3. Turn </a:t>
            </a:r>
            <a:r>
              <a:rPr lang="en-US" sz="1500" dirty="0"/>
              <a:t>wells into chunks</a:t>
            </a:r>
          </a:p>
          <a:p>
            <a:r>
              <a:rPr lang="en-US" sz="1500" dirty="0" smtClean="0"/>
              <a:t>4. Normalize </a:t>
            </a:r>
            <a:r>
              <a:rPr lang="en-US" sz="1500" dirty="0"/>
              <a:t>chunks</a:t>
            </a:r>
          </a:p>
          <a:p>
            <a:r>
              <a:rPr lang="en-US" sz="1500" dirty="0" smtClean="0"/>
              <a:t>5. Split </a:t>
            </a:r>
            <a:r>
              <a:rPr lang="en-US" sz="1500" dirty="0"/>
              <a:t>into training, validation, and testing </a:t>
            </a:r>
            <a:r>
              <a:rPr lang="en-US" sz="1500" dirty="0" smtClean="0"/>
              <a:t>sets</a:t>
            </a:r>
            <a:endParaRPr lang="en-US" sz="1500" dirty="0"/>
          </a:p>
        </p:txBody>
      </p:sp>
      <p:grpSp>
        <p:nvGrpSpPr>
          <p:cNvPr id="5" name="Group 4"/>
          <p:cNvGrpSpPr/>
          <p:nvPr/>
        </p:nvGrpSpPr>
        <p:grpSpPr>
          <a:xfrm>
            <a:off x="2971800" y="1470036"/>
            <a:ext cx="2900153" cy="1730188"/>
            <a:chOff x="914400" y="2268071"/>
            <a:chExt cx="3164541" cy="1730188"/>
          </a:xfrm>
        </p:grpSpPr>
        <p:sp>
          <p:nvSpPr>
            <p:cNvPr id="6" name="Rectangle 5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0941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1</a:t>
              </a:r>
              <a:endParaRPr lang="en-US" sz="15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90165" y="2386853"/>
              <a:ext cx="103519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2</a:t>
              </a:r>
              <a:endParaRPr lang="en-US" sz="15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41899" y="2386853"/>
              <a:ext cx="88325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3</a:t>
              </a:r>
              <a:endParaRPr lang="en-US" sz="15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71800" y="3993747"/>
            <a:ext cx="2900153" cy="1730188"/>
            <a:chOff x="914400" y="2268071"/>
            <a:chExt cx="3164541" cy="1730188"/>
          </a:xfrm>
        </p:grpSpPr>
        <p:sp>
          <p:nvSpPr>
            <p:cNvPr id="12" name="Rectangle 11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2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0941" y="2386853"/>
              <a:ext cx="1570857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1</a:t>
              </a:r>
              <a:endParaRPr lang="en-US" sz="15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718338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2</a:t>
              </a:r>
              <a:endParaRPr lang="en-US" sz="15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77496" y="1436639"/>
            <a:ext cx="2777219" cy="1730188"/>
            <a:chOff x="914400" y="2268071"/>
            <a:chExt cx="3164541" cy="1730188"/>
          </a:xfrm>
        </p:grpSpPr>
        <p:sp>
          <p:nvSpPr>
            <p:cNvPr id="17" name="Rectangle 16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3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30941" y="2384613"/>
              <a:ext cx="959224" cy="37651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1</a:t>
              </a:r>
              <a:endParaRPr lang="en-US" sz="15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187259" y="2386853"/>
              <a:ext cx="1891682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2</a:t>
              </a:r>
              <a:endParaRPr lang="en-US" sz="15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81986" y="3993748"/>
            <a:ext cx="2877785" cy="1730188"/>
            <a:chOff x="914400" y="2268071"/>
            <a:chExt cx="3164541" cy="1730188"/>
          </a:xfrm>
        </p:grpSpPr>
        <p:sp>
          <p:nvSpPr>
            <p:cNvPr id="22" name="Rectangle 21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30941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1</a:t>
              </a:r>
              <a:endParaRPr lang="en-US" sz="15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990165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2</a:t>
              </a:r>
              <a:endParaRPr lang="en-US" sz="15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9389" y="2386853"/>
              <a:ext cx="1129552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Well 3</a:t>
              </a:r>
              <a:endParaRPr lang="en-US" sz="15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27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1. Each site has multiple wells. Each well has different amounts of data</a:t>
            </a:r>
          </a:p>
          <a:p>
            <a:r>
              <a:rPr lang="en-US" sz="1500" b="1" dirty="0"/>
              <a:t>2. Remove zeros from data</a:t>
            </a:r>
          </a:p>
          <a:p>
            <a:r>
              <a:rPr lang="en-US" sz="1500" dirty="0"/>
              <a:t>3. Turn wells into chunks</a:t>
            </a:r>
          </a:p>
          <a:p>
            <a:r>
              <a:rPr lang="en-US" sz="1500" dirty="0"/>
              <a:t>4. Normalize chunks</a:t>
            </a:r>
          </a:p>
          <a:p>
            <a:r>
              <a:rPr lang="en-US" sz="1500" dirty="0"/>
              <a:t>5. Split into training, validation, and testing </a:t>
            </a:r>
            <a:r>
              <a:rPr lang="en-US" sz="1500" dirty="0" smtClean="0"/>
              <a:t>sets</a:t>
            </a:r>
            <a:endParaRPr lang="en-US" sz="1500" dirty="0"/>
          </a:p>
        </p:txBody>
      </p:sp>
      <p:sp>
        <p:nvSpPr>
          <p:cNvPr id="9" name="Curved Down Arrow 8"/>
          <p:cNvSpPr/>
          <p:nvPr/>
        </p:nvSpPr>
        <p:spPr>
          <a:xfrm>
            <a:off x="5394257" y="2699016"/>
            <a:ext cx="1096122" cy="842835"/>
          </a:xfrm>
          <a:prstGeom prst="curvedDownArrow">
            <a:avLst>
              <a:gd name="adj1" fmla="val 25000"/>
              <a:gd name="adj2" fmla="val 56654"/>
              <a:gd name="adj3" fmla="val 33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1111425"/>
            <a:ext cx="897965" cy="2968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1</a:t>
            </a:r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59924"/>
            <a:ext cx="2629616" cy="1981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83" y="3646439"/>
            <a:ext cx="2756632" cy="2077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82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1. Each site has multiple wells. Each well has different amounts of data</a:t>
            </a:r>
          </a:p>
          <a:p>
            <a:r>
              <a:rPr lang="en-US" sz="1500" dirty="0"/>
              <a:t>2. Remove zeros from data</a:t>
            </a:r>
          </a:p>
          <a:p>
            <a:r>
              <a:rPr lang="en-US" sz="1500" b="1" dirty="0"/>
              <a:t>3. Turn wells into chunks</a:t>
            </a:r>
          </a:p>
          <a:p>
            <a:r>
              <a:rPr lang="en-US" sz="1500" dirty="0"/>
              <a:t>4. Normalize chunks</a:t>
            </a:r>
          </a:p>
          <a:p>
            <a:r>
              <a:rPr lang="en-US" sz="1500" dirty="0"/>
              <a:t>5. Split into training, validation, and testing </a:t>
            </a:r>
            <a:r>
              <a:rPr lang="en-US" sz="1500" dirty="0" smtClean="0"/>
              <a:t>sets</a:t>
            </a:r>
            <a:endParaRPr lang="en-US" sz="1500" dirty="0"/>
          </a:p>
        </p:txBody>
      </p:sp>
      <p:sp>
        <p:nvSpPr>
          <p:cNvPr id="8" name="Rounded Rectangle 7"/>
          <p:cNvSpPr/>
          <p:nvPr/>
        </p:nvSpPr>
        <p:spPr>
          <a:xfrm>
            <a:off x="2975072" y="1080477"/>
            <a:ext cx="1210472" cy="3238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50830" y="3981923"/>
            <a:ext cx="1172935" cy="3299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81392" y="3981923"/>
            <a:ext cx="1079145" cy="3299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32679" y="3974552"/>
            <a:ext cx="1159674" cy="3372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3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92" y="4502926"/>
            <a:ext cx="1974920" cy="14884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21" y="4502926"/>
            <a:ext cx="1974920" cy="14884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09" y="1330659"/>
            <a:ext cx="3509026" cy="26447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10027" y="1658011"/>
            <a:ext cx="1970389" cy="206234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93957" y="1663271"/>
            <a:ext cx="1970389" cy="20570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77887" y="1663271"/>
            <a:ext cx="1970389" cy="20570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78" y="4502926"/>
            <a:ext cx="1974920" cy="14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1. Each site has multiple wells. Each well has different amounts of data</a:t>
            </a:r>
          </a:p>
          <a:p>
            <a:r>
              <a:rPr lang="en-US" sz="1500" dirty="0"/>
              <a:t>2. Remove zeros from data</a:t>
            </a:r>
          </a:p>
          <a:p>
            <a:r>
              <a:rPr lang="en-US" sz="1500" dirty="0"/>
              <a:t>3. Turn wells into chunks</a:t>
            </a:r>
          </a:p>
          <a:p>
            <a:r>
              <a:rPr lang="en-US" sz="1500" b="1" dirty="0"/>
              <a:t>4. Normalize chunks</a:t>
            </a:r>
          </a:p>
          <a:p>
            <a:r>
              <a:rPr lang="en-US" sz="1500" dirty="0"/>
              <a:t>5. Split into training, validation, and testing </a:t>
            </a:r>
            <a:r>
              <a:rPr lang="en-US" sz="1500" dirty="0" smtClean="0"/>
              <a:t>sets</a:t>
            </a:r>
            <a:endParaRPr lang="en-US" sz="1500" dirty="0"/>
          </a:p>
        </p:txBody>
      </p:sp>
      <p:sp>
        <p:nvSpPr>
          <p:cNvPr id="23" name="Rounded Rectangle 22"/>
          <p:cNvSpPr/>
          <p:nvPr/>
        </p:nvSpPr>
        <p:spPr>
          <a:xfrm>
            <a:off x="3047120" y="1185117"/>
            <a:ext cx="1240998" cy="32183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1</a:t>
            </a:r>
            <a:endParaRPr lang="en-US" dirty="0"/>
          </a:p>
        </p:txBody>
      </p:sp>
      <p:sp>
        <p:nvSpPr>
          <p:cNvPr id="24" name="Curved Down Arrow 23"/>
          <p:cNvSpPr/>
          <p:nvPr/>
        </p:nvSpPr>
        <p:spPr>
          <a:xfrm>
            <a:off x="5602448" y="3158810"/>
            <a:ext cx="1078586" cy="7274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20" y="1777421"/>
            <a:ext cx="2797985" cy="210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75" y="3999127"/>
            <a:ext cx="2933133" cy="221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67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1. Each site has multiple wells. Each well has different amounts of data</a:t>
            </a:r>
          </a:p>
          <a:p>
            <a:r>
              <a:rPr lang="en-US" sz="1500" dirty="0"/>
              <a:t>2. Remove zeros from data</a:t>
            </a:r>
          </a:p>
          <a:p>
            <a:r>
              <a:rPr lang="en-US" sz="1500" dirty="0"/>
              <a:t>3. Turn wells into chunks</a:t>
            </a:r>
          </a:p>
          <a:p>
            <a:r>
              <a:rPr lang="en-US" sz="1500" dirty="0"/>
              <a:t>4. Normalize chunks</a:t>
            </a:r>
          </a:p>
          <a:p>
            <a:r>
              <a:rPr lang="en-US" sz="1500" b="1" dirty="0"/>
              <a:t>5. Split into training, validation, and testing </a:t>
            </a:r>
            <a:r>
              <a:rPr lang="en-US" sz="1500" b="1" dirty="0" smtClean="0"/>
              <a:t>sets</a:t>
            </a:r>
            <a:endParaRPr lang="en-US" sz="15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2858673" y="1410675"/>
            <a:ext cx="2654564" cy="1235355"/>
            <a:chOff x="581193" y="2228003"/>
            <a:chExt cx="3164541" cy="1355912"/>
          </a:xfrm>
        </p:grpSpPr>
        <p:sp>
          <p:nvSpPr>
            <p:cNvPr id="56" name="Rectangle 55"/>
            <p:cNvSpPr/>
            <p:nvPr/>
          </p:nvSpPr>
          <p:spPr>
            <a:xfrm>
              <a:off x="581193" y="2228003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896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1</a:t>
              </a:r>
              <a:endParaRPr lang="en-US" sz="13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39362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</a:t>
              </a:r>
              <a:r>
                <a:rPr lang="en-US" sz="1500" dirty="0" smtClean="0"/>
                <a:t> 2</a:t>
              </a:r>
              <a:endParaRPr lang="en-US" sz="15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695828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3</a:t>
              </a:r>
              <a:endParaRPr lang="en-US" sz="13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2896" y="2729367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60102" y="3293606"/>
            <a:ext cx="2654564" cy="1235355"/>
            <a:chOff x="581193" y="3642037"/>
            <a:chExt cx="3164541" cy="1355912"/>
          </a:xfrm>
        </p:grpSpPr>
        <p:sp>
          <p:nvSpPr>
            <p:cNvPr id="62" name="Rectangle 61"/>
            <p:cNvSpPr/>
            <p:nvPr/>
          </p:nvSpPr>
          <p:spPr>
            <a:xfrm>
              <a:off x="581193" y="3642037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82896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1</a:t>
              </a:r>
              <a:endParaRPr lang="en-US" sz="13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639362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2</a:t>
              </a:r>
              <a:endParaRPr lang="en-US" sz="13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695828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3</a:t>
              </a:r>
              <a:endParaRPr lang="en-US" sz="13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82896" y="4143401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82640" y="5124518"/>
            <a:ext cx="2654564" cy="1235355"/>
            <a:chOff x="581193" y="5056071"/>
            <a:chExt cx="3164541" cy="1355912"/>
          </a:xfrm>
        </p:grpSpPr>
        <p:sp>
          <p:nvSpPr>
            <p:cNvPr id="68" name="Rectangle 67"/>
            <p:cNvSpPr/>
            <p:nvPr/>
          </p:nvSpPr>
          <p:spPr>
            <a:xfrm>
              <a:off x="581193" y="5056071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3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582896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1</a:t>
              </a:r>
              <a:endParaRPr lang="en-US" sz="13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639362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2</a:t>
              </a:r>
              <a:endParaRPr lang="en-US" sz="13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695828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Chunk 3</a:t>
              </a:r>
              <a:endParaRPr lang="en-US" sz="13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82896" y="555743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256294" y="1410675"/>
            <a:ext cx="2654564" cy="1235355"/>
            <a:chOff x="3978814" y="2228003"/>
            <a:chExt cx="3164541" cy="1355912"/>
          </a:xfrm>
        </p:grpSpPr>
        <p:sp>
          <p:nvSpPr>
            <p:cNvPr id="74" name="Rectangle 73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Chunks from well 1</a:t>
              </a:r>
              <a:endParaRPr lang="en-US" sz="17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80519" y="2729367"/>
              <a:ext cx="697787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57723" y="3293606"/>
            <a:ext cx="2654564" cy="1235355"/>
            <a:chOff x="3978814" y="2228003"/>
            <a:chExt cx="3164541" cy="1355912"/>
          </a:xfrm>
        </p:grpSpPr>
        <p:sp>
          <p:nvSpPr>
            <p:cNvPr id="78" name="Rectangle 77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 set</a:t>
              </a:r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Chunks from well 2</a:t>
              </a:r>
              <a:endParaRPr lang="en-US" sz="17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980518" y="2729367"/>
              <a:ext cx="696083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280261" y="5124518"/>
            <a:ext cx="2654564" cy="1235355"/>
            <a:chOff x="3978814" y="2228003"/>
            <a:chExt cx="3164541" cy="1355912"/>
          </a:xfrm>
        </p:grpSpPr>
        <p:sp>
          <p:nvSpPr>
            <p:cNvPr id="82" name="Rectangle 81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set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smtClean="0"/>
                <a:t>Chunks from well 3</a:t>
              </a:r>
              <a:endParaRPr lang="en-US" sz="17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980518" y="2729367"/>
              <a:ext cx="66921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85" name="Curved Down Arrow 84"/>
          <p:cNvSpPr/>
          <p:nvPr/>
        </p:nvSpPr>
        <p:spPr>
          <a:xfrm>
            <a:off x="4343376" y="829125"/>
            <a:ext cx="2953549" cy="58155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urved Down Arrow 85"/>
          <p:cNvSpPr/>
          <p:nvPr/>
        </p:nvSpPr>
        <p:spPr>
          <a:xfrm>
            <a:off x="4343376" y="2677359"/>
            <a:ext cx="2953549" cy="58155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4343376" y="4490014"/>
            <a:ext cx="2953549" cy="58155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4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 Datasets are Needed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263" y="2788044"/>
            <a:ext cx="2270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Overtraining: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predictions continue to get better on data network has seen but not on new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362" y="1415369"/>
            <a:ext cx="5834566" cy="4576520"/>
            <a:chOff x="2726747" y="2466109"/>
            <a:chExt cx="6786850" cy="4500345"/>
          </a:xfrm>
        </p:grpSpPr>
        <p:pic>
          <p:nvPicPr>
            <p:cNvPr id="6" name="Picture 6" descr="https://upload.wikimedia.org/wikipedia/commons/thumb/1/1f/Overfitting_svg.svg/1220px-Overfitting_svg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8"/>
            <a:stretch/>
          </p:blipFill>
          <p:spPr bwMode="auto">
            <a:xfrm>
              <a:off x="3015672" y="2466109"/>
              <a:ext cx="6160654" cy="420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22825" y="6488607"/>
              <a:ext cx="2390772" cy="477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Steps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2565004" y="26278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92293" y="539713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2293" y="3384625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33556" y="2615237"/>
            <a:ext cx="0" cy="3017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6263" y="4857671"/>
            <a:ext cx="227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 set: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independent set that offers an evaluation of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8423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Their architectures, effectiveness, 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Restricted Boltzmann Machines (RBM)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Name:</a:t>
            </a:r>
            <a:r>
              <a:rPr lang="en-US" dirty="0" smtClean="0"/>
              <a:t> Restricted Boltzmann Machines</a:t>
            </a:r>
            <a:endParaRPr lang="en-US" b="1" i="1" dirty="0" smtClean="0"/>
          </a:p>
          <a:p>
            <a:r>
              <a:rPr lang="en-US" b="1" i="1" dirty="0" smtClean="0"/>
              <a:t>Description:</a:t>
            </a:r>
          </a:p>
          <a:p>
            <a:pPr lvl="1"/>
            <a:r>
              <a:rPr lang="en-US" dirty="0"/>
              <a:t>Best at dimensionality reduction, feature learning, and topic </a:t>
            </a:r>
            <a:r>
              <a:rPr lang="en-US" dirty="0" smtClean="0"/>
              <a:t>modeling</a:t>
            </a:r>
            <a:endParaRPr lang="en-US" dirty="0"/>
          </a:p>
          <a:p>
            <a:pPr lvl="1"/>
            <a:r>
              <a:rPr lang="en-US" dirty="0"/>
              <a:t>Learns a probability distribution over its inputs</a:t>
            </a:r>
          </a:p>
          <a:p>
            <a:pPr lvl="1"/>
            <a:r>
              <a:rPr lang="en-US" dirty="0" smtClean="0"/>
              <a:t>Generative model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74" y="3955237"/>
            <a:ext cx="3729426" cy="2508250"/>
          </a:xfrm>
          <a:prstGeom prst="rect">
            <a:avLst/>
          </a:prstGeom>
        </p:spPr>
      </p:pic>
      <p:pic>
        <p:nvPicPr>
          <p:cNvPr id="5" name="Picture 4" descr="filter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70" y="3955237"/>
            <a:ext cx="2531035" cy="25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i="1" dirty="0" smtClean="0"/>
              <a:t>Goal:</a:t>
            </a:r>
            <a:endParaRPr lang="en-US" sz="2500" dirty="0"/>
          </a:p>
          <a:p>
            <a:pPr lvl="1"/>
            <a:r>
              <a:rPr lang="en-US" sz="2100" dirty="0" smtClean="0"/>
              <a:t>Forecast oil </a:t>
            </a:r>
            <a:r>
              <a:rPr lang="en-US" sz="2100" dirty="0"/>
              <a:t>production rate in petroleum </a:t>
            </a:r>
            <a:r>
              <a:rPr lang="en-US" sz="2100" dirty="0" smtClean="0"/>
              <a:t>wells</a:t>
            </a:r>
          </a:p>
          <a:p>
            <a:r>
              <a:rPr lang="en-US" sz="2500" b="1" i="1" dirty="0"/>
              <a:t>Given:</a:t>
            </a:r>
            <a:endParaRPr lang="en-US" sz="2500" dirty="0"/>
          </a:p>
          <a:p>
            <a:pPr lvl="1"/>
            <a:r>
              <a:rPr lang="en-US" sz="2100" dirty="0"/>
              <a:t>Data from oil wells </a:t>
            </a:r>
            <a:r>
              <a:rPr lang="en-US" sz="2100" dirty="0" smtClean="0"/>
              <a:t>worldwide</a:t>
            </a:r>
            <a:endParaRPr lang="en-US" sz="2100" dirty="0"/>
          </a:p>
          <a:p>
            <a:r>
              <a:rPr lang="en-US" sz="2500" b="1" i="1" dirty="0" smtClean="0"/>
              <a:t>Strategy</a:t>
            </a:r>
            <a:r>
              <a:rPr lang="en-US" sz="2500" b="1" i="1" dirty="0"/>
              <a:t>:</a:t>
            </a:r>
            <a:r>
              <a:rPr lang="en-US" sz="2500" dirty="0"/>
              <a:t> </a:t>
            </a:r>
            <a:r>
              <a:rPr lang="en-US" sz="2500" dirty="0" smtClean="0"/>
              <a:t>Machine learning</a:t>
            </a:r>
          </a:p>
          <a:p>
            <a:pPr lvl="1"/>
            <a:r>
              <a:rPr lang="en-US" sz="2100" dirty="0" smtClean="0"/>
              <a:t>Use machine learning to detect “events”</a:t>
            </a:r>
          </a:p>
          <a:p>
            <a:pPr lvl="2"/>
            <a:r>
              <a:rPr lang="en-US" sz="1900" dirty="0"/>
              <a:t>R</a:t>
            </a:r>
            <a:r>
              <a:rPr lang="en-US" sz="1900" dirty="0" smtClean="0"/>
              <a:t>epairs, upgrades, other modifications to wells</a:t>
            </a:r>
          </a:p>
          <a:p>
            <a:pPr lvl="1"/>
            <a:r>
              <a:rPr lang="en-US" sz="2100" dirty="0" smtClean="0"/>
              <a:t>Given a well, forecast oil production for the next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287" y="4922253"/>
            <a:ext cx="2336513" cy="1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Fully-Connected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Name:</a:t>
            </a:r>
            <a:r>
              <a:rPr lang="en-US" dirty="0" smtClean="0"/>
              <a:t> Fully-Connected Network</a:t>
            </a:r>
          </a:p>
          <a:p>
            <a:r>
              <a:rPr lang="en-US" b="1" i="1" dirty="0" smtClean="0"/>
              <a:t>Description:</a:t>
            </a:r>
          </a:p>
          <a:p>
            <a:pPr lvl="1"/>
            <a:r>
              <a:rPr lang="en-US" dirty="0" smtClean="0"/>
              <a:t>Performs </a:t>
            </a:r>
            <a:r>
              <a:rPr lang="en-US" dirty="0"/>
              <a:t>matrix multiplication with the input and adds a bias to produce the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Feed-forward network</a:t>
            </a:r>
          </a:p>
          <a:p>
            <a:pPr lvl="1"/>
            <a:r>
              <a:rPr lang="en-US" dirty="0" smtClean="0"/>
              <a:t>Every node is connected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05210" y="3037340"/>
            <a:ext cx="8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33326" y="3606264"/>
            <a:ext cx="10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24597" y="3183630"/>
            <a:ext cx="4662203" cy="3258848"/>
            <a:chOff x="7750893" y="2560007"/>
            <a:chExt cx="4324514" cy="2972097"/>
          </a:xfrm>
        </p:grpSpPr>
        <p:sp>
          <p:nvSpPr>
            <p:cNvPr id="20" name="Oval 19"/>
            <p:cNvSpPr/>
            <p:nvPr/>
          </p:nvSpPr>
          <p:spPr>
            <a:xfrm>
              <a:off x="7750894" y="2836937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750894" y="3769124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693123" y="3390800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>
              <a:stCxn id="20" idx="6"/>
              <a:endCxn id="22" idx="1"/>
            </p:cNvCxnSpPr>
            <p:nvPr/>
          </p:nvCxnSpPr>
          <p:spPr>
            <a:xfrm>
              <a:off x="8304757" y="3113869"/>
              <a:ext cx="1469477" cy="35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6"/>
              <a:endCxn id="22" idx="2"/>
            </p:cNvCxnSpPr>
            <p:nvPr/>
          </p:nvCxnSpPr>
          <p:spPr>
            <a:xfrm flipV="1">
              <a:off x="8304757" y="3667732"/>
              <a:ext cx="1388366" cy="37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750893" y="4701310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>
              <a:stCxn id="25" idx="6"/>
              <a:endCxn id="22" idx="3"/>
            </p:cNvCxnSpPr>
            <p:nvPr/>
          </p:nvCxnSpPr>
          <p:spPr>
            <a:xfrm flipV="1">
              <a:off x="8304756" y="3863552"/>
              <a:ext cx="1469478" cy="11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9693123" y="415308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>
              <a:stCxn id="20" idx="6"/>
              <a:endCxn id="27" idx="1"/>
            </p:cNvCxnSpPr>
            <p:nvPr/>
          </p:nvCxnSpPr>
          <p:spPr>
            <a:xfrm>
              <a:off x="8304757" y="3113869"/>
              <a:ext cx="1469477" cy="112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" idx="6"/>
              <a:endCxn id="27" idx="2"/>
            </p:cNvCxnSpPr>
            <p:nvPr/>
          </p:nvCxnSpPr>
          <p:spPr>
            <a:xfrm>
              <a:off x="8304757" y="4046056"/>
              <a:ext cx="1388366" cy="38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6"/>
              <a:endCxn id="27" idx="2"/>
            </p:cNvCxnSpPr>
            <p:nvPr/>
          </p:nvCxnSpPr>
          <p:spPr>
            <a:xfrm flipV="1">
              <a:off x="8304756" y="4430019"/>
              <a:ext cx="1388367" cy="5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1521544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1521544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9693122" y="256000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9693122" y="4978241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>
              <a:stCxn id="33" idx="6"/>
              <a:endCxn id="31" idx="1"/>
            </p:cNvCxnSpPr>
            <p:nvPr/>
          </p:nvCxnSpPr>
          <p:spPr>
            <a:xfrm>
              <a:off x="10246985" y="2836939"/>
              <a:ext cx="1355670" cy="63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6"/>
              <a:endCxn id="31" idx="2"/>
            </p:cNvCxnSpPr>
            <p:nvPr/>
          </p:nvCxnSpPr>
          <p:spPr>
            <a:xfrm>
              <a:off x="10246986" y="3667732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  <a:endCxn id="31" idx="3"/>
            </p:cNvCxnSpPr>
            <p:nvPr/>
          </p:nvCxnSpPr>
          <p:spPr>
            <a:xfrm flipV="1">
              <a:off x="10246986" y="3863552"/>
              <a:ext cx="1355669" cy="56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6"/>
              <a:endCxn id="31" idx="3"/>
            </p:cNvCxnSpPr>
            <p:nvPr/>
          </p:nvCxnSpPr>
          <p:spPr>
            <a:xfrm flipV="1">
              <a:off x="10246985" y="3863552"/>
              <a:ext cx="1355670" cy="139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0" idx="6"/>
              <a:endCxn id="33" idx="2"/>
            </p:cNvCxnSpPr>
            <p:nvPr/>
          </p:nvCxnSpPr>
          <p:spPr>
            <a:xfrm flipV="1">
              <a:off x="8304757" y="2836939"/>
              <a:ext cx="1388365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1" idx="6"/>
              <a:endCxn id="33" idx="2"/>
            </p:cNvCxnSpPr>
            <p:nvPr/>
          </p:nvCxnSpPr>
          <p:spPr>
            <a:xfrm flipV="1">
              <a:off x="8304757" y="2836939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6"/>
              <a:endCxn id="33" idx="2"/>
            </p:cNvCxnSpPr>
            <p:nvPr/>
          </p:nvCxnSpPr>
          <p:spPr>
            <a:xfrm flipV="1">
              <a:off x="8304756" y="2836939"/>
              <a:ext cx="1388366" cy="214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6"/>
              <a:endCxn id="34" idx="1"/>
            </p:cNvCxnSpPr>
            <p:nvPr/>
          </p:nvCxnSpPr>
          <p:spPr>
            <a:xfrm>
              <a:off x="8304757" y="3113869"/>
              <a:ext cx="1469476" cy="194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1" idx="6"/>
              <a:endCxn id="34" idx="2"/>
            </p:cNvCxnSpPr>
            <p:nvPr/>
          </p:nvCxnSpPr>
          <p:spPr>
            <a:xfrm>
              <a:off x="8304757" y="4046056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5" idx="6"/>
              <a:endCxn id="34" idx="3"/>
            </p:cNvCxnSpPr>
            <p:nvPr/>
          </p:nvCxnSpPr>
          <p:spPr>
            <a:xfrm>
              <a:off x="8304756" y="4978242"/>
              <a:ext cx="1469477" cy="47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4" idx="6"/>
              <a:endCxn id="32" idx="3"/>
            </p:cNvCxnSpPr>
            <p:nvPr/>
          </p:nvCxnSpPr>
          <p:spPr>
            <a:xfrm flipV="1">
              <a:off x="10246985" y="4625839"/>
              <a:ext cx="1355670" cy="62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6"/>
              <a:endCxn id="32" idx="2"/>
            </p:cNvCxnSpPr>
            <p:nvPr/>
          </p:nvCxnSpPr>
          <p:spPr>
            <a:xfrm>
              <a:off x="10246986" y="4430019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2" idx="6"/>
              <a:endCxn id="32" idx="1"/>
            </p:cNvCxnSpPr>
            <p:nvPr/>
          </p:nvCxnSpPr>
          <p:spPr>
            <a:xfrm>
              <a:off x="10246986" y="3667732"/>
              <a:ext cx="1355669" cy="5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" idx="6"/>
              <a:endCxn id="32" idx="1"/>
            </p:cNvCxnSpPr>
            <p:nvPr/>
          </p:nvCxnSpPr>
          <p:spPr>
            <a:xfrm>
              <a:off x="10246985" y="2836939"/>
              <a:ext cx="1355670" cy="139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875312" y="2755832"/>
            <a:ext cx="10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Fully-Connected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Name: </a:t>
            </a:r>
            <a:r>
              <a:rPr lang="en-US" b="1" dirty="0"/>
              <a:t>Baseline (0-layer fully-connected)</a:t>
            </a:r>
          </a:p>
          <a:p>
            <a:r>
              <a:rPr lang="en-US" i="1" dirty="0"/>
              <a:t>Description:</a:t>
            </a:r>
            <a:r>
              <a:rPr lang="en-US" dirty="0"/>
              <a:t> Fully connected network with zero hidden layers. Essentially performs matrix multiplication with the input and adds a bias to produce the output.</a:t>
            </a:r>
          </a:p>
          <a:p>
            <a:r>
              <a:rPr lang="en-US" i="1" dirty="0"/>
              <a:t>Training time: </a:t>
            </a:r>
            <a:r>
              <a:rPr lang="en-US" dirty="0"/>
              <a:t>4.2 s</a:t>
            </a:r>
          </a:p>
          <a:p>
            <a:r>
              <a:rPr lang="en-US" i="1" dirty="0"/>
              <a:t>Test set loss: </a:t>
            </a:r>
            <a:r>
              <a:rPr lang="en-US" dirty="0"/>
              <a:t>0.845515</a:t>
            </a:r>
          </a:p>
          <a:p>
            <a:r>
              <a:rPr lang="en-US" i="1" dirty="0"/>
              <a:t>Time ranking: </a:t>
            </a:r>
            <a:r>
              <a:rPr lang="en-US" dirty="0"/>
              <a:t>1/16</a:t>
            </a:r>
          </a:p>
          <a:p>
            <a:r>
              <a:rPr lang="en-US" i="1" dirty="0"/>
              <a:t>Accuracy ranking: </a:t>
            </a:r>
            <a:r>
              <a:rPr lang="en-US" dirty="0"/>
              <a:t>14/</a:t>
            </a:r>
            <a:r>
              <a:rPr lang="en-US" dirty="0" smtClean="0"/>
              <a:t>16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49787" y="4058764"/>
            <a:ext cx="2496093" cy="2418236"/>
            <a:chOff x="7750893" y="2836937"/>
            <a:chExt cx="2496093" cy="2418236"/>
          </a:xfrm>
        </p:grpSpPr>
        <p:sp>
          <p:nvSpPr>
            <p:cNvPr id="5" name="Oval 4"/>
            <p:cNvSpPr/>
            <p:nvPr/>
          </p:nvSpPr>
          <p:spPr>
            <a:xfrm>
              <a:off x="7750894" y="2836937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750894" y="3769124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693123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6"/>
              <a:endCxn id="7" idx="1"/>
            </p:cNvCxnSpPr>
            <p:nvPr/>
          </p:nvCxnSpPr>
          <p:spPr>
            <a:xfrm>
              <a:off x="8304757" y="3113869"/>
              <a:ext cx="1469477" cy="35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 flipV="1">
              <a:off x="8304757" y="3667732"/>
              <a:ext cx="1388366" cy="37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750893" y="4701310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6"/>
              <a:endCxn id="7" idx="3"/>
            </p:cNvCxnSpPr>
            <p:nvPr/>
          </p:nvCxnSpPr>
          <p:spPr>
            <a:xfrm flipV="1">
              <a:off x="8304756" y="3863552"/>
              <a:ext cx="1469478" cy="11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693123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>
              <a:stCxn id="5" idx="6"/>
              <a:endCxn id="12" idx="1"/>
            </p:cNvCxnSpPr>
            <p:nvPr/>
          </p:nvCxnSpPr>
          <p:spPr>
            <a:xfrm>
              <a:off x="8304757" y="3113869"/>
              <a:ext cx="1469477" cy="112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12" idx="2"/>
            </p:cNvCxnSpPr>
            <p:nvPr/>
          </p:nvCxnSpPr>
          <p:spPr>
            <a:xfrm>
              <a:off x="8304757" y="4046056"/>
              <a:ext cx="1388366" cy="38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6"/>
              <a:endCxn id="12" idx="2"/>
            </p:cNvCxnSpPr>
            <p:nvPr/>
          </p:nvCxnSpPr>
          <p:spPr>
            <a:xfrm flipV="1">
              <a:off x="8304756" y="4430019"/>
              <a:ext cx="1388367" cy="5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5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Fully-Connected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Name:</a:t>
            </a:r>
            <a:r>
              <a:rPr lang="en-US" dirty="0"/>
              <a:t> </a:t>
            </a:r>
            <a:r>
              <a:rPr lang="en-US" b="1" dirty="0"/>
              <a:t>Fully Connected1-layer</a:t>
            </a:r>
          </a:p>
          <a:p>
            <a:r>
              <a:rPr lang="en-US" i="1" dirty="0"/>
              <a:t>Description:</a:t>
            </a:r>
            <a:r>
              <a:rPr lang="en-US" dirty="0"/>
              <a:t> Fully connected network with one hidden layer (using rectified linear units activation function) and 0.5 dropout between hidden layer and output.</a:t>
            </a:r>
          </a:p>
          <a:p>
            <a:r>
              <a:rPr lang="en-US" i="1" dirty="0"/>
              <a:t>Training time: </a:t>
            </a:r>
            <a:r>
              <a:rPr lang="en-US" dirty="0"/>
              <a:t>9.5 s</a:t>
            </a:r>
          </a:p>
          <a:p>
            <a:r>
              <a:rPr lang="en-US" i="1" dirty="0"/>
              <a:t>Test set loss: </a:t>
            </a:r>
            <a:r>
              <a:rPr lang="en-US" dirty="0"/>
              <a:t>0.848628</a:t>
            </a:r>
          </a:p>
          <a:p>
            <a:r>
              <a:rPr lang="en-US" i="1" dirty="0"/>
              <a:t>Time </a:t>
            </a:r>
            <a:r>
              <a:rPr lang="en-US" i="1" dirty="0" smtClean="0"/>
              <a:t>ranking:</a:t>
            </a:r>
            <a:r>
              <a:rPr lang="en-US" dirty="0" smtClean="0"/>
              <a:t> </a:t>
            </a:r>
            <a:r>
              <a:rPr lang="en-US" dirty="0"/>
              <a:t>2/16</a:t>
            </a:r>
          </a:p>
          <a:p>
            <a:r>
              <a:rPr lang="en-US" i="1" dirty="0"/>
              <a:t>Accuracy ranking: </a:t>
            </a:r>
            <a:r>
              <a:rPr lang="en-US" dirty="0"/>
              <a:t>16/16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46077" y="3496301"/>
            <a:ext cx="4324514" cy="2972097"/>
            <a:chOff x="7750893" y="2560007"/>
            <a:chExt cx="4324514" cy="2972097"/>
          </a:xfrm>
        </p:grpSpPr>
        <p:sp>
          <p:nvSpPr>
            <p:cNvPr id="18" name="Oval 17"/>
            <p:cNvSpPr/>
            <p:nvPr/>
          </p:nvSpPr>
          <p:spPr>
            <a:xfrm>
              <a:off x="7750894" y="2836937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750894" y="3769124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693123" y="3390800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>
              <a:stCxn id="18" idx="6"/>
              <a:endCxn id="20" idx="1"/>
            </p:cNvCxnSpPr>
            <p:nvPr/>
          </p:nvCxnSpPr>
          <p:spPr>
            <a:xfrm>
              <a:off x="8304757" y="3113869"/>
              <a:ext cx="1469477" cy="35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8304757" y="3667732"/>
              <a:ext cx="1388366" cy="37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750893" y="4701310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6"/>
              <a:endCxn id="20" idx="3"/>
            </p:cNvCxnSpPr>
            <p:nvPr/>
          </p:nvCxnSpPr>
          <p:spPr>
            <a:xfrm flipV="1">
              <a:off x="8304756" y="3863552"/>
              <a:ext cx="1469478" cy="11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693123" y="415308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Arrow Connector 25"/>
            <p:cNvCxnSpPr>
              <a:stCxn id="18" idx="6"/>
              <a:endCxn id="25" idx="1"/>
            </p:cNvCxnSpPr>
            <p:nvPr/>
          </p:nvCxnSpPr>
          <p:spPr>
            <a:xfrm>
              <a:off x="8304757" y="3113869"/>
              <a:ext cx="1469477" cy="112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6"/>
              <a:endCxn id="25" idx="2"/>
            </p:cNvCxnSpPr>
            <p:nvPr/>
          </p:nvCxnSpPr>
          <p:spPr>
            <a:xfrm>
              <a:off x="8304757" y="4046056"/>
              <a:ext cx="1388366" cy="38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25" idx="2"/>
            </p:cNvCxnSpPr>
            <p:nvPr/>
          </p:nvCxnSpPr>
          <p:spPr>
            <a:xfrm flipV="1">
              <a:off x="8304756" y="4430019"/>
              <a:ext cx="1388367" cy="5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1521544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1521544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9693122" y="256000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9693122" y="4978241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stCxn id="31" idx="6"/>
              <a:endCxn id="29" idx="1"/>
            </p:cNvCxnSpPr>
            <p:nvPr/>
          </p:nvCxnSpPr>
          <p:spPr>
            <a:xfrm>
              <a:off x="10246985" y="2836939"/>
              <a:ext cx="1355670" cy="63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0" idx="6"/>
              <a:endCxn id="29" idx="2"/>
            </p:cNvCxnSpPr>
            <p:nvPr/>
          </p:nvCxnSpPr>
          <p:spPr>
            <a:xfrm>
              <a:off x="10246986" y="3667732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5" idx="6"/>
              <a:endCxn id="29" idx="3"/>
            </p:cNvCxnSpPr>
            <p:nvPr/>
          </p:nvCxnSpPr>
          <p:spPr>
            <a:xfrm flipV="1">
              <a:off x="10246986" y="3863552"/>
              <a:ext cx="1355669" cy="56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6"/>
              <a:endCxn id="29" idx="3"/>
            </p:cNvCxnSpPr>
            <p:nvPr/>
          </p:nvCxnSpPr>
          <p:spPr>
            <a:xfrm flipV="1">
              <a:off x="10246985" y="3863552"/>
              <a:ext cx="1355670" cy="139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8" idx="6"/>
              <a:endCxn id="31" idx="2"/>
            </p:cNvCxnSpPr>
            <p:nvPr/>
          </p:nvCxnSpPr>
          <p:spPr>
            <a:xfrm flipV="1">
              <a:off x="8304757" y="2836939"/>
              <a:ext cx="1388365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6"/>
              <a:endCxn id="31" idx="2"/>
            </p:cNvCxnSpPr>
            <p:nvPr/>
          </p:nvCxnSpPr>
          <p:spPr>
            <a:xfrm flipV="1">
              <a:off x="8304757" y="2836939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3" idx="6"/>
              <a:endCxn id="31" idx="2"/>
            </p:cNvCxnSpPr>
            <p:nvPr/>
          </p:nvCxnSpPr>
          <p:spPr>
            <a:xfrm flipV="1">
              <a:off x="8304756" y="2836939"/>
              <a:ext cx="1388366" cy="214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8" idx="6"/>
              <a:endCxn id="32" idx="1"/>
            </p:cNvCxnSpPr>
            <p:nvPr/>
          </p:nvCxnSpPr>
          <p:spPr>
            <a:xfrm>
              <a:off x="8304757" y="3113869"/>
              <a:ext cx="1469476" cy="194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6"/>
              <a:endCxn id="32" idx="2"/>
            </p:cNvCxnSpPr>
            <p:nvPr/>
          </p:nvCxnSpPr>
          <p:spPr>
            <a:xfrm>
              <a:off x="8304757" y="4046056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6"/>
              <a:endCxn id="32" idx="3"/>
            </p:cNvCxnSpPr>
            <p:nvPr/>
          </p:nvCxnSpPr>
          <p:spPr>
            <a:xfrm>
              <a:off x="8304756" y="4978242"/>
              <a:ext cx="1469477" cy="47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6"/>
              <a:endCxn id="30" idx="3"/>
            </p:cNvCxnSpPr>
            <p:nvPr/>
          </p:nvCxnSpPr>
          <p:spPr>
            <a:xfrm flipV="1">
              <a:off x="10246985" y="4625839"/>
              <a:ext cx="1355670" cy="62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5" idx="6"/>
              <a:endCxn id="30" idx="2"/>
            </p:cNvCxnSpPr>
            <p:nvPr/>
          </p:nvCxnSpPr>
          <p:spPr>
            <a:xfrm>
              <a:off x="10246986" y="4430019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0" idx="6"/>
              <a:endCxn id="30" idx="1"/>
            </p:cNvCxnSpPr>
            <p:nvPr/>
          </p:nvCxnSpPr>
          <p:spPr>
            <a:xfrm>
              <a:off x="10246986" y="3667732"/>
              <a:ext cx="1355669" cy="5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6"/>
              <a:endCxn id="30" idx="1"/>
            </p:cNvCxnSpPr>
            <p:nvPr/>
          </p:nvCxnSpPr>
          <p:spPr>
            <a:xfrm>
              <a:off x="10246985" y="2836939"/>
              <a:ext cx="1355670" cy="139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6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Name:</a:t>
            </a:r>
            <a:r>
              <a:rPr lang="en-US" dirty="0" smtClean="0"/>
              <a:t> Convolutional Neural Network</a:t>
            </a:r>
            <a:endParaRPr lang="en-US" b="1" i="1" dirty="0" smtClean="0"/>
          </a:p>
          <a:p>
            <a:r>
              <a:rPr lang="en-US" b="1" i="1" dirty="0" smtClean="0"/>
              <a:t>Description:</a:t>
            </a:r>
          </a:p>
          <a:p>
            <a:pPr lvl="1"/>
            <a:r>
              <a:rPr lang="en-US" dirty="0" smtClean="0"/>
              <a:t>Best at image recognition</a:t>
            </a:r>
          </a:p>
          <a:p>
            <a:pPr lvl="1"/>
            <a:r>
              <a:rPr lang="en-US" dirty="0" smtClean="0"/>
              <a:t>Evaluates convolution of input with multiple filters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onnects result to hidden</a:t>
            </a:r>
            <a:br>
              <a:rPr lang="en-US" dirty="0" smtClean="0"/>
            </a:br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Shared weights between</a:t>
            </a:r>
            <a:br>
              <a:rPr lang="en-US" dirty="0" smtClean="0"/>
            </a:br>
            <a:r>
              <a:rPr lang="en-US" dirty="0" smtClean="0"/>
              <a:t>inputs</a:t>
            </a:r>
          </a:p>
        </p:txBody>
      </p:sp>
      <p:sp>
        <p:nvSpPr>
          <p:cNvPr id="56" name="Oval 55"/>
          <p:cNvSpPr/>
          <p:nvPr/>
        </p:nvSpPr>
        <p:spPr>
          <a:xfrm>
            <a:off x="4512665" y="4554683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512665" y="5316970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512664" y="3723890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512664" y="6142124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341086" y="4933055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341086" y="5695342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341086" y="4170768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58" idx="6"/>
            <a:endCxn id="62" idx="2"/>
          </p:cNvCxnSpPr>
          <p:nvPr/>
        </p:nvCxnSpPr>
        <p:spPr>
          <a:xfrm>
            <a:off x="4911644" y="3931195"/>
            <a:ext cx="1429442" cy="44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6"/>
            <a:endCxn id="62" idx="2"/>
          </p:cNvCxnSpPr>
          <p:nvPr/>
        </p:nvCxnSpPr>
        <p:spPr>
          <a:xfrm flipV="1">
            <a:off x="4911645" y="4378073"/>
            <a:ext cx="1429441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6"/>
            <a:endCxn id="60" idx="2"/>
          </p:cNvCxnSpPr>
          <p:nvPr/>
        </p:nvCxnSpPr>
        <p:spPr>
          <a:xfrm>
            <a:off x="4911645" y="4761988"/>
            <a:ext cx="1429441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6"/>
            <a:endCxn id="60" idx="2"/>
          </p:cNvCxnSpPr>
          <p:nvPr/>
        </p:nvCxnSpPr>
        <p:spPr>
          <a:xfrm flipV="1">
            <a:off x="4911645" y="5140360"/>
            <a:ext cx="1429441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6"/>
            <a:endCxn id="61" idx="2"/>
          </p:cNvCxnSpPr>
          <p:nvPr/>
        </p:nvCxnSpPr>
        <p:spPr>
          <a:xfrm>
            <a:off x="4911645" y="5524275"/>
            <a:ext cx="1429441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1" idx="2"/>
          </p:cNvCxnSpPr>
          <p:nvPr/>
        </p:nvCxnSpPr>
        <p:spPr>
          <a:xfrm flipV="1">
            <a:off x="4911644" y="5902647"/>
            <a:ext cx="1429442" cy="44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83316" y="4554683"/>
            <a:ext cx="398980" cy="4146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283316" y="5316970"/>
            <a:ext cx="398980" cy="4146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>
            <a:stCxn id="62" idx="6"/>
            <a:endCxn id="69" idx="1"/>
          </p:cNvCxnSpPr>
          <p:nvPr/>
        </p:nvCxnSpPr>
        <p:spPr>
          <a:xfrm>
            <a:off x="6740066" y="4378073"/>
            <a:ext cx="1601679" cy="23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  <a:endCxn id="69" idx="2"/>
          </p:cNvCxnSpPr>
          <p:nvPr/>
        </p:nvCxnSpPr>
        <p:spPr>
          <a:xfrm flipV="1">
            <a:off x="6740066" y="4761988"/>
            <a:ext cx="1543250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6"/>
            <a:endCxn id="69" idx="3"/>
          </p:cNvCxnSpPr>
          <p:nvPr/>
        </p:nvCxnSpPr>
        <p:spPr>
          <a:xfrm flipV="1">
            <a:off x="6740066" y="4908575"/>
            <a:ext cx="1601679" cy="99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6"/>
            <a:endCxn id="70" idx="1"/>
          </p:cNvCxnSpPr>
          <p:nvPr/>
        </p:nvCxnSpPr>
        <p:spPr>
          <a:xfrm>
            <a:off x="6740066" y="4378073"/>
            <a:ext cx="1601679" cy="99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6"/>
            <a:endCxn id="70" idx="2"/>
          </p:cNvCxnSpPr>
          <p:nvPr/>
        </p:nvCxnSpPr>
        <p:spPr>
          <a:xfrm>
            <a:off x="6740066" y="5140360"/>
            <a:ext cx="1543250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6"/>
            <a:endCxn id="70" idx="3"/>
          </p:cNvCxnSpPr>
          <p:nvPr/>
        </p:nvCxnSpPr>
        <p:spPr>
          <a:xfrm flipV="1">
            <a:off x="6740066" y="5670862"/>
            <a:ext cx="1601679" cy="23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25650" y="3354558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91249" y="3844138"/>
            <a:ext cx="92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29934" y="4193407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89541"/>
            <a:ext cx="3651212" cy="21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9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i="1" dirty="0"/>
              <a:t>Name: </a:t>
            </a:r>
            <a:r>
              <a:rPr lang="en-US" sz="2300" b="1" dirty="0"/>
              <a:t>Convolutional1-layer</a:t>
            </a:r>
          </a:p>
          <a:p>
            <a:r>
              <a:rPr lang="en-US" sz="2300" i="1" dirty="0"/>
              <a:t>Description:</a:t>
            </a:r>
            <a:r>
              <a:rPr lang="en-US" sz="2300" dirty="0"/>
              <a:t> Evaluates the convolution of multiple filters with input and connects result to hidden layer (through </a:t>
            </a:r>
            <a:r>
              <a:rPr lang="en-US" sz="2300" dirty="0" err="1"/>
              <a:t>ReLU</a:t>
            </a:r>
            <a:r>
              <a:rPr lang="en-US" sz="2300" dirty="0"/>
              <a:t>). Run with 13 kernels, 100 filters. Performs significantly faster on GPU than CPU.</a:t>
            </a:r>
          </a:p>
          <a:p>
            <a:r>
              <a:rPr lang="en-US" sz="2300" i="1" dirty="0"/>
              <a:t>Training time: </a:t>
            </a:r>
            <a:r>
              <a:rPr lang="en-US" sz="2300" dirty="0"/>
              <a:t>142.2 s</a:t>
            </a:r>
          </a:p>
          <a:p>
            <a:r>
              <a:rPr lang="en-US" sz="2300" i="1" dirty="0"/>
              <a:t>Test set loss:</a:t>
            </a:r>
            <a:r>
              <a:rPr lang="en-US" sz="2300" dirty="0"/>
              <a:t> 0.846481</a:t>
            </a:r>
          </a:p>
          <a:p>
            <a:r>
              <a:rPr lang="en-US" sz="2300" i="1" dirty="0"/>
              <a:t>Time ranking: </a:t>
            </a:r>
            <a:r>
              <a:rPr lang="en-US" sz="2300" dirty="0"/>
              <a:t>9/16</a:t>
            </a:r>
          </a:p>
          <a:p>
            <a:r>
              <a:rPr lang="en-US" sz="2300" i="1" dirty="0"/>
              <a:t>Accuracy ranking: </a:t>
            </a:r>
            <a:r>
              <a:rPr lang="en-US" sz="2300" dirty="0"/>
              <a:t>15/16</a:t>
            </a:r>
          </a:p>
          <a:p>
            <a:endParaRPr lang="en-US" sz="2300" dirty="0" smtClean="0"/>
          </a:p>
        </p:txBody>
      </p:sp>
      <p:sp>
        <p:nvSpPr>
          <p:cNvPr id="56" name="Oval 55"/>
          <p:cNvSpPr/>
          <p:nvPr/>
        </p:nvSpPr>
        <p:spPr>
          <a:xfrm>
            <a:off x="4512665" y="4554683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512665" y="5316970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512664" y="3723890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512664" y="6142124"/>
            <a:ext cx="398980" cy="4146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341086" y="4933055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341086" y="5695342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341086" y="4170768"/>
            <a:ext cx="398980" cy="41461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>
            <a:stCxn id="58" idx="6"/>
            <a:endCxn id="62" idx="2"/>
          </p:cNvCxnSpPr>
          <p:nvPr/>
        </p:nvCxnSpPr>
        <p:spPr>
          <a:xfrm>
            <a:off x="4911644" y="3931195"/>
            <a:ext cx="1429442" cy="44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6"/>
            <a:endCxn id="62" idx="2"/>
          </p:cNvCxnSpPr>
          <p:nvPr/>
        </p:nvCxnSpPr>
        <p:spPr>
          <a:xfrm flipV="1">
            <a:off x="4911645" y="4378073"/>
            <a:ext cx="1429441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6"/>
            <a:endCxn id="60" idx="2"/>
          </p:cNvCxnSpPr>
          <p:nvPr/>
        </p:nvCxnSpPr>
        <p:spPr>
          <a:xfrm>
            <a:off x="4911645" y="4761988"/>
            <a:ext cx="1429441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6"/>
            <a:endCxn id="60" idx="2"/>
          </p:cNvCxnSpPr>
          <p:nvPr/>
        </p:nvCxnSpPr>
        <p:spPr>
          <a:xfrm flipV="1">
            <a:off x="4911645" y="5140360"/>
            <a:ext cx="1429441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6"/>
            <a:endCxn id="61" idx="2"/>
          </p:cNvCxnSpPr>
          <p:nvPr/>
        </p:nvCxnSpPr>
        <p:spPr>
          <a:xfrm>
            <a:off x="4911645" y="5524275"/>
            <a:ext cx="1429441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1" idx="2"/>
          </p:cNvCxnSpPr>
          <p:nvPr/>
        </p:nvCxnSpPr>
        <p:spPr>
          <a:xfrm flipV="1">
            <a:off x="4911644" y="5902647"/>
            <a:ext cx="1429442" cy="44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83316" y="4554683"/>
            <a:ext cx="398980" cy="4146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283316" y="5316970"/>
            <a:ext cx="398980" cy="4146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>
            <a:stCxn id="62" idx="6"/>
            <a:endCxn id="69" idx="1"/>
          </p:cNvCxnSpPr>
          <p:nvPr/>
        </p:nvCxnSpPr>
        <p:spPr>
          <a:xfrm>
            <a:off x="6740066" y="4378073"/>
            <a:ext cx="1601679" cy="23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6"/>
            <a:endCxn id="69" idx="2"/>
          </p:cNvCxnSpPr>
          <p:nvPr/>
        </p:nvCxnSpPr>
        <p:spPr>
          <a:xfrm flipV="1">
            <a:off x="6740066" y="4761988"/>
            <a:ext cx="1543250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1" idx="6"/>
            <a:endCxn id="69" idx="3"/>
          </p:cNvCxnSpPr>
          <p:nvPr/>
        </p:nvCxnSpPr>
        <p:spPr>
          <a:xfrm flipV="1">
            <a:off x="6740066" y="4908575"/>
            <a:ext cx="1601679" cy="99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6"/>
            <a:endCxn id="70" idx="1"/>
          </p:cNvCxnSpPr>
          <p:nvPr/>
        </p:nvCxnSpPr>
        <p:spPr>
          <a:xfrm>
            <a:off x="6740066" y="4378073"/>
            <a:ext cx="1601679" cy="99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6"/>
            <a:endCxn id="70" idx="2"/>
          </p:cNvCxnSpPr>
          <p:nvPr/>
        </p:nvCxnSpPr>
        <p:spPr>
          <a:xfrm>
            <a:off x="6740066" y="5140360"/>
            <a:ext cx="1543250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6"/>
            <a:endCxn id="70" idx="3"/>
          </p:cNvCxnSpPr>
          <p:nvPr/>
        </p:nvCxnSpPr>
        <p:spPr>
          <a:xfrm flipV="1">
            <a:off x="6740066" y="5670862"/>
            <a:ext cx="1601679" cy="23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25650" y="3354558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91249" y="3844138"/>
            <a:ext cx="92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29934" y="4193407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5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064005"/>
              </p:ext>
            </p:extLst>
          </p:nvPr>
        </p:nvGraphicFramePr>
        <p:xfrm>
          <a:off x="457200" y="2335507"/>
          <a:ext cx="8229600" cy="376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8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t</a:t>
                      </a:r>
                      <a:r>
                        <a:rPr lang="en-US" sz="1600" dirty="0" smtClean="0"/>
                        <a:t>ime</a:t>
                      </a:r>
                      <a:endParaRPr lang="en-US" sz="1600" dirty="0"/>
                    </a:p>
                  </a:txBody>
                  <a:tcPr/>
                </a:tc>
              </a:tr>
              <a:tr h="608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RNN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Layer’s output is fed as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5/5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1/5</a:t>
                      </a:r>
                      <a:endParaRPr lang="en-US" sz="1600" dirty="0"/>
                    </a:p>
                  </a:txBody>
                  <a:tcPr/>
                </a:tc>
              </a:tr>
              <a:tr h="7212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Deep RNN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RNN with several 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4/5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2/5</a:t>
                      </a:r>
                      <a:endParaRPr lang="en-US" sz="1600" dirty="0"/>
                    </a:p>
                  </a:txBody>
                  <a:tcPr/>
                </a:tc>
              </a:tr>
              <a:tr h="608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</a:t>
                      </a:r>
                      <a:r>
                        <a:rPr lang="en-US" sz="1600" baseline="0" dirty="0" smtClean="0"/>
                        <a:t> RNN + reset and update gates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3/5</a:t>
                      </a:r>
                      <a:endParaRPr lang="en-US" sz="1600" dirty="0"/>
                    </a:p>
                  </a:txBody>
                  <a:tcPr/>
                </a:tc>
              </a:tr>
              <a:tr h="608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LSTM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RNN + input, forget, output gates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5/5</a:t>
                      </a:r>
                      <a:endParaRPr lang="en-US" sz="1600" dirty="0"/>
                    </a:p>
                  </a:txBody>
                  <a:tcPr/>
                </a:tc>
              </a:tr>
              <a:tr h="6085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MUT-123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 GRU &amp; LSTM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2/5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4/5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3186" y="1555745"/>
            <a:ext cx="3980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Implemented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0143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Name:</a:t>
            </a:r>
            <a:r>
              <a:rPr lang="en-US" dirty="0"/>
              <a:t> </a:t>
            </a:r>
            <a:r>
              <a:rPr lang="en-US" dirty="0" smtClean="0"/>
              <a:t>Simple RNN</a:t>
            </a:r>
            <a:endParaRPr lang="en-US" dirty="0"/>
          </a:p>
          <a:p>
            <a:r>
              <a:rPr lang="en-US" b="1" i="1" dirty="0" smtClean="0"/>
              <a:t>Description:</a:t>
            </a:r>
          </a:p>
          <a:p>
            <a:pPr lvl="1"/>
            <a:r>
              <a:rPr lang="en-US" dirty="0" smtClean="0"/>
              <a:t>Best at sequence processing</a:t>
            </a:r>
          </a:p>
          <a:p>
            <a:pPr lvl="1"/>
            <a:r>
              <a:rPr lang="en-US" dirty="0" smtClean="0"/>
              <a:t>Fully-connected </a:t>
            </a:r>
            <a:r>
              <a:rPr lang="en-US" dirty="0"/>
              <a:t>network where layers’ outputs are fed back in as </a:t>
            </a:r>
            <a:r>
              <a:rPr lang="en-US" dirty="0" smtClean="0"/>
              <a:t>inputs</a:t>
            </a:r>
          </a:p>
          <a:p>
            <a:pPr lvl="1"/>
            <a:r>
              <a:rPr lang="en-US" dirty="0"/>
              <a:t>Feed-back neural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Uses internal memory to</a:t>
            </a:r>
            <a:br>
              <a:rPr lang="en-US" dirty="0" smtClean="0"/>
            </a:br>
            <a:r>
              <a:rPr lang="en-US" dirty="0" smtClean="0"/>
              <a:t>process sequences of 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87153" y="3699439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76544" y="3190491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148922" y="422071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31356" y="4086275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31356" y="5018462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73585" y="4640138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5085219" y="4363207"/>
            <a:ext cx="1469477" cy="35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 flipV="1">
            <a:off x="5085219" y="4917070"/>
            <a:ext cx="1388366" cy="37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31355" y="5950648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  <a:endCxn id="31" idx="3"/>
          </p:cNvCxnSpPr>
          <p:nvPr/>
        </p:nvCxnSpPr>
        <p:spPr>
          <a:xfrm flipV="1">
            <a:off x="5085218" y="5112890"/>
            <a:ext cx="1469478" cy="111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473585" y="5402425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29" idx="6"/>
            <a:endCxn id="36" idx="1"/>
          </p:cNvCxnSpPr>
          <p:nvPr/>
        </p:nvCxnSpPr>
        <p:spPr>
          <a:xfrm>
            <a:off x="5085219" y="4363207"/>
            <a:ext cx="1469477" cy="11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36" idx="2"/>
          </p:cNvCxnSpPr>
          <p:nvPr/>
        </p:nvCxnSpPr>
        <p:spPr>
          <a:xfrm>
            <a:off x="5085219" y="5295394"/>
            <a:ext cx="1388366" cy="3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6" idx="2"/>
          </p:cNvCxnSpPr>
          <p:nvPr/>
        </p:nvCxnSpPr>
        <p:spPr>
          <a:xfrm flipV="1">
            <a:off x="5085218" y="5679357"/>
            <a:ext cx="1388367" cy="54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302006" y="4640138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302006" y="5402425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473584" y="3809345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  <a:endCxn id="40" idx="1"/>
          </p:cNvCxnSpPr>
          <p:nvPr/>
        </p:nvCxnSpPr>
        <p:spPr>
          <a:xfrm>
            <a:off x="7027447" y="4086277"/>
            <a:ext cx="1355670" cy="6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6"/>
            <a:endCxn id="40" idx="2"/>
          </p:cNvCxnSpPr>
          <p:nvPr/>
        </p:nvCxnSpPr>
        <p:spPr>
          <a:xfrm>
            <a:off x="7027448" y="4917070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6"/>
            <a:endCxn id="40" idx="3"/>
          </p:cNvCxnSpPr>
          <p:nvPr/>
        </p:nvCxnSpPr>
        <p:spPr>
          <a:xfrm flipV="1">
            <a:off x="7027448" y="5112890"/>
            <a:ext cx="1355669" cy="56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3"/>
          </p:cNvCxnSpPr>
          <p:nvPr/>
        </p:nvCxnSpPr>
        <p:spPr>
          <a:xfrm flipV="1">
            <a:off x="7027447" y="5112890"/>
            <a:ext cx="1355670" cy="139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6"/>
            <a:endCxn id="42" idx="2"/>
          </p:cNvCxnSpPr>
          <p:nvPr/>
        </p:nvCxnSpPr>
        <p:spPr>
          <a:xfrm flipV="1">
            <a:off x="5085219" y="4086277"/>
            <a:ext cx="1388365" cy="2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6"/>
            <a:endCxn id="42" idx="2"/>
          </p:cNvCxnSpPr>
          <p:nvPr/>
        </p:nvCxnSpPr>
        <p:spPr>
          <a:xfrm flipV="1">
            <a:off x="5085219" y="4086277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6"/>
            <a:endCxn id="42" idx="2"/>
          </p:cNvCxnSpPr>
          <p:nvPr/>
        </p:nvCxnSpPr>
        <p:spPr>
          <a:xfrm flipV="1">
            <a:off x="5085218" y="4086277"/>
            <a:ext cx="1388366" cy="214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6"/>
          </p:cNvCxnSpPr>
          <p:nvPr/>
        </p:nvCxnSpPr>
        <p:spPr>
          <a:xfrm>
            <a:off x="5085219" y="4363207"/>
            <a:ext cx="1469476" cy="19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6"/>
          </p:cNvCxnSpPr>
          <p:nvPr/>
        </p:nvCxnSpPr>
        <p:spPr>
          <a:xfrm>
            <a:off x="5085219" y="5295394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6"/>
          </p:cNvCxnSpPr>
          <p:nvPr/>
        </p:nvCxnSpPr>
        <p:spPr>
          <a:xfrm>
            <a:off x="5085218" y="6227580"/>
            <a:ext cx="1469477" cy="4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3"/>
          </p:cNvCxnSpPr>
          <p:nvPr/>
        </p:nvCxnSpPr>
        <p:spPr>
          <a:xfrm flipV="1">
            <a:off x="7027447" y="5875177"/>
            <a:ext cx="1355670" cy="6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6"/>
            <a:endCxn id="41" idx="2"/>
          </p:cNvCxnSpPr>
          <p:nvPr/>
        </p:nvCxnSpPr>
        <p:spPr>
          <a:xfrm>
            <a:off x="7027448" y="5679357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6"/>
            <a:endCxn id="41" idx="1"/>
          </p:cNvCxnSpPr>
          <p:nvPr/>
        </p:nvCxnSpPr>
        <p:spPr>
          <a:xfrm>
            <a:off x="7027448" y="4917070"/>
            <a:ext cx="1355669" cy="5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6"/>
            <a:endCxn id="41" idx="1"/>
          </p:cNvCxnSpPr>
          <p:nvPr/>
        </p:nvCxnSpPr>
        <p:spPr>
          <a:xfrm>
            <a:off x="7027447" y="4086277"/>
            <a:ext cx="1355670" cy="139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42" idx="7"/>
            <a:endCxn id="42" idx="1"/>
          </p:cNvCxnSpPr>
          <p:nvPr/>
        </p:nvCxnSpPr>
        <p:spPr>
          <a:xfrm rot="16200000" flipV="1">
            <a:off x="6750516" y="3694635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1" idx="7"/>
            <a:endCxn id="31" idx="1"/>
          </p:cNvCxnSpPr>
          <p:nvPr/>
        </p:nvCxnSpPr>
        <p:spPr>
          <a:xfrm rot="16200000" flipV="1">
            <a:off x="6750517" y="4525428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6" idx="7"/>
            <a:endCxn id="36" idx="1"/>
          </p:cNvCxnSpPr>
          <p:nvPr/>
        </p:nvCxnSpPr>
        <p:spPr>
          <a:xfrm rot="16200000" flipV="1">
            <a:off x="6750517" y="5287715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6200000" flipV="1">
            <a:off x="6750516" y="6112869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473585" y="6211735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4155" cy="4876800"/>
          </a:xfrm>
        </p:spPr>
        <p:txBody>
          <a:bodyPr>
            <a:normAutofit/>
          </a:bodyPr>
          <a:lstStyle/>
          <a:p>
            <a:r>
              <a:rPr lang="en-US" sz="2000" i="1" dirty="0"/>
              <a:t>Name:</a:t>
            </a:r>
            <a:r>
              <a:rPr lang="en-US" sz="2000" dirty="0"/>
              <a:t> </a:t>
            </a:r>
            <a:r>
              <a:rPr lang="en-US" sz="2000" b="1" dirty="0"/>
              <a:t>Simple RNN1-layer sigmoid, 1-layer </a:t>
            </a:r>
            <a:r>
              <a:rPr lang="en-US" sz="2000" b="1" dirty="0" err="1"/>
              <a:t>ReLU</a:t>
            </a:r>
            <a:r>
              <a:rPr lang="en-US" sz="2000" b="1" dirty="0"/>
              <a:t>, 3-layers sigmoid, 3-layers </a:t>
            </a:r>
            <a:r>
              <a:rPr lang="en-US" sz="2000" b="1" dirty="0" err="1"/>
              <a:t>ReLU</a:t>
            </a:r>
            <a:endParaRPr lang="en-US" sz="2000" b="1" dirty="0"/>
          </a:p>
          <a:p>
            <a:r>
              <a:rPr lang="en-US" sz="2000" i="1" dirty="0" smtClean="0"/>
              <a:t>Training </a:t>
            </a:r>
            <a:r>
              <a:rPr lang="en-US" sz="2000" i="1" dirty="0"/>
              <a:t>time: </a:t>
            </a:r>
            <a:r>
              <a:rPr lang="en-US" sz="2000" dirty="0"/>
              <a:t>95.6 s, 51.5 s, 401.9 s, 106.1 s</a:t>
            </a:r>
          </a:p>
          <a:p>
            <a:r>
              <a:rPr lang="en-US" sz="2000" i="1" dirty="0"/>
              <a:t>Test set loss:</a:t>
            </a:r>
            <a:r>
              <a:rPr lang="en-US" sz="2000" dirty="0"/>
              <a:t> 0.839948, 0.837879, 0.839281, 0.838986</a:t>
            </a:r>
          </a:p>
          <a:p>
            <a:r>
              <a:rPr lang="en-US" sz="2000" i="1" dirty="0"/>
              <a:t>Time ranking: </a:t>
            </a:r>
            <a:r>
              <a:rPr lang="en-US" sz="2000" dirty="0"/>
              <a:t>5/16, 4/16, 16/16, 6/16</a:t>
            </a:r>
          </a:p>
          <a:p>
            <a:r>
              <a:rPr lang="en-US" sz="2000" i="1" dirty="0"/>
              <a:t>Accuracy ranking: </a:t>
            </a:r>
            <a:r>
              <a:rPr lang="en-US" sz="2000" dirty="0"/>
              <a:t>8/16, 13/16, 11/16, 10/16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87153" y="3009523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76544" y="2500575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148922" y="422071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31356" y="3396359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31356" y="4328546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73585" y="3950222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29" idx="6"/>
            <a:endCxn id="31" idx="1"/>
          </p:cNvCxnSpPr>
          <p:nvPr/>
        </p:nvCxnSpPr>
        <p:spPr>
          <a:xfrm>
            <a:off x="5085219" y="3673291"/>
            <a:ext cx="1469477" cy="35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 flipV="1">
            <a:off x="5085219" y="4227154"/>
            <a:ext cx="1388366" cy="37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31355" y="5260732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34" idx="6"/>
            <a:endCxn id="31" idx="3"/>
          </p:cNvCxnSpPr>
          <p:nvPr/>
        </p:nvCxnSpPr>
        <p:spPr>
          <a:xfrm flipV="1">
            <a:off x="5085218" y="4422974"/>
            <a:ext cx="1469478" cy="111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473585" y="4712509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29" idx="6"/>
            <a:endCxn id="36" idx="1"/>
          </p:cNvCxnSpPr>
          <p:nvPr/>
        </p:nvCxnSpPr>
        <p:spPr>
          <a:xfrm>
            <a:off x="5085219" y="3673291"/>
            <a:ext cx="1469477" cy="11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36" idx="2"/>
          </p:cNvCxnSpPr>
          <p:nvPr/>
        </p:nvCxnSpPr>
        <p:spPr>
          <a:xfrm>
            <a:off x="5085219" y="4605478"/>
            <a:ext cx="1388366" cy="3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36" idx="2"/>
          </p:cNvCxnSpPr>
          <p:nvPr/>
        </p:nvCxnSpPr>
        <p:spPr>
          <a:xfrm flipV="1">
            <a:off x="5085218" y="4989441"/>
            <a:ext cx="1388367" cy="54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302006" y="3950222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302006" y="4712509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473584" y="3119429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  <a:endCxn id="40" idx="1"/>
          </p:cNvCxnSpPr>
          <p:nvPr/>
        </p:nvCxnSpPr>
        <p:spPr>
          <a:xfrm>
            <a:off x="7027447" y="3396361"/>
            <a:ext cx="1355670" cy="6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6"/>
            <a:endCxn id="40" idx="2"/>
          </p:cNvCxnSpPr>
          <p:nvPr/>
        </p:nvCxnSpPr>
        <p:spPr>
          <a:xfrm>
            <a:off x="7027448" y="4227154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6"/>
            <a:endCxn id="40" idx="3"/>
          </p:cNvCxnSpPr>
          <p:nvPr/>
        </p:nvCxnSpPr>
        <p:spPr>
          <a:xfrm flipV="1">
            <a:off x="7027448" y="4422974"/>
            <a:ext cx="1355669" cy="56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3"/>
          </p:cNvCxnSpPr>
          <p:nvPr/>
        </p:nvCxnSpPr>
        <p:spPr>
          <a:xfrm flipV="1">
            <a:off x="7027447" y="4422974"/>
            <a:ext cx="1355670" cy="139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6"/>
            <a:endCxn id="42" idx="2"/>
          </p:cNvCxnSpPr>
          <p:nvPr/>
        </p:nvCxnSpPr>
        <p:spPr>
          <a:xfrm flipV="1">
            <a:off x="5085219" y="3396361"/>
            <a:ext cx="1388365" cy="2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6"/>
            <a:endCxn id="42" idx="2"/>
          </p:cNvCxnSpPr>
          <p:nvPr/>
        </p:nvCxnSpPr>
        <p:spPr>
          <a:xfrm flipV="1">
            <a:off x="5085219" y="3396361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6"/>
            <a:endCxn id="42" idx="2"/>
          </p:cNvCxnSpPr>
          <p:nvPr/>
        </p:nvCxnSpPr>
        <p:spPr>
          <a:xfrm flipV="1">
            <a:off x="5085218" y="3396361"/>
            <a:ext cx="1388366" cy="214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6"/>
          </p:cNvCxnSpPr>
          <p:nvPr/>
        </p:nvCxnSpPr>
        <p:spPr>
          <a:xfrm>
            <a:off x="5085219" y="3673291"/>
            <a:ext cx="1469476" cy="19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6"/>
          </p:cNvCxnSpPr>
          <p:nvPr/>
        </p:nvCxnSpPr>
        <p:spPr>
          <a:xfrm>
            <a:off x="5085219" y="4605478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6"/>
          </p:cNvCxnSpPr>
          <p:nvPr/>
        </p:nvCxnSpPr>
        <p:spPr>
          <a:xfrm>
            <a:off x="5085218" y="5537664"/>
            <a:ext cx="1469477" cy="4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3"/>
          </p:cNvCxnSpPr>
          <p:nvPr/>
        </p:nvCxnSpPr>
        <p:spPr>
          <a:xfrm flipV="1">
            <a:off x="7027447" y="5185261"/>
            <a:ext cx="1355670" cy="6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6"/>
            <a:endCxn id="41" idx="2"/>
          </p:cNvCxnSpPr>
          <p:nvPr/>
        </p:nvCxnSpPr>
        <p:spPr>
          <a:xfrm>
            <a:off x="7027448" y="4989441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6"/>
            <a:endCxn id="41" idx="1"/>
          </p:cNvCxnSpPr>
          <p:nvPr/>
        </p:nvCxnSpPr>
        <p:spPr>
          <a:xfrm>
            <a:off x="7027448" y="4227154"/>
            <a:ext cx="1355669" cy="5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6"/>
            <a:endCxn id="41" idx="1"/>
          </p:cNvCxnSpPr>
          <p:nvPr/>
        </p:nvCxnSpPr>
        <p:spPr>
          <a:xfrm>
            <a:off x="7027447" y="3396361"/>
            <a:ext cx="1355670" cy="139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42" idx="7"/>
            <a:endCxn id="42" idx="1"/>
          </p:cNvCxnSpPr>
          <p:nvPr/>
        </p:nvCxnSpPr>
        <p:spPr>
          <a:xfrm rot="16200000" flipV="1">
            <a:off x="6750516" y="3004719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1" idx="7"/>
            <a:endCxn id="31" idx="1"/>
          </p:cNvCxnSpPr>
          <p:nvPr/>
        </p:nvCxnSpPr>
        <p:spPr>
          <a:xfrm rot="16200000" flipV="1">
            <a:off x="6750517" y="3835512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6" idx="7"/>
            <a:endCxn id="36" idx="1"/>
          </p:cNvCxnSpPr>
          <p:nvPr/>
        </p:nvCxnSpPr>
        <p:spPr>
          <a:xfrm rot="16200000" flipV="1">
            <a:off x="6750517" y="4597799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rot="16200000" flipV="1">
            <a:off x="6750516" y="5422953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473585" y="5521819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Name:</a:t>
            </a:r>
            <a:r>
              <a:rPr lang="en-US" dirty="0"/>
              <a:t> </a:t>
            </a:r>
            <a:r>
              <a:rPr lang="en-US" dirty="0" smtClean="0"/>
              <a:t>Gated Recurrent Unit (GRU)</a:t>
            </a:r>
            <a:endParaRPr lang="en-US" dirty="0"/>
          </a:p>
          <a:p>
            <a:r>
              <a:rPr lang="en-US" b="1" i="1" dirty="0" smtClean="0"/>
              <a:t>Description:</a:t>
            </a:r>
            <a:endParaRPr lang="en-US" dirty="0" smtClean="0"/>
          </a:p>
          <a:p>
            <a:pPr lvl="1"/>
            <a:r>
              <a:rPr lang="en-US" dirty="0" smtClean="0"/>
              <a:t>Simple RNN with reset and update gates as additional parameters when feeding past outputs as inputs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34049" y="6004358"/>
            <a:ext cx="521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8744" t="19707" r="3651" b="22210"/>
          <a:stretch/>
        </p:blipFill>
        <p:spPr>
          <a:xfrm>
            <a:off x="2622587" y="3216620"/>
            <a:ext cx="4008102" cy="2910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6378" y="5737533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4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Name: </a:t>
            </a:r>
            <a:r>
              <a:rPr lang="en-US" sz="2000" b="1" dirty="0"/>
              <a:t>Gated Recurrent Unit (1-layer, 1-layer </a:t>
            </a:r>
            <a:r>
              <a:rPr lang="en-US" sz="2000" b="1" dirty="0" err="1"/>
              <a:t>ReLU</a:t>
            </a:r>
            <a:r>
              <a:rPr lang="en-US" sz="2000" b="1" dirty="0"/>
              <a:t>)</a:t>
            </a:r>
          </a:p>
          <a:p>
            <a:r>
              <a:rPr lang="en-US" sz="2000" i="1" dirty="0"/>
              <a:t>Description: </a:t>
            </a:r>
            <a:r>
              <a:rPr lang="en-US" sz="2000" dirty="0"/>
              <a:t>Same as simple recurrent but uses the reset and update gates as additional parameters when feeding past outputs backwards.</a:t>
            </a:r>
          </a:p>
          <a:p>
            <a:r>
              <a:rPr lang="en-US" sz="2000" i="1" dirty="0"/>
              <a:t>Training time: </a:t>
            </a:r>
            <a:r>
              <a:rPr lang="en-US" sz="2000" dirty="0"/>
              <a:t>284.6 s, 144.8 s</a:t>
            </a:r>
          </a:p>
          <a:p>
            <a:r>
              <a:rPr lang="en-US" sz="2000" i="1" dirty="0"/>
              <a:t>Test set loss: </a:t>
            </a:r>
            <a:r>
              <a:rPr lang="en-US" sz="2000" dirty="0"/>
              <a:t>0.836572, </a:t>
            </a:r>
            <a:r>
              <a:rPr lang="en-US" sz="2000" b="1" dirty="0"/>
              <a:t>0.832880</a:t>
            </a:r>
          </a:p>
          <a:p>
            <a:r>
              <a:rPr lang="en-US" sz="2000" i="1" dirty="0"/>
              <a:t>Time ranking: </a:t>
            </a:r>
            <a:r>
              <a:rPr lang="en-US" sz="2000" dirty="0"/>
              <a:t>14/16, 10/16</a:t>
            </a:r>
          </a:p>
          <a:p>
            <a:r>
              <a:rPr lang="en-US" sz="2000" i="1" dirty="0"/>
              <a:t>Accuracy ranking:</a:t>
            </a:r>
            <a:r>
              <a:rPr lang="en-US" sz="2000" dirty="0"/>
              <a:t> 4/16,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4049" y="6004358"/>
            <a:ext cx="521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8744" t="19707" r="3651" b="22210"/>
          <a:stretch/>
        </p:blipFill>
        <p:spPr>
          <a:xfrm>
            <a:off x="4678698" y="3465065"/>
            <a:ext cx="4008102" cy="2910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6378" y="5737533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3102" y="5928673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QRI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heuristics and statistics</a:t>
            </a:r>
          </a:p>
          <a:p>
            <a:r>
              <a:rPr lang="en-US" sz="2000" dirty="0"/>
              <a:t>Works well and delivers intended </a:t>
            </a:r>
            <a:r>
              <a:rPr lang="en-US" sz="2000" dirty="0" smtClean="0"/>
              <a:t>results</a:t>
            </a:r>
          </a:p>
          <a:p>
            <a:r>
              <a:rPr lang="en-US" sz="2000" b="1" i="1" dirty="0" smtClean="0"/>
              <a:t>Limitations:</a:t>
            </a:r>
            <a:endParaRPr lang="en-US" sz="2000" dirty="0" smtClean="0"/>
          </a:p>
          <a:p>
            <a:pPr lvl="1"/>
            <a:r>
              <a:rPr lang="en-US" sz="1600" dirty="0" smtClean="0"/>
              <a:t>Slow</a:t>
            </a:r>
          </a:p>
          <a:p>
            <a:pPr lvl="1"/>
            <a:r>
              <a:rPr lang="en-US" sz="1600" dirty="0" smtClean="0"/>
              <a:t>Limited </a:t>
            </a:r>
            <a:r>
              <a:rPr lang="en-US" sz="1600" dirty="0"/>
              <a:t>to time </a:t>
            </a:r>
            <a:r>
              <a:rPr lang="en-US" sz="1600" dirty="0" smtClean="0"/>
              <a:t>series</a:t>
            </a:r>
          </a:p>
          <a:p>
            <a:r>
              <a:rPr lang="en-US" sz="2000" b="1" i="1" dirty="0" smtClean="0"/>
              <a:t>Vision: </a:t>
            </a:r>
            <a:r>
              <a:rPr lang="en-US" sz="2000" dirty="0" smtClean="0"/>
              <a:t>Deep </a:t>
            </a:r>
            <a:r>
              <a:rPr lang="en-US" sz="2000" dirty="0"/>
              <a:t>learning solves many problems </a:t>
            </a:r>
            <a:r>
              <a:rPr lang="en-US" sz="2000" dirty="0" smtClean="0"/>
              <a:t>in the </a:t>
            </a:r>
            <a:r>
              <a:rPr lang="en-US" sz="2000" dirty="0"/>
              <a:t>future</a:t>
            </a:r>
          </a:p>
          <a:p>
            <a:pPr lvl="1"/>
            <a:r>
              <a:rPr lang="en-US" sz="1600" dirty="0"/>
              <a:t>Fast interpretations</a:t>
            </a:r>
          </a:p>
          <a:p>
            <a:pPr lvl="1"/>
            <a:r>
              <a:rPr lang="en-US" sz="1600" dirty="0"/>
              <a:t>Different types of events identified</a:t>
            </a:r>
          </a:p>
          <a:p>
            <a:pPr lvl="1"/>
            <a:r>
              <a:rPr lang="en-US" sz="1600" dirty="0"/>
              <a:t>More complex information can be </a:t>
            </a:r>
            <a:r>
              <a:rPr lang="en-US" sz="1600" dirty="0" smtClean="0"/>
              <a:t>added</a:t>
            </a:r>
            <a:endParaRPr lang="en-US" sz="1600" dirty="0"/>
          </a:p>
        </p:txBody>
      </p:sp>
      <p:pic>
        <p:nvPicPr>
          <p:cNvPr id="4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14" y="533400"/>
            <a:ext cx="3053786" cy="14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290729" y="1974787"/>
            <a:ext cx="5943475" cy="4459455"/>
            <a:chOff x="457771" y="-733664"/>
            <a:chExt cx="9629980" cy="65395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771" y="1976517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2388591" y="-733664"/>
              <a:ext cx="7699160" cy="6094151"/>
              <a:chOff x="2456033" y="-1067039"/>
              <a:chExt cx="7699160" cy="6094151"/>
            </a:xfrm>
          </p:grpSpPr>
          <p:sp>
            <p:nvSpPr>
              <p:cNvPr id="8" name="Arc 7"/>
              <p:cNvSpPr/>
              <p:nvPr/>
            </p:nvSpPr>
            <p:spPr>
              <a:xfrm rot="10979157">
                <a:off x="2565333" y="1917454"/>
                <a:ext cx="1451502" cy="3019312"/>
              </a:xfrm>
              <a:prstGeom prst="arc">
                <a:avLst>
                  <a:gd name="adj1" fmla="val 16269147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456033" y="3377990"/>
                <a:ext cx="98241" cy="7179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182766" y="2818770"/>
                <a:ext cx="595746" cy="210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444570">
                <a:off x="3778028" y="631963"/>
                <a:ext cx="864915" cy="4395149"/>
              </a:xfrm>
              <a:prstGeom prst="arc">
                <a:avLst>
                  <a:gd name="adj1" fmla="val 1656710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219338" y="2093296"/>
                <a:ext cx="27710" cy="2707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0444570">
                <a:off x="4239101" y="-1067039"/>
                <a:ext cx="5916092" cy="5805564"/>
              </a:xfrm>
              <a:prstGeom prst="arc">
                <a:avLst>
                  <a:gd name="adj1" fmla="val 16480258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482401" y="3653644"/>
            <a:ext cx="234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Predicting Oil Well Data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755894" y="5159443"/>
            <a:ext cx="1392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6B7D72"/>
                </a:solidFill>
              </a:rPr>
              <a:t>Oil Production</a:t>
            </a:r>
            <a:endParaRPr lang="en-US" sz="1500" dirty="0">
              <a:solidFill>
                <a:srgbClr val="6B7D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8722" y="6307723"/>
            <a:ext cx="599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6B7D72"/>
                </a:solidFill>
              </a:rPr>
              <a:t>Year</a:t>
            </a:r>
            <a:endParaRPr lang="en-US" sz="1600" dirty="0">
              <a:solidFill>
                <a:srgbClr val="6B7D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4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Name:</a:t>
            </a:r>
            <a:r>
              <a:rPr lang="en-US" dirty="0"/>
              <a:t> </a:t>
            </a:r>
            <a:r>
              <a:rPr lang="en-US" dirty="0" smtClean="0"/>
              <a:t>Long Short-Term Memory (LSTM)</a:t>
            </a:r>
            <a:endParaRPr lang="en-US" dirty="0"/>
          </a:p>
          <a:p>
            <a:r>
              <a:rPr lang="en-US" b="1" i="1" dirty="0" smtClean="0"/>
              <a:t>Description:</a:t>
            </a:r>
            <a:endParaRPr lang="en-US" dirty="0" smtClean="0"/>
          </a:p>
          <a:p>
            <a:pPr lvl="1"/>
            <a:r>
              <a:rPr lang="en-US" dirty="0" smtClean="0"/>
              <a:t>Simple RNN with </a:t>
            </a:r>
            <a:r>
              <a:rPr lang="en-US" dirty="0" smtClean="0"/>
              <a:t>input, output, and forget gates </a:t>
            </a:r>
            <a:r>
              <a:rPr lang="en-US" dirty="0" smtClean="0"/>
              <a:t>as additional parameters when feeding past outputs as inputs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34049" y="6004358"/>
            <a:ext cx="521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378" y="5737533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673" t="12172" r="50965" b="21342"/>
          <a:stretch/>
        </p:blipFill>
        <p:spPr>
          <a:xfrm>
            <a:off x="3031151" y="3433900"/>
            <a:ext cx="2973396" cy="2713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6378" y="5792880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Name: </a:t>
            </a:r>
            <a:r>
              <a:rPr lang="en-US" b="1" dirty="0"/>
              <a:t>Long Short-Term Memory (1-layer)</a:t>
            </a:r>
          </a:p>
          <a:p>
            <a:r>
              <a:rPr lang="en-US" i="1" dirty="0"/>
              <a:t>Description: </a:t>
            </a:r>
            <a:r>
              <a:rPr lang="en-US" dirty="0"/>
              <a:t>Same as simple recurrent using hyperbolic tangent activation function but uses the input, output, and forget gates as additional parameters when feeding past outputs backwards.</a:t>
            </a:r>
          </a:p>
          <a:p>
            <a:r>
              <a:rPr lang="en-US" i="1" dirty="0"/>
              <a:t>Training time: </a:t>
            </a:r>
            <a:r>
              <a:rPr lang="en-US" dirty="0"/>
              <a:t>326.5 s</a:t>
            </a:r>
          </a:p>
          <a:p>
            <a:r>
              <a:rPr lang="en-US" i="1" dirty="0"/>
              <a:t>Test set loss: </a:t>
            </a:r>
            <a:r>
              <a:rPr lang="en-US" dirty="0"/>
              <a:t>0.836652</a:t>
            </a:r>
          </a:p>
          <a:p>
            <a:r>
              <a:rPr lang="en-US" i="1" dirty="0"/>
              <a:t>Time ranking: </a:t>
            </a:r>
            <a:r>
              <a:rPr lang="en-US" dirty="0"/>
              <a:t>15/16</a:t>
            </a:r>
          </a:p>
          <a:p>
            <a:r>
              <a:rPr lang="en-US" i="1" dirty="0"/>
              <a:t>Accuracy ranking: </a:t>
            </a:r>
            <a:r>
              <a:rPr lang="en-US" dirty="0"/>
              <a:t>5/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4049" y="6004358"/>
            <a:ext cx="521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673" t="12172" r="50965" b="21342"/>
          <a:stretch/>
        </p:blipFill>
        <p:spPr>
          <a:xfrm>
            <a:off x="5555257" y="3448533"/>
            <a:ext cx="2973396" cy="2713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96356" y="5792880"/>
            <a:ext cx="54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Name: </a:t>
            </a:r>
            <a:r>
              <a:rPr lang="en-US" b="1" dirty="0"/>
              <a:t>MUT1, MUT2, MUT3, MUT1 </a:t>
            </a:r>
            <a:r>
              <a:rPr lang="en-US" b="1" dirty="0" err="1"/>
              <a:t>ReLU</a:t>
            </a:r>
            <a:r>
              <a:rPr lang="en-US" b="1" dirty="0"/>
              <a:t>, MUT2 </a:t>
            </a:r>
            <a:r>
              <a:rPr lang="en-US" b="1" dirty="0" err="1"/>
              <a:t>ReLU</a:t>
            </a:r>
            <a:r>
              <a:rPr lang="en-US" b="1" dirty="0"/>
              <a:t>, MUT3 </a:t>
            </a:r>
            <a:r>
              <a:rPr lang="en-US" b="1" dirty="0" err="1"/>
              <a:t>ReLU</a:t>
            </a:r>
            <a:endParaRPr lang="en-US" b="1" dirty="0"/>
          </a:p>
          <a:p>
            <a:r>
              <a:rPr lang="en-US" i="1" dirty="0"/>
              <a:t>Description: </a:t>
            </a:r>
            <a:r>
              <a:rPr lang="en-US" dirty="0"/>
              <a:t>Optimized versions similar to GRU and LSTM (with optimized biases/layer sizes found through hyper-parameter optimization)</a:t>
            </a:r>
          </a:p>
          <a:p>
            <a:r>
              <a:rPr lang="en-US" i="1" dirty="0"/>
              <a:t>Training time: </a:t>
            </a:r>
            <a:r>
              <a:rPr lang="en-US" dirty="0"/>
              <a:t>267.8 s, 197.5 s, 137.2 s, 167.6 s, 109.0 s, 45.7 s</a:t>
            </a:r>
          </a:p>
          <a:p>
            <a:r>
              <a:rPr lang="en-US" i="1" dirty="0"/>
              <a:t>Test set loss: </a:t>
            </a:r>
            <a:r>
              <a:rPr lang="en-US" dirty="0"/>
              <a:t>0.836049, 0.835410, 0.837395, 0.838955, 0.837153, 0.839637</a:t>
            </a:r>
          </a:p>
          <a:p>
            <a:r>
              <a:rPr lang="en-US" i="1" dirty="0"/>
              <a:t>Time ranking: </a:t>
            </a:r>
            <a:r>
              <a:rPr lang="en-US" dirty="0"/>
              <a:t>13/16, 12/16, 8/16, 11/16, 7/16, 3/16</a:t>
            </a:r>
          </a:p>
          <a:p>
            <a:r>
              <a:rPr lang="en-US" i="1" dirty="0"/>
              <a:t>Accuracy ranking: </a:t>
            </a:r>
            <a:r>
              <a:rPr lang="en-US" dirty="0"/>
              <a:t>3/16, 2/16, 7/16, 9/16, 6/16, 12/16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4049" y="6004358"/>
            <a:ext cx="521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2354"/>
              </p:ext>
            </p:extLst>
          </p:nvPr>
        </p:nvGraphicFramePr>
        <p:xfrm>
          <a:off x="457200" y="1600200"/>
          <a:ext cx="8229600" cy="46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3020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Time Rank</a:t>
                      </a:r>
                      <a:endParaRPr lang="en-US" dirty="0"/>
                    </a:p>
                  </a:txBody>
                  <a:tcPr/>
                </a:tc>
              </a:tr>
              <a:tr h="930204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Restricted</a:t>
                      </a:r>
                      <a:r>
                        <a:rPr lang="en-US" baseline="0" dirty="0" smtClean="0"/>
                        <a:t> Boltzmann Machine (RBM)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4/4</a:t>
                      </a:r>
                      <a:endParaRPr lang="en-US" dirty="0"/>
                    </a:p>
                  </a:txBody>
                  <a:tcPr/>
                </a:tc>
              </a:tr>
              <a:tr h="930204">
                <a:tc>
                  <a:txBody>
                    <a:bodyPr/>
                    <a:lstStyle/>
                    <a:p>
                      <a:r>
                        <a:rPr lang="en-US" dirty="0" smtClean="0"/>
                        <a:t>Fully</a:t>
                      </a:r>
                      <a:r>
                        <a:rPr lang="en-US" baseline="0" dirty="0" smtClean="0"/>
                        <a:t>-Connected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</a:tr>
              <a:tr h="930204"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Convolution</a:t>
                      </a:r>
                      <a:r>
                        <a:rPr lang="en-US" baseline="0" dirty="0" smtClean="0"/>
                        <a:t> Neural Network (CNN)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3/4</a:t>
                      </a:r>
                      <a:endParaRPr lang="en-US" dirty="0"/>
                    </a:p>
                  </a:txBody>
                  <a:tcPr/>
                </a:tc>
              </a:tr>
              <a:tr h="930204">
                <a:tc>
                  <a:txBody>
                    <a:bodyPr/>
                    <a:lstStyle/>
                    <a:p>
                      <a:r>
                        <a:rPr lang="en-US" dirty="0" smtClean="0"/>
                        <a:t>Recurrent</a:t>
                      </a:r>
                      <a:r>
                        <a:rPr lang="en-US" baseline="0" dirty="0" smtClean="0"/>
                        <a:t> Neural Network (RNN)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25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Training Models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89250"/>
              </p:ext>
            </p:extLst>
          </p:nvPr>
        </p:nvGraphicFramePr>
        <p:xfrm>
          <a:off x="2971800" y="563172"/>
          <a:ext cx="5715000" cy="607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138"/>
                <a:gridCol w="3974862"/>
              </a:tblGrid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Parameters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Types</a:t>
                      </a:r>
                      <a:endParaRPr lang="en-US" sz="1500" dirty="0"/>
                    </a:p>
                  </a:txBody>
                  <a:tcPr/>
                </a:tc>
              </a:tr>
              <a:tr h="107297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Layer types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Dense, Convolution1D, Convolution</a:t>
                      </a:r>
                      <a:r>
                        <a:rPr lang="en-US" sz="1500" baseline="0" dirty="0" smtClean="0"/>
                        <a:t>1D+Maxpool1D, </a:t>
                      </a:r>
                      <a:r>
                        <a:rPr lang="en-US" sz="1500" dirty="0" err="1" smtClean="0"/>
                        <a:t>SimpleRNN</a:t>
                      </a:r>
                      <a:r>
                        <a:rPr lang="en-US" sz="1500" dirty="0" smtClean="0"/>
                        <a:t>,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SimpleDeepRNN</a:t>
                      </a:r>
                      <a:r>
                        <a:rPr lang="en-US" sz="1500" baseline="0" dirty="0" smtClean="0"/>
                        <a:t>, LSTM, MUT-123</a:t>
                      </a:r>
                      <a:endParaRPr lang="en-US" sz="1500" dirty="0"/>
                    </a:p>
                  </a:txBody>
                  <a:tcPr/>
                </a:tc>
              </a:tr>
              <a:tr h="5503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Activation</a:t>
                      </a:r>
                      <a:r>
                        <a:rPr lang="en-US" sz="1500" baseline="0" dirty="0" smtClean="0"/>
                        <a:t> Functions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Tanh</a:t>
                      </a:r>
                      <a:r>
                        <a:rPr lang="en-US" sz="1500" dirty="0" smtClean="0"/>
                        <a:t>, </a:t>
                      </a:r>
                      <a:r>
                        <a:rPr lang="en-US" sz="1500" dirty="0" err="1" smtClean="0"/>
                        <a:t>ReLU</a:t>
                      </a:r>
                      <a:r>
                        <a:rPr lang="en-US" sz="1500" dirty="0" smtClean="0"/>
                        <a:t>,</a:t>
                      </a:r>
                      <a:r>
                        <a:rPr lang="en-US" sz="1500" baseline="0" dirty="0" smtClean="0"/>
                        <a:t> sigmoid, hard-sigmoid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Dropout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0.1</a:t>
                      </a:r>
                      <a:r>
                        <a:rPr lang="en-US" sz="1500" baseline="0" dirty="0" smtClean="0"/>
                        <a:t> – 0.9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Hidden layers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0+</a:t>
                      </a:r>
                      <a:endParaRPr lang="en-US" sz="1500" dirty="0"/>
                    </a:p>
                  </a:txBody>
                  <a:tcPr/>
                </a:tc>
              </a:tr>
              <a:tr h="5503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Hidden</a:t>
                      </a:r>
                      <a:r>
                        <a:rPr lang="en-US" sz="1500" baseline="0" dirty="0" smtClean="0"/>
                        <a:t> layer nodes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10+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Loss functions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MSE, MAE,</a:t>
                      </a:r>
                      <a:r>
                        <a:rPr lang="en-US" sz="1500" baseline="0" dirty="0" smtClean="0"/>
                        <a:t> RMSE, RMAE, RMSLE, RMALE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Optimization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SGD,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baseline="0" dirty="0" err="1" smtClean="0"/>
                        <a:t>Adagrad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aseline="0" dirty="0" err="1" smtClean="0"/>
                        <a:t>Adadelta</a:t>
                      </a:r>
                      <a:r>
                        <a:rPr lang="en-US" sz="1500" baseline="0" dirty="0" smtClean="0"/>
                        <a:t>, </a:t>
                      </a:r>
                      <a:r>
                        <a:rPr lang="en-US" sz="1500" baseline="0" dirty="0" err="1" smtClean="0"/>
                        <a:t>RMSProp</a:t>
                      </a:r>
                      <a:r>
                        <a:rPr lang="en-US" sz="1500" baseline="0" dirty="0" smtClean="0"/>
                        <a:t>, Adam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Momentum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</a:t>
                      </a:r>
                      <a:r>
                        <a:rPr lang="en-US" sz="1500" baseline="0" dirty="0" smtClean="0"/>
                        <a:t>ne, regular, </a:t>
                      </a:r>
                      <a:r>
                        <a:rPr lang="en-US" sz="1500" baseline="0" dirty="0" err="1" smtClean="0"/>
                        <a:t>Nesterov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Learning rates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0.0001+</a:t>
                      </a:r>
                      <a:endParaRPr lang="en-US" sz="1500" dirty="0"/>
                    </a:p>
                  </a:txBody>
                  <a:tcPr/>
                </a:tc>
              </a:tr>
              <a:tr h="55033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Learning rate decay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1e-6+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Regularization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None, L1, L2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Filters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</a:t>
                      </a:r>
                      <a:r>
                        <a:rPr lang="en-US" sz="1500" baseline="0" dirty="0" smtClean="0"/>
                        <a:t> - 50</a:t>
                      </a:r>
                      <a:endParaRPr lang="en-US" sz="1500" dirty="0"/>
                    </a:p>
                  </a:txBody>
                  <a:tcPr/>
                </a:tc>
              </a:tr>
              <a:tr h="33473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Kernels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2 - 24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Parameters needed to be 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0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Predictions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Visualization of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Predictions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8637" y="1494951"/>
            <a:ext cx="3468433" cy="468012"/>
          </a:xfrm>
        </p:spPr>
        <p:txBody>
          <a:bodyPr>
            <a:normAutofit/>
          </a:bodyPr>
          <a:lstStyle/>
          <a:p>
            <a:r>
              <a:rPr lang="en-US" dirty="0" smtClean="0"/>
              <a:t>0-Layer Fully-Connected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754880" y="1494951"/>
            <a:ext cx="3931920" cy="468012"/>
          </a:xfrm>
        </p:spPr>
        <p:txBody>
          <a:bodyPr/>
          <a:lstStyle/>
          <a:p>
            <a:r>
              <a:rPr lang="en-US" dirty="0" smtClean="0"/>
              <a:t>Gated Recurrent Unit</a:t>
            </a:r>
            <a:endParaRPr lang="en-US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r="5738"/>
          <a:stretch/>
        </p:blipFill>
        <p:spPr>
          <a:xfrm>
            <a:off x="1154925" y="1962964"/>
            <a:ext cx="2438782" cy="1978574"/>
          </a:xfrm>
        </p:spPr>
      </p:pic>
      <p:pic>
        <p:nvPicPr>
          <p:cNvPr id="14" name="Content Placeholder 5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6311"/>
          <a:stretch/>
        </p:blipFill>
        <p:spPr>
          <a:xfrm>
            <a:off x="5427147" y="1891940"/>
            <a:ext cx="2520825" cy="2047043"/>
          </a:xfrm>
        </p:spPr>
      </p:pic>
      <p:sp>
        <p:nvSpPr>
          <p:cNvPr id="15" name="TextBox 14"/>
          <p:cNvSpPr txBox="1"/>
          <p:nvPr/>
        </p:nvSpPr>
        <p:spPr>
          <a:xfrm>
            <a:off x="1904885" y="1891940"/>
            <a:ext cx="1193292" cy="256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0748" y="1834948"/>
            <a:ext cx="1193292" cy="256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r="5738"/>
          <a:stretch/>
        </p:blipFill>
        <p:spPr>
          <a:xfrm>
            <a:off x="1124062" y="4140150"/>
            <a:ext cx="2469645" cy="2003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4885" y="3941538"/>
            <a:ext cx="1193292" cy="384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Content Placeholder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" r="6312"/>
          <a:stretch/>
        </p:blipFill>
        <p:spPr>
          <a:xfrm>
            <a:off x="5473766" y="4113936"/>
            <a:ext cx="2474206" cy="202982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40748" y="3938982"/>
            <a:ext cx="1193292" cy="374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Predictions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38637" y="1494951"/>
            <a:ext cx="3468433" cy="468012"/>
          </a:xfrm>
        </p:spPr>
        <p:txBody>
          <a:bodyPr>
            <a:normAutofit/>
          </a:bodyPr>
          <a:lstStyle/>
          <a:p>
            <a:r>
              <a:rPr lang="en-US" dirty="0" smtClean="0"/>
              <a:t>0-Layer Fully-Connected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754880" y="1494951"/>
            <a:ext cx="3931920" cy="468012"/>
          </a:xfrm>
        </p:spPr>
        <p:txBody>
          <a:bodyPr/>
          <a:lstStyle/>
          <a:p>
            <a:r>
              <a:rPr lang="en-US" dirty="0" smtClean="0"/>
              <a:t>Gated Recurrent Unit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4885" y="1891940"/>
            <a:ext cx="1193292" cy="256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17381" y="1891940"/>
            <a:ext cx="1193292" cy="256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83594" y="3941538"/>
            <a:ext cx="1193292" cy="384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40748" y="3938982"/>
            <a:ext cx="1193292" cy="374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r="5738"/>
          <a:stretch/>
        </p:blipFill>
        <p:spPr>
          <a:xfrm>
            <a:off x="1124062" y="1962963"/>
            <a:ext cx="2434739" cy="19620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83594" y="1891940"/>
            <a:ext cx="1193292" cy="256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3" name="Content Placeholder 5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r="6625"/>
          <a:stretch/>
        </p:blipFill>
        <p:spPr>
          <a:xfrm>
            <a:off x="5473766" y="1962963"/>
            <a:ext cx="2520825" cy="1962006"/>
          </a:xfrm>
        </p:spPr>
      </p:pic>
      <p:sp>
        <p:nvSpPr>
          <p:cNvPr id="24" name="TextBox 23"/>
          <p:cNvSpPr txBox="1"/>
          <p:nvPr/>
        </p:nvSpPr>
        <p:spPr>
          <a:xfrm>
            <a:off x="6140748" y="1884135"/>
            <a:ext cx="1193292" cy="265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5738"/>
          <a:stretch/>
        </p:blipFill>
        <p:spPr>
          <a:xfrm>
            <a:off x="1182726" y="4140247"/>
            <a:ext cx="2410981" cy="2003516"/>
          </a:xfrm>
        </p:spPr>
      </p:pic>
      <p:sp>
        <p:nvSpPr>
          <p:cNvPr id="26" name="TextBox 25"/>
          <p:cNvSpPr txBox="1"/>
          <p:nvPr/>
        </p:nvSpPr>
        <p:spPr>
          <a:xfrm>
            <a:off x="1783594" y="3948223"/>
            <a:ext cx="1193292" cy="384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7" name="Content Placeholder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r="6312"/>
          <a:stretch/>
        </p:blipFill>
        <p:spPr>
          <a:xfrm>
            <a:off x="5554139" y="4120844"/>
            <a:ext cx="2440452" cy="20229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293148" y="3948223"/>
            <a:ext cx="1193292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Well Predictions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0-Layer Fully-Connected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Gated Recurrent Unit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r="5738"/>
          <a:stretch/>
        </p:blipFill>
        <p:spPr>
          <a:xfrm>
            <a:off x="408170" y="2316162"/>
            <a:ext cx="3980950" cy="3186562"/>
          </a:xfrm>
        </p:spPr>
      </p:pic>
      <p:pic>
        <p:nvPicPr>
          <p:cNvPr id="8" name="Content Placeholder 5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r="6624"/>
          <a:stretch/>
        </p:blipFill>
        <p:spPr>
          <a:xfrm>
            <a:off x="4754880" y="2316162"/>
            <a:ext cx="3924084" cy="3186562"/>
          </a:xfrm>
        </p:spPr>
      </p:pic>
      <p:sp>
        <p:nvSpPr>
          <p:cNvPr id="9" name="TextBox 8"/>
          <p:cNvSpPr txBox="1"/>
          <p:nvPr/>
        </p:nvSpPr>
        <p:spPr>
          <a:xfrm>
            <a:off x="1356638" y="2220034"/>
            <a:ext cx="2398396" cy="3931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8185" y="2220034"/>
            <a:ext cx="2398396" cy="3931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romising:</a:t>
            </a:r>
          </a:p>
          <a:p>
            <a:pPr lvl="1"/>
            <a:r>
              <a:rPr lang="en-US" dirty="0" smtClean="0"/>
              <a:t>Already offers reasonable predictions on limited data</a:t>
            </a:r>
          </a:p>
          <a:p>
            <a:r>
              <a:rPr lang="en-US" dirty="0" smtClean="0"/>
              <a:t>Robust: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pplicable to other types of oil well data</a:t>
            </a:r>
          </a:p>
          <a:p>
            <a:r>
              <a:rPr lang="en-US" dirty="0" smtClean="0"/>
              <a:t>Difficult:</a:t>
            </a:r>
          </a:p>
          <a:p>
            <a:pPr lvl="1"/>
            <a:r>
              <a:rPr lang="en-US" dirty="0" smtClean="0"/>
              <a:t>Has room for optimization and improvement</a:t>
            </a:r>
          </a:p>
          <a:p>
            <a:r>
              <a:rPr lang="en-US" dirty="0" smtClean="0"/>
              <a:t>Worthwhile:</a:t>
            </a:r>
          </a:p>
          <a:p>
            <a:pPr lvl="1"/>
            <a:r>
              <a:rPr lang="en-US" dirty="0" smtClean="0"/>
              <a:t>Yielded profitable results</a:t>
            </a:r>
          </a:p>
        </p:txBody>
      </p:sp>
    </p:spTree>
    <p:extLst>
      <p:ext uri="{BB962C8B-B14F-4D97-AF65-F5344CB8AC3E}">
        <p14:creationId xmlns:p14="http://schemas.microsoft.com/office/powerpoint/2010/main" val="268971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</a:t>
            </a:r>
            <a:r>
              <a:rPr lang="en-US" dirty="0" smtClean="0"/>
              <a:t>parameter </a:t>
            </a:r>
            <a:r>
              <a:rPr lang="en-US" dirty="0"/>
              <a:t>optimization</a:t>
            </a:r>
          </a:p>
          <a:p>
            <a:r>
              <a:rPr lang="en-US" dirty="0"/>
              <a:t>Explore other neural network implementations:</a:t>
            </a:r>
          </a:p>
          <a:p>
            <a:pPr lvl="1"/>
            <a:r>
              <a:rPr lang="en-US" dirty="0"/>
              <a:t>Hierarchical Temporal Memory (HTM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Incorporate </a:t>
            </a:r>
            <a:r>
              <a:rPr lang="en-US" dirty="0"/>
              <a:t>water and gas data inputs to aid predictions</a:t>
            </a:r>
          </a:p>
          <a:p>
            <a:r>
              <a:rPr lang="en-US" dirty="0"/>
              <a:t>Train differently on different kinds of oil wells</a:t>
            </a:r>
          </a:p>
          <a:p>
            <a:r>
              <a:rPr lang="en-US" dirty="0"/>
              <a:t>Add events as an input to aid </a:t>
            </a:r>
            <a:r>
              <a:rPr lang="en-US" dirty="0" smtClean="0"/>
              <a:t>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07" y="4151068"/>
            <a:ext cx="4605230" cy="23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310" y="6170676"/>
            <a:ext cx="8247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We would like to extend our sincerest thanks to the directors of the Harvard John A. Paulson SEAS REU, the </a:t>
            </a:r>
            <a:r>
              <a:rPr lang="en-US" sz="1200" dirty="0" err="1" smtClean="0"/>
              <a:t>TRiCAM</a:t>
            </a:r>
            <a:r>
              <a:rPr lang="en-US" sz="1200" dirty="0" smtClean="0"/>
              <a:t> coordinators, QRI, and our wonderful mentor </a:t>
            </a:r>
            <a:r>
              <a:rPr lang="en-US" sz="1200" dirty="0" err="1" smtClean="0"/>
              <a:t>Verena</a:t>
            </a:r>
            <a:r>
              <a:rPr lang="en-US" sz="1200" dirty="0" smtClean="0"/>
              <a:t> </a:t>
            </a:r>
            <a:r>
              <a:rPr lang="en-US" sz="1200" dirty="0" err="1" smtClean="0"/>
              <a:t>Fittkau-Kaynig</a:t>
            </a:r>
            <a:r>
              <a:rPr lang="en-US" sz="1200" dirty="0" smtClean="0"/>
              <a:t> who enabled this project to happen. 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9" name="Picture 8" descr="Hom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9321" y="724698"/>
            <a:ext cx="1982114" cy="9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1" y="724698"/>
            <a:ext cx="2129948" cy="8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uses </a:t>
            </a:r>
            <a:r>
              <a:rPr lang="en-US" b="1" dirty="0" smtClean="0"/>
              <a:t>neural networks</a:t>
            </a:r>
          </a:p>
          <a:p>
            <a:r>
              <a:rPr lang="en-US" dirty="0" smtClean="0"/>
              <a:t>Attempt to mathematically model human brain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35" y="2614096"/>
            <a:ext cx="4119626" cy="3678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1587" y="6276473"/>
            <a:ext cx="367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Simplest neural network layout</a:t>
            </a:r>
            <a:endParaRPr lang="en-US" dirty="0"/>
          </a:p>
        </p:txBody>
      </p:sp>
      <p:pic>
        <p:nvPicPr>
          <p:cNvPr id="7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1" y="2608615"/>
            <a:ext cx="3931204" cy="3683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286" y="6281863"/>
            <a:ext cx="37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Dendrite versus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Deep Learning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4719" y="2193589"/>
            <a:ext cx="7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5877" y="2888795"/>
            <a:ext cx="9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41475" y="2739762"/>
            <a:ext cx="1971198" cy="2651548"/>
            <a:chOff x="10246985" y="2836939"/>
            <a:chExt cx="1828422" cy="2418235"/>
          </a:xfrm>
        </p:grpSpPr>
        <p:sp>
          <p:nvSpPr>
            <p:cNvPr id="17" name="Oval 16"/>
            <p:cNvSpPr/>
            <p:nvPr/>
          </p:nvSpPr>
          <p:spPr>
            <a:xfrm>
              <a:off x="11521544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21544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>
              <a:endCxn id="17" idx="2"/>
            </p:cNvCxnSpPr>
            <p:nvPr/>
          </p:nvCxnSpPr>
          <p:spPr>
            <a:xfrm>
              <a:off x="10246985" y="2836939"/>
              <a:ext cx="1274559" cy="830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7" idx="2"/>
            </p:cNvCxnSpPr>
            <p:nvPr/>
          </p:nvCxnSpPr>
          <p:spPr>
            <a:xfrm>
              <a:off x="10246986" y="3667732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2"/>
            </p:cNvCxnSpPr>
            <p:nvPr/>
          </p:nvCxnSpPr>
          <p:spPr>
            <a:xfrm flipV="1">
              <a:off x="10246986" y="3667732"/>
              <a:ext cx="1274558" cy="762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7" idx="2"/>
            </p:cNvCxnSpPr>
            <p:nvPr/>
          </p:nvCxnSpPr>
          <p:spPr>
            <a:xfrm flipV="1">
              <a:off x="10246985" y="3667732"/>
              <a:ext cx="1274559" cy="1587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8" idx="2"/>
            </p:cNvCxnSpPr>
            <p:nvPr/>
          </p:nvCxnSpPr>
          <p:spPr>
            <a:xfrm flipV="1">
              <a:off x="10246985" y="4430019"/>
              <a:ext cx="1274559" cy="8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8" idx="2"/>
            </p:cNvCxnSpPr>
            <p:nvPr/>
          </p:nvCxnSpPr>
          <p:spPr>
            <a:xfrm>
              <a:off x="10246986" y="4430019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8" idx="2"/>
            </p:cNvCxnSpPr>
            <p:nvPr/>
          </p:nvCxnSpPr>
          <p:spPr>
            <a:xfrm>
              <a:off x="10246986" y="3667732"/>
              <a:ext cx="1274558" cy="762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8" idx="2"/>
            </p:cNvCxnSpPr>
            <p:nvPr/>
          </p:nvCxnSpPr>
          <p:spPr>
            <a:xfrm>
              <a:off x="10246985" y="2836939"/>
              <a:ext cx="1274559" cy="1593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171129" y="1977846"/>
            <a:ext cx="9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30705" y="2650826"/>
            <a:ext cx="597113" cy="60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230705" y="3672952"/>
            <a:ext cx="597113" cy="60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56" idx="2"/>
          </p:cNvCxnSpPr>
          <p:nvPr/>
        </p:nvCxnSpPr>
        <p:spPr>
          <a:xfrm>
            <a:off x="1827818" y="2954476"/>
            <a:ext cx="1496779" cy="6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6"/>
          </p:cNvCxnSpPr>
          <p:nvPr/>
        </p:nvCxnSpPr>
        <p:spPr>
          <a:xfrm flipV="1">
            <a:off x="1827818" y="3561777"/>
            <a:ext cx="1496780" cy="41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230704" y="4695076"/>
            <a:ext cx="597113" cy="60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42" idx="6"/>
            <a:endCxn id="56" idx="2"/>
          </p:cNvCxnSpPr>
          <p:nvPr/>
        </p:nvCxnSpPr>
        <p:spPr>
          <a:xfrm flipV="1">
            <a:off x="1827817" y="3561777"/>
            <a:ext cx="1496780" cy="14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6"/>
            <a:endCxn id="57" idx="2"/>
          </p:cNvCxnSpPr>
          <p:nvPr/>
        </p:nvCxnSpPr>
        <p:spPr>
          <a:xfrm>
            <a:off x="1827818" y="2954476"/>
            <a:ext cx="1496779" cy="144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</p:cNvCxnSpPr>
          <p:nvPr/>
        </p:nvCxnSpPr>
        <p:spPr>
          <a:xfrm>
            <a:off x="1827818" y="3976603"/>
            <a:ext cx="1496780" cy="42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6"/>
          </p:cNvCxnSpPr>
          <p:nvPr/>
        </p:nvCxnSpPr>
        <p:spPr>
          <a:xfrm flipV="1">
            <a:off x="1827817" y="4397611"/>
            <a:ext cx="1496781" cy="6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6"/>
          </p:cNvCxnSpPr>
          <p:nvPr/>
        </p:nvCxnSpPr>
        <p:spPr>
          <a:xfrm flipV="1">
            <a:off x="1827818" y="2650829"/>
            <a:ext cx="1496778" cy="30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6"/>
          </p:cNvCxnSpPr>
          <p:nvPr/>
        </p:nvCxnSpPr>
        <p:spPr>
          <a:xfrm flipV="1">
            <a:off x="1827818" y="2650829"/>
            <a:ext cx="1496778" cy="13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</p:cNvCxnSpPr>
          <p:nvPr/>
        </p:nvCxnSpPr>
        <p:spPr>
          <a:xfrm flipV="1">
            <a:off x="1827817" y="2650829"/>
            <a:ext cx="1496780" cy="23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6"/>
          </p:cNvCxnSpPr>
          <p:nvPr/>
        </p:nvCxnSpPr>
        <p:spPr>
          <a:xfrm>
            <a:off x="1827818" y="2954476"/>
            <a:ext cx="1496778" cy="234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8" idx="6"/>
          </p:cNvCxnSpPr>
          <p:nvPr/>
        </p:nvCxnSpPr>
        <p:spPr>
          <a:xfrm>
            <a:off x="1827818" y="3976603"/>
            <a:ext cx="1496778" cy="13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6"/>
            <a:endCxn id="59" idx="2"/>
          </p:cNvCxnSpPr>
          <p:nvPr/>
        </p:nvCxnSpPr>
        <p:spPr>
          <a:xfrm>
            <a:off x="1827817" y="4998726"/>
            <a:ext cx="1496779" cy="30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324597" y="3258127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24597" y="4093960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324596" y="2347178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324596" y="4998726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344363" y="3258126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344363" y="4093959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344362" y="2347177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344362" y="4998725"/>
            <a:ext cx="597113" cy="6073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/>
          <p:cNvCxnSpPr>
            <a:stCxn id="59" idx="6"/>
            <a:endCxn id="63" idx="2"/>
          </p:cNvCxnSpPr>
          <p:nvPr/>
        </p:nvCxnSpPr>
        <p:spPr>
          <a:xfrm flipV="1">
            <a:off x="3921709" y="5302375"/>
            <a:ext cx="1422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6"/>
            <a:endCxn id="61" idx="2"/>
          </p:cNvCxnSpPr>
          <p:nvPr/>
        </p:nvCxnSpPr>
        <p:spPr>
          <a:xfrm flipV="1">
            <a:off x="3921710" y="4397609"/>
            <a:ext cx="1422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921709" y="3561777"/>
            <a:ext cx="1422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921709" y="2650825"/>
            <a:ext cx="1422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6"/>
            <a:endCxn id="61" idx="2"/>
          </p:cNvCxnSpPr>
          <p:nvPr/>
        </p:nvCxnSpPr>
        <p:spPr>
          <a:xfrm flipV="1">
            <a:off x="3921709" y="4397609"/>
            <a:ext cx="1422654" cy="9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7" idx="6"/>
            <a:endCxn id="60" idx="2"/>
          </p:cNvCxnSpPr>
          <p:nvPr/>
        </p:nvCxnSpPr>
        <p:spPr>
          <a:xfrm flipV="1">
            <a:off x="3921710" y="3561776"/>
            <a:ext cx="1422653" cy="83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921708" y="2650825"/>
            <a:ext cx="1422654" cy="9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2"/>
          </p:cNvCxnSpPr>
          <p:nvPr/>
        </p:nvCxnSpPr>
        <p:spPr>
          <a:xfrm flipV="1">
            <a:off x="3921710" y="3561776"/>
            <a:ext cx="1422653" cy="174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921710" y="2642840"/>
            <a:ext cx="1422653" cy="174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2" idx="2"/>
          </p:cNvCxnSpPr>
          <p:nvPr/>
        </p:nvCxnSpPr>
        <p:spPr>
          <a:xfrm flipV="1">
            <a:off x="3921710" y="2650827"/>
            <a:ext cx="1422652" cy="266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0" idx="2"/>
          </p:cNvCxnSpPr>
          <p:nvPr/>
        </p:nvCxnSpPr>
        <p:spPr>
          <a:xfrm>
            <a:off x="3921708" y="2642840"/>
            <a:ext cx="1422655" cy="9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1" idx="2"/>
          </p:cNvCxnSpPr>
          <p:nvPr/>
        </p:nvCxnSpPr>
        <p:spPr>
          <a:xfrm>
            <a:off x="3921710" y="3555592"/>
            <a:ext cx="1422653" cy="84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921710" y="4400658"/>
            <a:ext cx="1422655" cy="9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61" idx="2"/>
          </p:cNvCxnSpPr>
          <p:nvPr/>
        </p:nvCxnSpPr>
        <p:spPr>
          <a:xfrm>
            <a:off x="3921708" y="2642840"/>
            <a:ext cx="1422655" cy="17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1708" y="3555592"/>
            <a:ext cx="1407356" cy="174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8" idx="6"/>
            <a:endCxn id="63" idx="2"/>
          </p:cNvCxnSpPr>
          <p:nvPr/>
        </p:nvCxnSpPr>
        <p:spPr>
          <a:xfrm>
            <a:off x="3921709" y="2650828"/>
            <a:ext cx="1422653" cy="265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72981" y="2008923"/>
            <a:ext cx="9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53540" y="5943647"/>
            <a:ext cx="62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omplicated neural networks contain multiple hidden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700" dirty="0" smtClean="0"/>
              <a:t>Deep Learning Models Implemented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315189" y="615602"/>
            <a:ext cx="2303824" cy="5867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Restricted Boltzmann Machine (RBM)</a:t>
            </a:r>
          </a:p>
          <a:p>
            <a:r>
              <a:rPr lang="en-US" sz="2600" dirty="0" smtClean="0"/>
              <a:t>Fully-Connected Network</a:t>
            </a:r>
          </a:p>
          <a:p>
            <a:r>
              <a:rPr lang="en-US" sz="2600" dirty="0" smtClean="0"/>
              <a:t>Convolutional Neural Network (CNN)</a:t>
            </a:r>
          </a:p>
          <a:p>
            <a:r>
              <a:rPr lang="en-US" sz="2600" dirty="0" smtClean="0"/>
              <a:t>Recurrent Neural Network (RNN)</a:t>
            </a:r>
          </a:p>
        </p:txBody>
      </p:sp>
    </p:spTree>
    <p:extLst>
      <p:ext uri="{BB962C8B-B14F-4D97-AF65-F5344CB8AC3E}">
        <p14:creationId xmlns:p14="http://schemas.microsoft.com/office/powerpoint/2010/main" val="6870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start 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8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96" b="486"/>
          <a:stretch/>
        </p:blipFill>
        <p:spPr>
          <a:xfrm>
            <a:off x="457200" y="1402117"/>
            <a:ext cx="8229600" cy="5295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43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3219</TotalTime>
  <Words>2237</Words>
  <Application>Microsoft Macintosh PowerPoint</Application>
  <PresentationFormat>On-screen Show (4:3)</PresentationFormat>
  <Paragraphs>467</Paragraphs>
  <Slides>41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Oil Well Predictions Using Deep Learning</vt:lpstr>
      <vt:lpstr>Problem Statement</vt:lpstr>
      <vt:lpstr>Current QRI Approach</vt:lpstr>
      <vt:lpstr>Deep Learning</vt:lpstr>
      <vt:lpstr>How Does Deep Learning Work?</vt:lpstr>
      <vt:lpstr>Different Deep Learning Models</vt:lpstr>
      <vt:lpstr>Deep Learning Models Implemented</vt:lpstr>
      <vt:lpstr>Data Preprocessing</vt:lpstr>
      <vt:lpstr>Raw Data Format</vt:lpstr>
      <vt:lpstr>Oil Well Production Data</vt:lpstr>
      <vt:lpstr>Oil Well Production Data</vt:lpstr>
      <vt:lpstr>Preprocessing</vt:lpstr>
      <vt:lpstr>Preprocessing</vt:lpstr>
      <vt:lpstr>Preprocessing</vt:lpstr>
      <vt:lpstr>Preprocessing</vt:lpstr>
      <vt:lpstr>Preprocessing</vt:lpstr>
      <vt:lpstr>Why Three Datasets are Needed</vt:lpstr>
      <vt:lpstr>Deep Learning Models</vt:lpstr>
      <vt:lpstr>Restricted Boltzmann Machines (RBM)</vt:lpstr>
      <vt:lpstr>Fully-Connected Network</vt:lpstr>
      <vt:lpstr>Fully-Connected Network</vt:lpstr>
      <vt:lpstr>Fully-Connected Network</vt:lpstr>
      <vt:lpstr>Convolutional Neural Network (CNN)</vt:lpstr>
      <vt:lpstr>Convolutional Neural Network (CNN)</vt:lpstr>
      <vt:lpstr>Recurrent Neural Network (RNN)</vt:lpstr>
      <vt:lpstr>Recurrent Neural Network (RNN)</vt:lpstr>
      <vt:lpstr>Recurrent Neural Network (RNN)</vt:lpstr>
      <vt:lpstr>Recurrent Neural Network (RNN)</vt:lpstr>
      <vt:lpstr>Recurrent Neural Network (RNN)</vt:lpstr>
      <vt:lpstr>Recurrent Neural Network (RNN)</vt:lpstr>
      <vt:lpstr>Recurrent Neural Network (RNN)</vt:lpstr>
      <vt:lpstr>Recurrent Neural Network (RNN)</vt:lpstr>
      <vt:lpstr>Comparison of Models</vt:lpstr>
      <vt:lpstr>Training Models</vt:lpstr>
      <vt:lpstr>Oil Well Predictions</vt:lpstr>
      <vt:lpstr>Oil Well Predictions</vt:lpstr>
      <vt:lpstr>Oil Well Predictions</vt:lpstr>
      <vt:lpstr>Oil Well Predictions</vt:lpstr>
      <vt:lpstr>Conclusion</vt:lpstr>
      <vt:lpstr>Future Directions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Using Machine Learning</dc:title>
  <dc:creator>Michelle Yang</dc:creator>
  <cp:lastModifiedBy>Michelle Yang</cp:lastModifiedBy>
  <cp:revision>233</cp:revision>
  <dcterms:created xsi:type="dcterms:W3CDTF">2015-08-03T10:55:36Z</dcterms:created>
  <dcterms:modified xsi:type="dcterms:W3CDTF">2015-08-12T18:36:48Z</dcterms:modified>
</cp:coreProperties>
</file>