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75" r:id="rId6"/>
    <p:sldId id="261" r:id="rId7"/>
    <p:sldId id="264" r:id="rId8"/>
    <p:sldId id="269" r:id="rId9"/>
    <p:sldId id="263" r:id="rId10"/>
    <p:sldId id="267" r:id="rId11"/>
    <p:sldId id="268" r:id="rId12"/>
    <p:sldId id="270" r:id="rId13"/>
    <p:sldId id="274" r:id="rId14"/>
    <p:sldId id="265" r:id="rId15"/>
    <p:sldId id="262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DBFB-6AC7-48DC-91AF-69617815B01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78233-1272-4E9C-BC4D-15741865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well with larger</a:t>
            </a:r>
            <a:r>
              <a:rPr lang="en-US" baseline="0" dirty="0" smtClean="0"/>
              <a:t> data sets!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TRiCAM QRI </a:t>
            </a:r>
            <a:r>
              <a:rPr lang="en-US" dirty="0" smtClean="0"/>
              <a:t>Project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Behavior of Oil Wells through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1" y="5930565"/>
            <a:ext cx="674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Members: Michelle Yang,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Akash Levy,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Janette Garcia,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Albert Tung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1" y="3168279"/>
            <a:ext cx="701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1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Presenter:  Akash Levy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presentation: project description, how machine learning works, future steps</a:t>
            </a:r>
          </a:p>
        </p:txBody>
      </p:sp>
    </p:spTree>
    <p:extLst>
      <p:ext uri="{BB962C8B-B14F-4D97-AF65-F5344CB8AC3E}">
        <p14:creationId xmlns:p14="http://schemas.microsoft.com/office/powerpoint/2010/main" val="1378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 smtClean="0"/>
                  <a:t>The math behind a single neuron boils down to evaluating the activation function at the value given by the dot product of the </a:t>
                </a:r>
                <a:r>
                  <a:rPr lang="en-US" i="1" dirty="0" smtClean="0"/>
                  <a:t>weight vector</a:t>
                </a:r>
                <a:r>
                  <a:rPr lang="en-US" dirty="0" smtClean="0"/>
                  <a:t> and the </a:t>
                </a:r>
                <a:r>
                  <a:rPr lang="en-US" i="1" dirty="0" smtClean="0"/>
                  <a:t>input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Extending this idea for multiple output nodes turns the dot product into a matrix product of the weighting matrix (consisting of the weight vectors for each output stacked vertically as rows) and the input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 rotWithShape="0">
                <a:blip r:embed="rId2"/>
                <a:stretch>
                  <a:fillRect l="-221" r="-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/>
              <a:lstStyle/>
              <a:p>
                <a:r>
                  <a:rPr lang="en-US" dirty="0" smtClean="0"/>
                  <a:t>So how do you adjust the weighting matrix to get the algorithm’s output to match the predicted output?</a:t>
                </a:r>
              </a:p>
              <a:p>
                <a:r>
                  <a:rPr lang="en-US" dirty="0" smtClean="0"/>
                  <a:t>First define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is the weighting vector at iteration k,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 is one of the input sets from the training data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 smtClean="0"/>
                  <a:t> is the output given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For time series prediction, we define loss as square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Goal: minimize loss on both training </a:t>
                </a:r>
              </a:p>
              <a:p>
                <a:r>
                  <a:rPr lang="en-US" dirty="0" smtClean="0"/>
                  <a:t>How do we accomplish this?</a:t>
                </a:r>
                <a:endParaRPr lang="en-US" dirty="0"/>
              </a:p>
              <a:p>
                <a:r>
                  <a:rPr lang="en-US" dirty="0" smtClean="0"/>
                  <a:t>Answer: Stochastic Gradient Descent (SGD)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Stochastic gradient descent:</a:t>
                </a:r>
              </a:p>
              <a:p>
                <a:r>
                  <a:rPr lang="en-US" dirty="0"/>
                  <a:t>M</a:t>
                </a:r>
                <a:r>
                  <a:rPr lang="en-US" dirty="0" smtClean="0"/>
                  <a:t>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by optimizing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Try to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because that’s where the minima is</a:t>
                </a:r>
              </a:p>
              <a:p>
                <a:r>
                  <a:rPr lang="en-US" dirty="0" smtClean="0"/>
                  <a:t>Can’t do this analytically</a:t>
                </a:r>
              </a:p>
              <a:p>
                <a:r>
                  <a:rPr lang="en-US" dirty="0" smtClean="0"/>
                  <a:t>Strategy: Follow gradient of function towards minima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 smtClean="0"/>
                  <a:t> is the “learning rate” i.e. how quickly your gradient descends</a:t>
                </a:r>
              </a:p>
              <a:p>
                <a:r>
                  <a:rPr lang="en-US" dirty="0" smtClean="0"/>
                  <a:t>With this strategy, you can make your loss arbitrarily close to 0!</a:t>
                </a:r>
              </a:p>
              <a:p>
                <a:r>
                  <a:rPr lang="en-US" i="1" dirty="0" smtClean="0"/>
                  <a:t>Pitfall: Overtraining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498" t="-663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discussing overtraining:</a:t>
            </a:r>
          </a:p>
          <a:p>
            <a:r>
              <a:rPr lang="en-US" dirty="0" smtClean="0"/>
              <a:t>To do machine learning we have to split our data into training and validation sets</a:t>
            </a:r>
          </a:p>
          <a:p>
            <a:r>
              <a:rPr lang="en-US" dirty="0" smtClean="0"/>
              <a:t>Train neural networks using </a:t>
            </a:r>
            <a:r>
              <a:rPr lang="en-US" b="1" dirty="0" smtClean="0"/>
              <a:t>training set</a:t>
            </a:r>
          </a:p>
          <a:p>
            <a:r>
              <a:rPr lang="en-US" dirty="0" smtClean="0"/>
              <a:t>Test how well it works on novel input using </a:t>
            </a:r>
            <a:r>
              <a:rPr lang="en-US" b="1" dirty="0" smtClean="0"/>
              <a:t>validation set</a:t>
            </a:r>
          </a:p>
          <a:p>
            <a:r>
              <a:rPr lang="en-US" dirty="0" smtClean="0"/>
              <a:t>QRI holds the third data set, </a:t>
            </a:r>
            <a:r>
              <a:rPr lang="en-US" b="1" dirty="0" smtClean="0"/>
              <a:t>testing set</a:t>
            </a:r>
            <a:r>
              <a:rPr lang="en-US" dirty="0" smtClean="0"/>
              <a:t>, which contains predictions for the wells at future dates</a:t>
            </a:r>
          </a:p>
        </p:txBody>
      </p:sp>
    </p:spTree>
    <p:extLst>
      <p:ext uri="{BB962C8B-B14F-4D97-AF65-F5344CB8AC3E}">
        <p14:creationId xmlns:p14="http://schemas.microsoft.com/office/powerpoint/2010/main" val="3363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Deep Learning Work?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81192" y="2373742"/>
            <a:ext cx="6527901" cy="4391830"/>
            <a:chOff x="2726747" y="2466109"/>
            <a:chExt cx="6527901" cy="4391830"/>
          </a:xfrm>
        </p:grpSpPr>
        <p:pic>
          <p:nvPicPr>
            <p:cNvPr id="2054" name="Picture 6" descr="https://upload.wikimedia.org/wikipedia/commons/thumb/1/1f/Overfitting_svg.svg/1220px-Overfitting_svg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8"/>
            <a:stretch/>
          </p:blipFill>
          <p:spPr bwMode="auto">
            <a:xfrm>
              <a:off x="3015672" y="2466109"/>
              <a:ext cx="6160654" cy="420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7699640" y="6488607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Steps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2565004" y="26278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1430" y="539713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1430" y="3562290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79319" y="4477324"/>
            <a:ext cx="400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Overtraining:</a:t>
            </a:r>
            <a:r>
              <a:rPr lang="en-US" dirty="0" smtClean="0"/>
              <a:t> after a certain number of training steps, you continue to get better predictions for your training set but not for your 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/>
              <a:t>deep learning?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69202" y="2387324"/>
            <a:ext cx="7453595" cy="3505199"/>
            <a:chOff x="0" y="0"/>
            <a:chExt cx="7453887" cy="3505327"/>
          </a:xfrm>
        </p:grpSpPr>
        <p:sp>
          <p:nvSpPr>
            <p:cNvPr id="31" name="Shape 177"/>
            <p:cNvSpPr/>
            <p:nvPr/>
          </p:nvSpPr>
          <p:spPr>
            <a:xfrm>
              <a:off x="655320" y="1361567"/>
              <a:ext cx="3535680" cy="1564640"/>
            </a:xfrm>
            <a:custGeom>
              <a:avLst/>
              <a:gdLst/>
              <a:ahLst/>
              <a:cxnLst/>
              <a:rect l="0" t="0" r="0" b="0"/>
              <a:pathLst>
                <a:path w="3535680" h="1564640">
                  <a:moveTo>
                    <a:pt x="0" y="1564640"/>
                  </a:moveTo>
                  <a:cubicBezTo>
                    <a:pt x="299720" y="1036320"/>
                    <a:pt x="599440" y="508000"/>
                    <a:pt x="1188720" y="254000"/>
                  </a:cubicBezTo>
                  <a:cubicBezTo>
                    <a:pt x="1778000" y="0"/>
                    <a:pt x="3535680" y="40640"/>
                    <a:pt x="3535680" y="40640"/>
                  </a:cubicBezTo>
                  <a:lnTo>
                    <a:pt x="3535680" y="40640"/>
                  </a:lnTo>
                  <a:lnTo>
                    <a:pt x="3535680" y="40640"/>
                  </a:lnTo>
                </a:path>
              </a:pathLst>
            </a:custGeom>
            <a:ln w="5715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80"/>
            <p:cNvSpPr/>
            <p:nvPr/>
          </p:nvSpPr>
          <p:spPr>
            <a:xfrm>
              <a:off x="432689" y="0"/>
              <a:ext cx="353822" cy="3505327"/>
            </a:xfrm>
            <a:custGeom>
              <a:avLst/>
              <a:gdLst/>
              <a:ahLst/>
              <a:cxnLst/>
              <a:rect l="0" t="0" r="0" b="0"/>
              <a:pathLst>
                <a:path w="353822" h="3505327">
                  <a:moveTo>
                    <a:pt x="176911" y="0"/>
                  </a:moveTo>
                  <a:lnTo>
                    <a:pt x="343154" y="284988"/>
                  </a:lnTo>
                  <a:cubicBezTo>
                    <a:pt x="353822" y="303149"/>
                    <a:pt x="347599" y="326517"/>
                    <a:pt x="329438" y="337058"/>
                  </a:cubicBezTo>
                  <a:cubicBezTo>
                    <a:pt x="311277" y="347726"/>
                    <a:pt x="287909" y="341503"/>
                    <a:pt x="277368" y="323342"/>
                  </a:cubicBezTo>
                  <a:lnTo>
                    <a:pt x="215011" y="216445"/>
                  </a:lnTo>
                  <a:lnTo>
                    <a:pt x="215011" y="3505327"/>
                  </a:lnTo>
                  <a:lnTo>
                    <a:pt x="138811" y="3505327"/>
                  </a:lnTo>
                  <a:lnTo>
                    <a:pt x="138811" y="216445"/>
                  </a:lnTo>
                  <a:lnTo>
                    <a:pt x="76454" y="323342"/>
                  </a:lnTo>
                  <a:cubicBezTo>
                    <a:pt x="65913" y="341503"/>
                    <a:pt x="42545" y="347726"/>
                    <a:pt x="24384" y="337058"/>
                  </a:cubicBezTo>
                  <a:cubicBezTo>
                    <a:pt x="6223" y="326517"/>
                    <a:pt x="0" y="303149"/>
                    <a:pt x="10668" y="284988"/>
                  </a:cubicBezTo>
                  <a:lnTo>
                    <a:pt x="1769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81"/>
            <p:cNvSpPr/>
            <p:nvPr/>
          </p:nvSpPr>
          <p:spPr>
            <a:xfrm>
              <a:off x="0" y="2753154"/>
              <a:ext cx="4495927" cy="349964"/>
            </a:xfrm>
            <a:custGeom>
              <a:avLst/>
              <a:gdLst/>
              <a:ahLst/>
              <a:cxnLst/>
              <a:rect l="0" t="0" r="0" b="0"/>
              <a:pathLst>
                <a:path w="4495927" h="349964">
                  <a:moveTo>
                    <a:pt x="4196624" y="1899"/>
                  </a:moveTo>
                  <a:cubicBezTo>
                    <a:pt x="4201533" y="2532"/>
                    <a:pt x="4206399" y="4143"/>
                    <a:pt x="4210939" y="6810"/>
                  </a:cubicBezTo>
                  <a:lnTo>
                    <a:pt x="4495927" y="173053"/>
                  </a:lnTo>
                  <a:lnTo>
                    <a:pt x="4210939" y="339296"/>
                  </a:lnTo>
                  <a:cubicBezTo>
                    <a:pt x="4192778" y="349964"/>
                    <a:pt x="4169410" y="343741"/>
                    <a:pt x="4158869" y="325580"/>
                  </a:cubicBezTo>
                  <a:cubicBezTo>
                    <a:pt x="4148201" y="307419"/>
                    <a:pt x="4154424" y="284051"/>
                    <a:pt x="4172585" y="273510"/>
                  </a:cubicBezTo>
                  <a:lnTo>
                    <a:pt x="4279483" y="211153"/>
                  </a:lnTo>
                  <a:lnTo>
                    <a:pt x="0" y="211153"/>
                  </a:lnTo>
                  <a:lnTo>
                    <a:pt x="0" y="134953"/>
                  </a:lnTo>
                  <a:lnTo>
                    <a:pt x="4279483" y="134953"/>
                  </a:lnTo>
                  <a:lnTo>
                    <a:pt x="4172585" y="72596"/>
                  </a:lnTo>
                  <a:cubicBezTo>
                    <a:pt x="4154424" y="62055"/>
                    <a:pt x="4148201" y="38687"/>
                    <a:pt x="4158869" y="20526"/>
                  </a:cubicBezTo>
                  <a:cubicBezTo>
                    <a:pt x="4166775" y="6905"/>
                    <a:pt x="4181896" y="0"/>
                    <a:pt x="4196624" y="1899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-5399999">
              <a:off x="-946960" y="1045532"/>
              <a:ext cx="2480545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Performance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-5399999">
              <a:off x="236963" y="362048"/>
              <a:ext cx="112697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7351" y="3036443"/>
              <a:ext cx="2971121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Amount of data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93059" y="3036443"/>
              <a:ext cx="11262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Shape 186"/>
            <p:cNvSpPr/>
            <p:nvPr/>
          </p:nvSpPr>
          <p:spPr>
            <a:xfrm>
              <a:off x="609600" y="838327"/>
              <a:ext cx="3520440" cy="2087880"/>
            </a:xfrm>
            <a:custGeom>
              <a:avLst/>
              <a:gdLst/>
              <a:ahLst/>
              <a:cxnLst/>
              <a:rect l="0" t="0" r="0" b="0"/>
              <a:pathLst>
                <a:path w="3520440" h="2087880">
                  <a:moveTo>
                    <a:pt x="0" y="2087880"/>
                  </a:moveTo>
                  <a:cubicBezTo>
                    <a:pt x="364490" y="1729740"/>
                    <a:pt x="728980" y="1371600"/>
                    <a:pt x="1112520" y="1082040"/>
                  </a:cubicBezTo>
                  <a:cubicBezTo>
                    <a:pt x="1496060" y="792480"/>
                    <a:pt x="1899920" y="530860"/>
                    <a:pt x="2301240" y="350520"/>
                  </a:cubicBezTo>
                  <a:cubicBezTo>
                    <a:pt x="2702560" y="170180"/>
                    <a:pt x="3111500" y="85090"/>
                    <a:pt x="3520440" y="0"/>
                  </a:cubicBezTo>
                </a:path>
              </a:pathLst>
            </a:custGeom>
            <a:ln w="57150" cap="flat">
              <a:round/>
            </a:ln>
          </p:spPr>
          <p:style>
            <a:lnRef idx="1">
              <a:srgbClr val="0070C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41291" y="596773"/>
              <a:ext cx="2350214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Deep Learning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9766" y="596773"/>
              <a:ext cx="93857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8891" y="1282954"/>
              <a:ext cx="2864996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Most ML algorithms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3319" y="1282954"/>
              <a:ext cx="84472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Theano</a:t>
            </a:r>
            <a:r>
              <a:rPr lang="en-US" b="1" dirty="0" smtClean="0"/>
              <a:t>: </a:t>
            </a:r>
            <a:r>
              <a:rPr lang="en-US" dirty="0" smtClean="0"/>
              <a:t>Python toolkit for running computations quickly on GPUs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Python library for machine learning</a:t>
            </a:r>
          </a:p>
          <a:p>
            <a:r>
              <a:rPr lang="en-US" dirty="0" smtClean="0"/>
              <a:t>Pylearn2: Python library for machine learning (buggy, still in active development)</a:t>
            </a:r>
          </a:p>
          <a:p>
            <a:r>
              <a:rPr lang="en-US" dirty="0" err="1" smtClean="0"/>
              <a:t>NuPIC</a:t>
            </a:r>
            <a:r>
              <a:rPr lang="en-US" dirty="0" smtClean="0"/>
              <a:t> (</a:t>
            </a:r>
            <a:r>
              <a:rPr lang="en-US" dirty="0" err="1" smtClean="0"/>
              <a:t>Numenta</a:t>
            </a:r>
            <a:r>
              <a:rPr lang="en-US" dirty="0" smtClean="0"/>
              <a:t> Platform for Intelligent Computing): Python library implementing HTM deep learning algorithm developed by </a:t>
            </a:r>
            <a:r>
              <a:rPr lang="en-US" dirty="0" err="1" smtClean="0"/>
              <a:t>Numenta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More on </a:t>
            </a:r>
            <a:r>
              <a:rPr lang="en-US" b="1" dirty="0" err="1" smtClean="0"/>
              <a:t>Theano</a:t>
            </a:r>
            <a:r>
              <a:rPr lang="en-US" b="1" dirty="0" smtClean="0"/>
              <a:t> in </a:t>
            </a:r>
            <a:r>
              <a:rPr lang="en-US" b="1" dirty="0"/>
              <a:t>future presentations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7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 smtClean="0"/>
              <a:t>Many, many different kinds of implementations</a:t>
            </a:r>
          </a:p>
          <a:p>
            <a:r>
              <a:rPr lang="en-US" dirty="0" smtClean="0"/>
              <a:t>We have decided to use </a:t>
            </a:r>
            <a:r>
              <a:rPr lang="en-US" dirty="0" err="1" smtClean="0"/>
              <a:t>Theano</a:t>
            </a:r>
            <a:r>
              <a:rPr lang="en-US" dirty="0" smtClean="0"/>
              <a:t> and are learning the basics of it currently</a:t>
            </a:r>
          </a:p>
          <a:p>
            <a:pPr marL="0" indent="0">
              <a:buNone/>
            </a:pPr>
            <a:r>
              <a:rPr lang="en-US" dirty="0" smtClean="0"/>
              <a:t>We will be focusing on:</a:t>
            </a:r>
          </a:p>
          <a:p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Restricted Boltzmann Machines (RBMs)</a:t>
            </a:r>
          </a:p>
          <a:p>
            <a:r>
              <a:rPr lang="en-US" dirty="0" smtClean="0"/>
              <a:t>Convolutional Neural Networks (CNNs)</a:t>
            </a:r>
          </a:p>
          <a:p>
            <a:r>
              <a:rPr lang="en-US" dirty="0" smtClean="0"/>
              <a:t>Recurrent Neural Networks (RNNs)</a:t>
            </a:r>
          </a:p>
          <a:p>
            <a:pPr marL="0" indent="0">
              <a:buNone/>
            </a:pPr>
            <a:r>
              <a:rPr lang="en-US" b="1" dirty="0" smtClean="0"/>
              <a:t>More on these implementations in future presentations!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time permits:</a:t>
            </a:r>
          </a:p>
          <a:p>
            <a:r>
              <a:rPr lang="en-US" dirty="0" smtClean="0"/>
              <a:t>Hierarchical Temporal Memory (HTM)</a:t>
            </a:r>
          </a:p>
        </p:txBody>
      </p:sp>
    </p:spTree>
    <p:extLst>
      <p:ext uri="{BB962C8B-B14F-4D97-AF65-F5344CB8AC3E}">
        <p14:creationId xmlns:p14="http://schemas.microsoft.com/office/powerpoint/2010/main" val="34545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811690" y="2967335"/>
            <a:ext cx="456862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Questions?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81193" y="5262296"/>
            <a:ext cx="1546418" cy="689514"/>
          </a:xfrm>
        </p:spPr>
        <p:txBody>
          <a:bodyPr/>
          <a:lstStyle/>
          <a:p>
            <a:r>
              <a:rPr lang="en-US" dirty="0" smtClean="0"/>
              <a:t>Next Time: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2127610" y="5262295"/>
            <a:ext cx="5869987" cy="68951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specific implementations of deep learning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</a:t>
            </a:r>
            <a:r>
              <a:rPr lang="en-US" dirty="0" err="1" smtClean="0"/>
              <a:t>Theano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proposed by Quantum Reservoir </a:t>
            </a:r>
            <a:r>
              <a:rPr lang="en-US" dirty="0" smtClean="0"/>
              <a:t>Impact (QRI)</a:t>
            </a:r>
          </a:p>
          <a:p>
            <a:r>
              <a:rPr lang="en-US" dirty="0" smtClean="0"/>
              <a:t>QRI: p</a:t>
            </a:r>
            <a:r>
              <a:rPr lang="en-US" dirty="0" smtClean="0"/>
              <a:t>etroleum </a:t>
            </a:r>
            <a:r>
              <a:rPr lang="en-US" dirty="0" smtClean="0"/>
              <a:t>reservoir management company</a:t>
            </a:r>
          </a:p>
          <a:p>
            <a:r>
              <a:rPr lang="en-US" dirty="0" smtClean="0"/>
              <a:t>Project g</a:t>
            </a:r>
            <a:r>
              <a:rPr lang="en-US" dirty="0" smtClean="0"/>
              <a:t>oal</a:t>
            </a:r>
            <a:r>
              <a:rPr lang="en-US" dirty="0" smtClean="0"/>
              <a:t>: </a:t>
            </a:r>
            <a:r>
              <a:rPr lang="en-US" dirty="0" smtClean="0"/>
              <a:t>identify </a:t>
            </a:r>
            <a:r>
              <a:rPr lang="en-US" dirty="0" smtClean="0"/>
              <a:t>features </a:t>
            </a:r>
            <a:r>
              <a:rPr lang="en-US" dirty="0" smtClean="0"/>
              <a:t>in production data and </a:t>
            </a:r>
            <a:r>
              <a:rPr lang="en-US" dirty="0" smtClean="0"/>
              <a:t>forecast oil production rate </a:t>
            </a:r>
            <a:r>
              <a:rPr lang="en-US" dirty="0" smtClean="0"/>
              <a:t>in petroleum </a:t>
            </a:r>
            <a:r>
              <a:rPr lang="en-US" dirty="0" smtClean="0"/>
              <a:t>wells</a:t>
            </a:r>
          </a:p>
          <a:p>
            <a:r>
              <a:rPr lang="en-US" dirty="0" smtClean="0"/>
              <a:t>Task 1: </a:t>
            </a:r>
            <a:r>
              <a:rPr lang="en-US" dirty="0" smtClean="0"/>
              <a:t>detect “events” </a:t>
            </a:r>
            <a:r>
              <a:rPr lang="en-US" dirty="0"/>
              <a:t>(repairs, </a:t>
            </a:r>
            <a:r>
              <a:rPr lang="en-US" dirty="0" smtClean="0"/>
              <a:t>upgrades, other modifications to a well) = </a:t>
            </a:r>
            <a:r>
              <a:rPr lang="en-US" b="1" dirty="0" smtClean="0"/>
              <a:t>data mining</a:t>
            </a:r>
          </a:p>
          <a:p>
            <a:r>
              <a:rPr lang="en-US" dirty="0" smtClean="0"/>
              <a:t>Task 2: forecast oil production rate with relative accuracy = </a:t>
            </a:r>
            <a:r>
              <a:rPr lang="en-US" b="1" dirty="0" smtClean="0"/>
              <a:t>machine learning</a:t>
            </a:r>
          </a:p>
          <a:p>
            <a:r>
              <a:rPr lang="en-US" dirty="0" smtClean="0"/>
              <a:t>Strategy: use </a:t>
            </a:r>
            <a:r>
              <a:rPr lang="en-US" b="1" dirty="0" smtClean="0"/>
              <a:t>deep learning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20" y="5123282"/>
            <a:ext cx="1963905" cy="147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93" y="2397129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4143512" y="2746524"/>
            <a:ext cx="1803609" cy="3003916"/>
            <a:chOff x="2508932" y="1992537"/>
            <a:chExt cx="1803609" cy="3003916"/>
          </a:xfrm>
        </p:grpSpPr>
        <p:sp>
          <p:nvSpPr>
            <p:cNvPr id="51" name="Diamond 50"/>
            <p:cNvSpPr/>
            <p:nvPr/>
          </p:nvSpPr>
          <p:spPr>
            <a:xfrm>
              <a:off x="2508932" y="3302420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3114753" y="4845313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3705460" y="2715491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152584" y="4704249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4184072" y="1992537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84440" y="6226479"/>
            <a:ext cx="342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</a:t>
            </a:r>
            <a:r>
              <a:rPr lang="en-US" dirty="0" smtClean="0"/>
              <a:t>detection (anonymized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8628" y="-309893"/>
            <a:ext cx="9629980" cy="6539531"/>
            <a:chOff x="457771" y="-733664"/>
            <a:chExt cx="9629980" cy="65395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771" y="1976517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2388591" y="-733664"/>
              <a:ext cx="7699160" cy="6094151"/>
              <a:chOff x="2456033" y="-1067039"/>
              <a:chExt cx="7699160" cy="6094151"/>
            </a:xfrm>
          </p:grpSpPr>
          <p:sp>
            <p:nvSpPr>
              <p:cNvPr id="8" name="Arc 7"/>
              <p:cNvSpPr/>
              <p:nvPr/>
            </p:nvSpPr>
            <p:spPr>
              <a:xfrm rot="10979157">
                <a:off x="2565333" y="1917454"/>
                <a:ext cx="1451502" cy="3019312"/>
              </a:xfrm>
              <a:prstGeom prst="arc">
                <a:avLst>
                  <a:gd name="adj1" fmla="val 16269147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456033" y="3377990"/>
                <a:ext cx="98241" cy="7179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182766" y="2818770"/>
                <a:ext cx="595746" cy="210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444570">
                <a:off x="3778028" y="631963"/>
                <a:ext cx="864915" cy="4395149"/>
              </a:xfrm>
              <a:prstGeom prst="arc">
                <a:avLst>
                  <a:gd name="adj1" fmla="val 1656710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219338" y="2093296"/>
                <a:ext cx="27710" cy="2707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0444570">
                <a:off x="4239101" y="-1067039"/>
                <a:ext cx="5916092" cy="5805564"/>
              </a:xfrm>
              <a:prstGeom prst="arc">
                <a:avLst>
                  <a:gd name="adj1" fmla="val 16480258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275280" y="6229638"/>
            <a:ext cx="563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regressions for events, exponential </a:t>
            </a:r>
            <a:r>
              <a:rPr lang="en-US" dirty="0" smtClean="0"/>
              <a:t>decay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Hard-coded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manually developed</a:t>
            </a:r>
          </a:p>
          <a:p>
            <a:r>
              <a:rPr lang="en-US" dirty="0" smtClean="0"/>
              <a:t>Human bias/error involved</a:t>
            </a:r>
          </a:p>
          <a:p>
            <a:r>
              <a:rPr lang="en-US" dirty="0" smtClean="0"/>
              <a:t>Not easily adaptable</a:t>
            </a:r>
          </a:p>
          <a:p>
            <a:r>
              <a:rPr lang="en-US" dirty="0" smtClean="0"/>
              <a:t>Generally less scalable for larger data 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Use machine learning instead!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79" y="2393102"/>
            <a:ext cx="3253089" cy="3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smtClean="0"/>
              <a:t>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  <a:p>
            <a:r>
              <a:rPr lang="en-US" dirty="0" smtClean="0"/>
              <a:t>How does it work?</a:t>
            </a:r>
            <a:endParaRPr lang="en-US" dirty="0"/>
          </a:p>
          <a:p>
            <a:r>
              <a:rPr lang="en-US" dirty="0"/>
              <a:t>Why would we want to use </a:t>
            </a:r>
            <a:r>
              <a:rPr lang="en-US" dirty="0" smtClean="0"/>
              <a:t>it?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47" y="2644469"/>
            <a:ext cx="3726519" cy="2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Deep learning:</a:t>
            </a:r>
          </a:p>
          <a:p>
            <a:r>
              <a:rPr lang="en-US" dirty="0" smtClean="0"/>
              <a:t>Is a sophisticated form of machine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 include:</a:t>
            </a:r>
          </a:p>
          <a:p>
            <a:r>
              <a:rPr lang="en-US" dirty="0" smtClean="0"/>
              <a:t>Speech recognition</a:t>
            </a:r>
            <a:endParaRPr lang="en-US" dirty="0"/>
          </a:p>
          <a:p>
            <a:r>
              <a:rPr lang="en-US" dirty="0"/>
              <a:t>Natural language processing</a:t>
            </a:r>
          </a:p>
          <a:p>
            <a:r>
              <a:rPr lang="en-US" dirty="0" smtClean="0"/>
              <a:t>Stock market forecasting</a:t>
            </a:r>
          </a:p>
          <a:p>
            <a:r>
              <a:rPr lang="en-US" dirty="0" smtClean="0"/>
              <a:t>Image recognition</a:t>
            </a:r>
            <a:endParaRPr lang="en-US" b="1" dirty="0"/>
          </a:p>
        </p:txBody>
      </p:sp>
      <p:pic>
        <p:nvPicPr>
          <p:cNvPr id="1026" name="Picture 2" descr="http://scyfer.nl/wp-content/uploads/2014/05/Deep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7" y="2963114"/>
            <a:ext cx="6208295" cy="37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6816" y="2316783"/>
            <a:ext cx="61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(Google’s machine learning algorithm recognizes faces when applied to YouTube videos)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7" y="2629957"/>
            <a:ext cx="4119626" cy="3678238"/>
          </a:xfrm>
        </p:spPr>
      </p:pic>
      <p:sp>
        <p:nvSpPr>
          <p:cNvPr id="3" name="TextBox 2"/>
          <p:cNvSpPr txBox="1"/>
          <p:nvPr/>
        </p:nvSpPr>
        <p:spPr>
          <a:xfrm>
            <a:off x="2953729" y="6308195"/>
            <a:ext cx="628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looks like this but consists of </a:t>
            </a:r>
            <a:r>
              <a:rPr lang="en-US" i="1" dirty="0" smtClean="0"/>
              <a:t>multiple</a:t>
            </a:r>
            <a:r>
              <a:rPr lang="en-US" dirty="0" smtClean="0"/>
              <a:t> hidden 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733" y="4284410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neural network layout: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181225"/>
            <a:ext cx="515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involves the use of a </a:t>
            </a:r>
            <a:r>
              <a:rPr lang="en-US" b="1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965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2716436" y="2149707"/>
            <a:ext cx="6759127" cy="4336928"/>
            <a:chOff x="3538736" y="1863957"/>
            <a:chExt cx="6759127" cy="4336928"/>
          </a:xfrm>
        </p:grpSpPr>
        <p:sp>
          <p:nvSpPr>
            <p:cNvPr id="66" name="Oval 65"/>
            <p:cNvSpPr/>
            <p:nvPr/>
          </p:nvSpPr>
          <p:spPr>
            <a:xfrm>
              <a:off x="3538737" y="2318485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38737" y="3815081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538806" y="3815080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∑</a:t>
              </a:r>
            </a:p>
          </p:txBody>
        </p:sp>
        <p:cxnSp>
          <p:nvCxnSpPr>
            <p:cNvPr id="74" name="Straight Arrow Connector 73"/>
            <p:cNvCxnSpPr>
              <a:stCxn id="66" idx="6"/>
              <a:endCxn id="69" idx="1"/>
            </p:cNvCxnSpPr>
            <p:nvPr/>
          </p:nvCxnSpPr>
          <p:spPr>
            <a:xfrm>
              <a:off x="4427946" y="2763090"/>
              <a:ext cx="2241082" cy="118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7" idx="6"/>
              <a:endCxn id="69" idx="2"/>
            </p:cNvCxnSpPr>
            <p:nvPr/>
          </p:nvCxnSpPr>
          <p:spPr>
            <a:xfrm flipV="1">
              <a:off x="4427946" y="4259685"/>
              <a:ext cx="21108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3538736" y="5311676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148" name="Straight Arrow Connector 147"/>
            <p:cNvCxnSpPr>
              <a:stCxn id="137" idx="6"/>
              <a:endCxn id="69" idx="3"/>
            </p:cNvCxnSpPr>
            <p:nvPr/>
          </p:nvCxnSpPr>
          <p:spPr>
            <a:xfrm flipV="1">
              <a:off x="4427945" y="4574067"/>
              <a:ext cx="2241083" cy="118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334323" y="28390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334323" y="37520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334323" y="46504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5379151" y="4086096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379152" y="3180609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5379152" y="4991587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73730" y="3817723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176" name="Straight Arrow Connector 175"/>
            <p:cNvCxnSpPr>
              <a:stCxn id="69" idx="6"/>
              <a:endCxn id="175" idx="2"/>
            </p:cNvCxnSpPr>
            <p:nvPr/>
          </p:nvCxnSpPr>
          <p:spPr>
            <a:xfrm>
              <a:off x="7428015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9408654" y="3815080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cxnSp>
          <p:nvCxnSpPr>
            <p:cNvPr id="181" name="Straight Arrow Connector 180"/>
            <p:cNvCxnSpPr>
              <a:stCxn id="175" idx="6"/>
              <a:endCxn id="179" idx="2"/>
            </p:cNvCxnSpPr>
            <p:nvPr/>
          </p:nvCxnSpPr>
          <p:spPr>
            <a:xfrm flipV="1">
              <a:off x="8862939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606473" y="18732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20257" y="1863957"/>
              <a:ext cx="85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691503" y="187321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569479" y="1869660"/>
              <a:ext cx="169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Func.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415477" y="187019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846728" y="5544472"/>
            <a:ext cx="634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Goal: adjust the weights to get as close</a:t>
            </a:r>
            <a:r>
              <a:rPr lang="en-US" dirty="0"/>
              <a:t> as </a:t>
            </a:r>
            <a:r>
              <a:rPr lang="en-US" dirty="0" smtClean="0"/>
              <a:t>possible to the expected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essentially the mathematical model of </a:t>
            </a:r>
            <a:r>
              <a:rPr lang="en-US" i="1" dirty="0" smtClean="0"/>
              <a:t>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Construction of representational model of information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69663" y="4222443"/>
            <a:ext cx="219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neuron in a neural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913</TotalTime>
  <Words>684</Words>
  <Application>Microsoft Office PowerPoint</Application>
  <PresentationFormat>Widescreen</PresentationFormat>
  <Paragraphs>132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Gill Sans MT</vt:lpstr>
      <vt:lpstr>Wingdings 2</vt:lpstr>
      <vt:lpstr>Dividend</vt:lpstr>
      <vt:lpstr>TRiCAM QRI Project Presentation</vt:lpstr>
      <vt:lpstr>Introduction &amp; Problem Statement</vt:lpstr>
      <vt:lpstr>Classical Prediction using Hard-coded Regression Modeling</vt:lpstr>
      <vt:lpstr>Classical Prediction using Hard-coded Regression Modeling</vt:lpstr>
      <vt:lpstr>Problems with Hard-coded Modelling</vt:lpstr>
      <vt:lpstr>deep learning?</vt:lpstr>
      <vt:lpstr>What is deep learning?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Why use deep learning?</vt:lpstr>
      <vt:lpstr>Implementations Explored</vt:lpstr>
      <vt:lpstr>Deep Learning Architectures</vt:lpstr>
      <vt:lpstr>Next Time: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Introductory Presentation</dc:title>
  <dc:creator>Akash Levy</dc:creator>
  <cp:lastModifiedBy>Akash Levy</cp:lastModifiedBy>
  <cp:revision>78</cp:revision>
  <dcterms:created xsi:type="dcterms:W3CDTF">2015-06-22T20:00:06Z</dcterms:created>
  <dcterms:modified xsi:type="dcterms:W3CDTF">2015-06-24T05:13:51Z</dcterms:modified>
</cp:coreProperties>
</file>