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8" r:id="rId6"/>
    <p:sldId id="265" r:id="rId7"/>
    <p:sldId id="260" r:id="rId8"/>
    <p:sldId id="263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90" d="100"/>
          <a:sy n="90" d="100"/>
        </p:scale>
        <p:origin x="-10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82F3E-CCEF-47F3-91EB-FF736CE0A547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43339E-751F-415D-9F4E-ADDC339E1FC1}">
      <dgm:prSet phldrT="[Texto]"/>
      <dgm:spPr/>
      <dgm:t>
        <a:bodyPr/>
        <a:lstStyle/>
        <a:p>
          <a:r>
            <a:rPr lang="en-US" dirty="0" smtClean="0"/>
            <a:t>Shuffle Training data</a:t>
          </a:r>
          <a:endParaRPr lang="en-US" dirty="0"/>
        </a:p>
      </dgm:t>
    </dgm:pt>
    <dgm:pt modelId="{78279F0F-3A00-42A0-8A03-00F546B821F6}" type="parTrans" cxnId="{A654836B-101D-46F9-8B25-C7C6B58AD94E}">
      <dgm:prSet/>
      <dgm:spPr/>
      <dgm:t>
        <a:bodyPr/>
        <a:lstStyle/>
        <a:p>
          <a:endParaRPr lang="en-US"/>
        </a:p>
      </dgm:t>
    </dgm:pt>
    <dgm:pt modelId="{7F07F881-3770-4425-9376-4DFB17A69E33}" type="sibTrans" cxnId="{A654836B-101D-46F9-8B25-C7C6B58AD94E}">
      <dgm:prSet/>
      <dgm:spPr/>
      <dgm:t>
        <a:bodyPr/>
        <a:lstStyle/>
        <a:p>
          <a:endParaRPr lang="en-US"/>
        </a:p>
      </dgm:t>
    </dgm:pt>
    <dgm:pt modelId="{F5387759-F132-4885-97BE-8E5DCE7C09AD}">
      <dgm:prSet phldrT="[Texto]"/>
      <dgm:spPr/>
      <dgm:t>
        <a:bodyPr/>
        <a:lstStyle/>
        <a:p>
          <a:r>
            <a:rPr lang="en-US" dirty="0" smtClean="0"/>
            <a:t>Partition it into mini-batches</a:t>
          </a:r>
          <a:endParaRPr lang="en-US" dirty="0"/>
        </a:p>
      </dgm:t>
    </dgm:pt>
    <dgm:pt modelId="{6E809F95-AF0D-448D-B296-DABB74D5F823}" type="parTrans" cxnId="{82FAA851-A2FA-493B-998F-116B4EC28ADF}">
      <dgm:prSet/>
      <dgm:spPr/>
      <dgm:t>
        <a:bodyPr/>
        <a:lstStyle/>
        <a:p>
          <a:endParaRPr lang="en-US"/>
        </a:p>
      </dgm:t>
    </dgm:pt>
    <dgm:pt modelId="{9D676E54-4033-4E33-80F8-FF75D8FE0ECF}" type="sibTrans" cxnId="{82FAA851-A2FA-493B-998F-116B4EC28ADF}">
      <dgm:prSet/>
      <dgm:spPr/>
      <dgm:t>
        <a:bodyPr/>
        <a:lstStyle/>
        <a:p>
          <a:endParaRPr lang="en-US"/>
        </a:p>
      </dgm:t>
    </dgm:pt>
    <dgm:pt modelId="{DE283857-7C2F-49E8-B56B-C88A6948E456}">
      <dgm:prSet phldrT="[Texto]"/>
      <dgm:spPr/>
      <dgm:t>
        <a:bodyPr/>
        <a:lstStyle/>
        <a:p>
          <a:r>
            <a:rPr lang="en-US" dirty="0" smtClean="0"/>
            <a:t>Apply gradient descent for each mini-batch</a:t>
          </a:r>
          <a:endParaRPr lang="en-US" dirty="0"/>
        </a:p>
      </dgm:t>
    </dgm:pt>
    <dgm:pt modelId="{6E16D3AA-9A4F-42DE-BD7D-DA725EE75B48}" type="parTrans" cxnId="{F4AFBD9E-82E3-453E-AD3A-124F3B6EE2F5}">
      <dgm:prSet/>
      <dgm:spPr/>
      <dgm:t>
        <a:bodyPr/>
        <a:lstStyle/>
        <a:p>
          <a:endParaRPr lang="en-US"/>
        </a:p>
      </dgm:t>
    </dgm:pt>
    <dgm:pt modelId="{0B9B3B27-0788-4925-A684-69B3281182A7}" type="sibTrans" cxnId="{F4AFBD9E-82E3-453E-AD3A-124F3B6EE2F5}">
      <dgm:prSet/>
      <dgm:spPr/>
      <dgm:t>
        <a:bodyPr/>
        <a:lstStyle/>
        <a:p>
          <a:endParaRPr lang="en-US"/>
        </a:p>
      </dgm:t>
    </dgm:pt>
    <dgm:pt modelId="{30EB101D-C710-4482-864D-DD31809C5FCC}" type="pres">
      <dgm:prSet presAssocID="{45682F3E-CCEF-47F3-91EB-FF736CE0A5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93D0A-946C-43B5-BC52-9BC1C1575033}" type="pres">
      <dgm:prSet presAssocID="{4D43339E-751F-415D-9F4E-ADDC339E1FC1}" presName="node" presStyleLbl="node1" presStyleIdx="0" presStyleCnt="3" custLinFactNeighborX="-688" custLinFactNeighborY="-1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2607A-E715-4277-A2D2-43802BCCCE3D}" type="pres">
      <dgm:prSet presAssocID="{7F07F881-3770-4425-9376-4DFB17A69E33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1FD3EF0-9DE1-462E-A69A-0D8A3A68CEBE}" type="pres">
      <dgm:prSet presAssocID="{7F07F881-3770-4425-9376-4DFB17A69E33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03D8BFA-9557-49DB-8A8A-30F034638664}" type="pres">
      <dgm:prSet presAssocID="{F5387759-F132-4885-97BE-8E5DCE7C09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43A2A-AD40-438B-9CFD-28455884C224}" type="pres">
      <dgm:prSet presAssocID="{9D676E54-4033-4E33-80F8-FF75D8FE0ECF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3B9897B-9CEC-4419-B295-03790A0CAD2F}" type="pres">
      <dgm:prSet presAssocID="{9D676E54-4033-4E33-80F8-FF75D8FE0ECF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1B6E192A-8839-4F05-9B87-097AC4EBD0E5}" type="pres">
      <dgm:prSet presAssocID="{DE283857-7C2F-49E8-B56B-C88A6948E4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FBD9E-82E3-453E-AD3A-124F3B6EE2F5}" srcId="{45682F3E-CCEF-47F3-91EB-FF736CE0A547}" destId="{DE283857-7C2F-49E8-B56B-C88A6948E456}" srcOrd="2" destOrd="0" parTransId="{6E16D3AA-9A4F-42DE-BD7D-DA725EE75B48}" sibTransId="{0B9B3B27-0788-4925-A684-69B3281182A7}"/>
    <dgm:cxn modelId="{A654836B-101D-46F9-8B25-C7C6B58AD94E}" srcId="{45682F3E-CCEF-47F3-91EB-FF736CE0A547}" destId="{4D43339E-751F-415D-9F4E-ADDC339E1FC1}" srcOrd="0" destOrd="0" parTransId="{78279F0F-3A00-42A0-8A03-00F546B821F6}" sibTransId="{7F07F881-3770-4425-9376-4DFB17A69E33}"/>
    <dgm:cxn modelId="{82FAA851-A2FA-493B-998F-116B4EC28ADF}" srcId="{45682F3E-CCEF-47F3-91EB-FF736CE0A547}" destId="{F5387759-F132-4885-97BE-8E5DCE7C09AD}" srcOrd="1" destOrd="0" parTransId="{6E809F95-AF0D-448D-B296-DABB74D5F823}" sibTransId="{9D676E54-4033-4E33-80F8-FF75D8FE0ECF}"/>
    <dgm:cxn modelId="{B39670A3-AB5E-4591-9262-07F2838508F5}" type="presOf" srcId="{DE283857-7C2F-49E8-B56B-C88A6948E456}" destId="{1B6E192A-8839-4F05-9B87-097AC4EBD0E5}" srcOrd="0" destOrd="0" presId="urn:microsoft.com/office/officeart/2005/8/layout/bProcess3"/>
    <dgm:cxn modelId="{196B6D2E-563D-462A-B297-EDCD63EC531A}" type="presOf" srcId="{4D43339E-751F-415D-9F4E-ADDC339E1FC1}" destId="{E2593D0A-946C-43B5-BC52-9BC1C1575033}" srcOrd="0" destOrd="0" presId="urn:microsoft.com/office/officeart/2005/8/layout/bProcess3"/>
    <dgm:cxn modelId="{73EB816D-872B-4B63-8CD9-5E4DA76647F1}" type="presOf" srcId="{45682F3E-CCEF-47F3-91EB-FF736CE0A547}" destId="{30EB101D-C710-4482-864D-DD31809C5FCC}" srcOrd="0" destOrd="0" presId="urn:microsoft.com/office/officeart/2005/8/layout/bProcess3"/>
    <dgm:cxn modelId="{A098420D-8819-4CD0-A906-3886E90FE38A}" type="presOf" srcId="{7F07F881-3770-4425-9376-4DFB17A69E33}" destId="{0602607A-E715-4277-A2D2-43802BCCCE3D}" srcOrd="0" destOrd="0" presId="urn:microsoft.com/office/officeart/2005/8/layout/bProcess3"/>
    <dgm:cxn modelId="{4D5D232C-89D5-4830-9F94-CDA3A233D6D1}" type="presOf" srcId="{9D676E54-4033-4E33-80F8-FF75D8FE0ECF}" destId="{36B43A2A-AD40-438B-9CFD-28455884C224}" srcOrd="0" destOrd="0" presId="urn:microsoft.com/office/officeart/2005/8/layout/bProcess3"/>
    <dgm:cxn modelId="{030632B3-769C-4DDD-A156-AFF55FB5FE2B}" type="presOf" srcId="{9D676E54-4033-4E33-80F8-FF75D8FE0ECF}" destId="{C3B9897B-9CEC-4419-B295-03790A0CAD2F}" srcOrd="1" destOrd="0" presId="urn:microsoft.com/office/officeart/2005/8/layout/bProcess3"/>
    <dgm:cxn modelId="{B7BE0B4E-FE62-4009-BE2E-75E9F69AE535}" type="presOf" srcId="{7F07F881-3770-4425-9376-4DFB17A69E33}" destId="{81FD3EF0-9DE1-462E-A69A-0D8A3A68CEBE}" srcOrd="1" destOrd="0" presId="urn:microsoft.com/office/officeart/2005/8/layout/bProcess3"/>
    <dgm:cxn modelId="{13E35A86-6AF9-4356-9948-81EAFF350C20}" type="presOf" srcId="{F5387759-F132-4885-97BE-8E5DCE7C09AD}" destId="{403D8BFA-9557-49DB-8A8A-30F034638664}" srcOrd="0" destOrd="0" presId="urn:microsoft.com/office/officeart/2005/8/layout/bProcess3"/>
    <dgm:cxn modelId="{7C93CE8E-80F7-4FCB-B8A8-E8592E195D58}" type="presParOf" srcId="{30EB101D-C710-4482-864D-DD31809C5FCC}" destId="{E2593D0A-946C-43B5-BC52-9BC1C1575033}" srcOrd="0" destOrd="0" presId="urn:microsoft.com/office/officeart/2005/8/layout/bProcess3"/>
    <dgm:cxn modelId="{A99484B1-1C09-4012-926C-CD9CD6F05DF4}" type="presParOf" srcId="{30EB101D-C710-4482-864D-DD31809C5FCC}" destId="{0602607A-E715-4277-A2D2-43802BCCCE3D}" srcOrd="1" destOrd="0" presId="urn:microsoft.com/office/officeart/2005/8/layout/bProcess3"/>
    <dgm:cxn modelId="{A734DFAA-3138-4577-8B6D-B85158C4980B}" type="presParOf" srcId="{0602607A-E715-4277-A2D2-43802BCCCE3D}" destId="{81FD3EF0-9DE1-462E-A69A-0D8A3A68CEBE}" srcOrd="0" destOrd="0" presId="urn:microsoft.com/office/officeart/2005/8/layout/bProcess3"/>
    <dgm:cxn modelId="{A803A7ED-4594-4FF8-9E17-6E8EE23561F3}" type="presParOf" srcId="{30EB101D-C710-4482-864D-DD31809C5FCC}" destId="{403D8BFA-9557-49DB-8A8A-30F034638664}" srcOrd="2" destOrd="0" presId="urn:microsoft.com/office/officeart/2005/8/layout/bProcess3"/>
    <dgm:cxn modelId="{52041FFA-F328-4DD5-AE46-60A9F3AA10AD}" type="presParOf" srcId="{30EB101D-C710-4482-864D-DD31809C5FCC}" destId="{36B43A2A-AD40-438B-9CFD-28455884C224}" srcOrd="3" destOrd="0" presId="urn:microsoft.com/office/officeart/2005/8/layout/bProcess3"/>
    <dgm:cxn modelId="{D57769BB-7F6D-4C54-938C-8D22DBFA1205}" type="presParOf" srcId="{36B43A2A-AD40-438B-9CFD-28455884C224}" destId="{C3B9897B-9CEC-4419-B295-03790A0CAD2F}" srcOrd="0" destOrd="0" presId="urn:microsoft.com/office/officeart/2005/8/layout/bProcess3"/>
    <dgm:cxn modelId="{21827A2C-5947-467C-8DDB-C835BDE4C260}" type="presParOf" srcId="{30EB101D-C710-4482-864D-DD31809C5FCC}" destId="{1B6E192A-8839-4F05-9B87-097AC4EBD0E5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2607A-E715-4277-A2D2-43802BCCCE3D}">
      <dsp:nvSpPr>
        <dsp:cNvPr id="0" name=""/>
        <dsp:cNvSpPr/>
      </dsp:nvSpPr>
      <dsp:spPr>
        <a:xfrm>
          <a:off x="2514277" y="1448198"/>
          <a:ext cx="554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490" y="45720"/>
              </a:lnTo>
              <a:lnTo>
                <a:pt x="294490" y="66990"/>
              </a:lnTo>
              <a:lnTo>
                <a:pt x="554781" y="6699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77024" y="1491025"/>
        <a:ext cx="29288" cy="5786"/>
      </dsp:txXfrm>
    </dsp:sp>
    <dsp:sp modelId="{E2593D0A-946C-43B5-BC52-9BC1C1575033}">
      <dsp:nvSpPr>
        <dsp:cNvPr id="0" name=""/>
        <dsp:cNvSpPr/>
      </dsp:nvSpPr>
      <dsp:spPr>
        <a:xfrm>
          <a:off x="0" y="739095"/>
          <a:ext cx="2516077" cy="1509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Shuffle Training data</a:t>
          </a:r>
          <a:endParaRPr lang="en-US" sz="2100" kern="1200" dirty="0"/>
        </a:p>
      </dsp:txBody>
      <dsp:txXfrm>
        <a:off x="0" y="739095"/>
        <a:ext cx="2516077" cy="1509646"/>
      </dsp:txXfrm>
    </dsp:sp>
    <dsp:sp modelId="{36B43A2A-AD40-438B-9CFD-28455884C224}">
      <dsp:nvSpPr>
        <dsp:cNvPr id="0" name=""/>
        <dsp:cNvSpPr/>
      </dsp:nvSpPr>
      <dsp:spPr>
        <a:xfrm>
          <a:off x="5615737" y="1469469"/>
          <a:ext cx="548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09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5318" y="1512296"/>
        <a:ext cx="28934" cy="5786"/>
      </dsp:txXfrm>
    </dsp:sp>
    <dsp:sp modelId="{403D8BFA-9557-49DB-8A8A-30F034638664}">
      <dsp:nvSpPr>
        <dsp:cNvPr id="0" name=""/>
        <dsp:cNvSpPr/>
      </dsp:nvSpPr>
      <dsp:spPr>
        <a:xfrm>
          <a:off x="3101459" y="760366"/>
          <a:ext cx="2516077" cy="1509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it into mini-batches</a:t>
          </a:r>
          <a:endParaRPr lang="en-US" sz="2100" kern="1200" dirty="0"/>
        </a:p>
      </dsp:txBody>
      <dsp:txXfrm>
        <a:off x="3101459" y="760366"/>
        <a:ext cx="2516077" cy="1509646"/>
      </dsp:txXfrm>
    </dsp:sp>
    <dsp:sp modelId="{1B6E192A-8839-4F05-9B87-097AC4EBD0E5}">
      <dsp:nvSpPr>
        <dsp:cNvPr id="0" name=""/>
        <dsp:cNvSpPr/>
      </dsp:nvSpPr>
      <dsp:spPr>
        <a:xfrm>
          <a:off x="6196235" y="760366"/>
          <a:ext cx="2516077" cy="1509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Apply gradient descent for each mini-batch</a:t>
          </a:r>
          <a:endParaRPr lang="en-US" sz="2100" kern="1200" dirty="0"/>
        </a:p>
      </dsp:txBody>
      <dsp:txXfrm>
        <a:off x="6196235" y="760366"/>
        <a:ext cx="2516077" cy="150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deeplearning.pdf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iro.umontreal.ca/~bengioy/papers/ftml_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940" y="1602327"/>
            <a:ext cx="11529059" cy="50256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Understanding the Behavior of Oil Wells through Deep Learning</a:t>
            </a:r>
            <a:br>
              <a:rPr lang="en-US" sz="2800" b="1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2940" y="4580210"/>
            <a:ext cx="10972800" cy="16986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Presenter: 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Janette Garcia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Members: Michelle Yang,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Akash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Levy, Janette Garcia, Albert Tung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725805" y="2008153"/>
            <a:ext cx="10847070" cy="1461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9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TRiCAM</a:t>
            </a:r>
            <a:r>
              <a:rPr lang="en-US" sz="89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QRI Project </a:t>
            </a:r>
          </a:p>
        </p:txBody>
      </p:sp>
      <p:pic>
        <p:nvPicPr>
          <p:cNvPr id="6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390783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 2: Restricted Boltzmann Machines (RBM)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321" y="2606675"/>
            <a:ext cx="6868906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Not feed forward</a:t>
            </a:r>
          </a:p>
          <a:p>
            <a:r>
              <a:rPr lang="en-US" dirty="0" smtClean="0"/>
              <a:t>Bipartite graph </a:t>
            </a:r>
          </a:p>
          <a:p>
            <a:r>
              <a:rPr lang="en-US" dirty="0" smtClean="0"/>
              <a:t>Generative</a:t>
            </a:r>
          </a:p>
          <a:p>
            <a:r>
              <a:rPr lang="en-US" dirty="0" smtClean="0"/>
              <a:t>Feature-rich and Flexible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learn a probability distribution over its set of inputs</a:t>
            </a:r>
          </a:p>
          <a:p>
            <a:r>
              <a:rPr lang="en-US" dirty="0" smtClean="0"/>
              <a:t>Best at dimensionality reduction, feature learning, and topic </a:t>
            </a:r>
            <a:r>
              <a:rPr lang="en-US" dirty="0" smtClean="0"/>
              <a:t>modelling</a:t>
            </a:r>
            <a:endParaRPr lang="en-US" dirty="0" smtClean="0"/>
          </a:p>
          <a:p>
            <a:r>
              <a:rPr lang="en-US" b="1" dirty="0"/>
              <a:t>T</a:t>
            </a:r>
            <a:r>
              <a:rPr lang="en-US" b="1" dirty="0" smtClean="0"/>
              <a:t>rain</a:t>
            </a:r>
            <a:r>
              <a:rPr lang="en-US" dirty="0" smtClean="0"/>
              <a:t> RBMs with </a:t>
            </a:r>
            <a:r>
              <a:rPr lang="en-US" b="1" dirty="0" smtClean="0"/>
              <a:t>contrastive </a:t>
            </a:r>
            <a:r>
              <a:rPr lang="en-US" b="1" dirty="0" smtClean="0"/>
              <a:t>divergence </a:t>
            </a:r>
            <a:r>
              <a:rPr lang="en-US" b="1" dirty="0" smtClean="0"/>
              <a:t>algorithm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34" y="3060700"/>
            <a:ext cx="3729426" cy="2508250"/>
          </a:xfrm>
          <a:prstGeom prst="rect">
            <a:avLst/>
          </a:prstGeom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542976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265" y="1007284"/>
            <a:ext cx="8761413" cy="706964"/>
          </a:xfrm>
        </p:spPr>
        <p:txBody>
          <a:bodyPr/>
          <a:lstStyle/>
          <a:p>
            <a:r>
              <a:rPr lang="en-US" b="1" dirty="0" smtClean="0"/>
              <a:t>Technique 3: Recurrent Neural Network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9267" y="2804131"/>
            <a:ext cx="4874058" cy="34163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onnections </a:t>
            </a:r>
            <a:r>
              <a:rPr lang="en-US" dirty="0" smtClean="0"/>
              <a:t>between units form a directed cycle</a:t>
            </a:r>
          </a:p>
          <a:p>
            <a:r>
              <a:rPr lang="en-US" dirty="0" smtClean="0"/>
              <a:t>Can use internal memory to process arbitrary sequences of inputs</a:t>
            </a:r>
          </a:p>
          <a:p>
            <a:r>
              <a:rPr lang="en-US" dirty="0" smtClean="0"/>
              <a:t>Training is more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Feedback neural network</a:t>
            </a:r>
          </a:p>
          <a:p>
            <a:r>
              <a:rPr lang="en-US" dirty="0" smtClean="0"/>
              <a:t>Best </a:t>
            </a:r>
            <a:r>
              <a:rPr lang="en-US" dirty="0" smtClean="0"/>
              <a:t>at unsegmented connected handwriting recognition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" y="2518047"/>
            <a:ext cx="3667878" cy="4060282"/>
          </a:xfrm>
          <a:prstGeom prst="rect">
            <a:avLst/>
          </a:prstGeom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542976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040"/>
          <p:cNvSpPr>
            <a:spLocks noChangeShapeType="1"/>
          </p:cNvSpPr>
          <p:nvPr/>
        </p:nvSpPr>
        <p:spPr bwMode="auto">
          <a:xfrm flipH="1">
            <a:off x="9531516" y="2948593"/>
            <a:ext cx="9366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Oval 1030"/>
          <p:cNvSpPr>
            <a:spLocks noChangeArrowheads="1"/>
          </p:cNvSpPr>
          <p:nvPr/>
        </p:nvSpPr>
        <p:spPr bwMode="auto">
          <a:xfrm>
            <a:off x="9315616" y="366931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11331741" y="3667731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10287166" y="2588231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9891878" y="4964718"/>
            <a:ext cx="287338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10826916" y="4964718"/>
            <a:ext cx="287337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 flipH="1" flipV="1">
            <a:off x="9531516" y="4101118"/>
            <a:ext cx="503237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 flipV="1">
            <a:off x="10107778" y="2948593"/>
            <a:ext cx="43180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9747416" y="381219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9747416" y="3956656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10539578" y="2948593"/>
            <a:ext cx="9366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041"/>
          <p:cNvSpPr>
            <a:spLocks noChangeShapeType="1"/>
          </p:cNvSpPr>
          <p:nvPr/>
        </p:nvSpPr>
        <p:spPr bwMode="auto">
          <a:xfrm flipH="1" flipV="1">
            <a:off x="9531516" y="4101118"/>
            <a:ext cx="1439862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042"/>
          <p:cNvSpPr>
            <a:spLocks noChangeShapeType="1"/>
          </p:cNvSpPr>
          <p:nvPr/>
        </p:nvSpPr>
        <p:spPr bwMode="auto">
          <a:xfrm flipV="1">
            <a:off x="10971378" y="4101118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9825203" y="5252056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x1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10755478" y="5252056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x2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0898353" y="3091468"/>
            <a:ext cx="28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11114253" y="4299556"/>
            <a:ext cx="28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0395116" y="4515456"/>
            <a:ext cx="28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9675978" y="4459893"/>
            <a:ext cx="28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5" name="Text Box 1050"/>
          <p:cNvSpPr txBox="1">
            <a:spLocks noChangeArrowheads="1"/>
          </p:cNvSpPr>
          <p:nvPr/>
        </p:nvSpPr>
        <p:spPr bwMode="auto">
          <a:xfrm>
            <a:off x="10611016" y="3796318"/>
            <a:ext cx="28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6" name="Text Box 1051"/>
          <p:cNvSpPr txBox="1">
            <a:spLocks noChangeArrowheads="1"/>
          </p:cNvSpPr>
          <p:nvPr/>
        </p:nvSpPr>
        <p:spPr bwMode="auto">
          <a:xfrm>
            <a:off x="10898353" y="3596293"/>
            <a:ext cx="28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0</a:t>
            </a:r>
          </a:p>
        </p:txBody>
      </p:sp>
      <p:sp>
        <p:nvSpPr>
          <p:cNvPr id="27" name="Text Box 1052"/>
          <p:cNvSpPr txBox="1">
            <a:spLocks noChangeArrowheads="1"/>
          </p:cNvSpPr>
          <p:nvPr/>
        </p:nvSpPr>
        <p:spPr bwMode="auto">
          <a:xfrm>
            <a:off x="10250653" y="3308956"/>
            <a:ext cx="28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8" name="Text Box 1049"/>
          <p:cNvSpPr txBox="1">
            <a:spLocks noChangeArrowheads="1"/>
          </p:cNvSpPr>
          <p:nvPr/>
        </p:nvSpPr>
        <p:spPr bwMode="auto">
          <a:xfrm>
            <a:off x="9818853" y="3091468"/>
            <a:ext cx="28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2" y="468224"/>
            <a:ext cx="751713" cy="7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29" y="2720458"/>
            <a:ext cx="6861551" cy="3416300"/>
          </a:xfrm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415385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5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Objectives</a:t>
            </a:r>
            <a:endParaRPr lang="en-US" sz="7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356" y="2506795"/>
            <a:ext cx="4491466" cy="18738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</a:t>
            </a:r>
            <a:r>
              <a:rPr lang="en-US" dirty="0"/>
              <a:t>a machine learning tool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sz="1800" dirty="0" smtClean="0"/>
              <a:t>Forecast the expected production trends of a well </a:t>
            </a:r>
            <a:endParaRPr lang="en-US" sz="1800" dirty="0" smtClean="0"/>
          </a:p>
          <a:p>
            <a:pPr lvl="1"/>
            <a:r>
              <a:rPr lang="en-US" sz="1800" dirty="0" smtClean="0"/>
              <a:t>Identify historical production events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56" y="4380665"/>
            <a:ext cx="4835909" cy="235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542976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908" y="3443730"/>
            <a:ext cx="5006092" cy="3501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65" y="2809363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0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4172" y="2371052"/>
            <a:ext cx="9876999" cy="42955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Accelerate </a:t>
            </a:r>
            <a:r>
              <a:rPr lang="en-US" dirty="0"/>
              <a:t>the speed of oil well profile diagnosis/forecast</a:t>
            </a:r>
          </a:p>
          <a:p>
            <a:pPr>
              <a:lnSpc>
                <a:spcPct val="200000"/>
              </a:lnSpc>
            </a:pPr>
            <a:r>
              <a:rPr lang="en-US" dirty="0"/>
              <a:t>Quickly </a:t>
            </a:r>
            <a:r>
              <a:rPr lang="en-US" b="1" dirty="0"/>
              <a:t>identify </a:t>
            </a:r>
            <a:r>
              <a:rPr lang="en-US" dirty="0"/>
              <a:t>the remaining opportunities in the field</a:t>
            </a:r>
          </a:p>
          <a:p>
            <a:pPr>
              <a:lnSpc>
                <a:spcPct val="200000"/>
              </a:lnSpc>
            </a:pPr>
            <a:r>
              <a:rPr lang="en-US" dirty="0"/>
              <a:t>Significantly</a:t>
            </a:r>
            <a:r>
              <a:rPr lang="en-US" b="1" dirty="0"/>
              <a:t> increase </a:t>
            </a:r>
            <a:r>
              <a:rPr lang="en-US" dirty="0"/>
              <a:t>the capital efficiency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Minimize </a:t>
            </a:r>
            <a:r>
              <a:rPr lang="en-US" dirty="0"/>
              <a:t>the risk of making multibillion-dollar decisions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Improve </a:t>
            </a:r>
            <a:r>
              <a:rPr lang="en-US" dirty="0"/>
              <a:t>reservoir management practices for conventional </a:t>
            </a:r>
            <a:r>
              <a:rPr lang="en-US" dirty="0" smtClean="0"/>
              <a:t>reservoirs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NOTE: There are 1.1 million active wells in the US, which represent less than 10% of the worlds oil production. An improvement in how these wells are analyzed and diagnosed could lead to significant opportunities.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Relevance</a:t>
            </a:r>
            <a:endParaRPr lang="en-US" sz="7200" b="1" dirty="0"/>
          </a:p>
        </p:txBody>
      </p:sp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579" y="401309"/>
            <a:ext cx="896058" cy="42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59" y="2255994"/>
            <a:ext cx="3612919" cy="26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2689" y="954233"/>
            <a:ext cx="8761413" cy="706964"/>
          </a:xfrm>
        </p:spPr>
        <p:txBody>
          <a:bodyPr/>
          <a:lstStyle/>
          <a:p>
            <a:r>
              <a:rPr lang="en-US" sz="6000" b="1" dirty="0" smtClean="0"/>
              <a:t>Deep Learning</a:t>
            </a:r>
            <a:endParaRPr lang="en-US" sz="6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843" y="2786380"/>
            <a:ext cx="5100358" cy="3225800"/>
          </a:xfrm>
        </p:spPr>
        <p:txBody>
          <a:bodyPr>
            <a:normAutofit/>
          </a:bodyPr>
          <a:lstStyle/>
          <a:p>
            <a:r>
              <a:rPr lang="en-US" dirty="0" smtClean="0"/>
              <a:t>Branch of machine </a:t>
            </a:r>
            <a:r>
              <a:rPr lang="en-US" dirty="0"/>
              <a:t>learning based on a set of algorithms that </a:t>
            </a:r>
            <a:r>
              <a:rPr lang="en-US" dirty="0" smtClean="0"/>
              <a:t>model </a:t>
            </a:r>
            <a:r>
              <a:rPr lang="en-US" dirty="0" smtClean="0"/>
              <a:t>a high level abstraction by using model architectures such </a:t>
            </a:r>
            <a:r>
              <a:rPr lang="en-US" dirty="0" smtClean="0"/>
              <a:t>as:</a:t>
            </a:r>
          </a:p>
          <a:p>
            <a:r>
              <a:rPr lang="en-US" dirty="0" smtClean="0"/>
              <a:t> Recurrent </a:t>
            </a:r>
            <a:r>
              <a:rPr lang="en-US" dirty="0" smtClean="0"/>
              <a:t>neural </a:t>
            </a:r>
            <a:r>
              <a:rPr lang="en-US" dirty="0" smtClean="0"/>
              <a:t>network</a:t>
            </a:r>
            <a:r>
              <a:rPr lang="en-US" dirty="0"/>
              <a:t> </a:t>
            </a:r>
            <a:r>
              <a:rPr lang="en-US" dirty="0" smtClean="0"/>
              <a:t>(RNN)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utoencoder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onvolutional </a:t>
            </a:r>
            <a:r>
              <a:rPr lang="en-US" dirty="0" smtClean="0"/>
              <a:t>neural network</a:t>
            </a:r>
            <a:r>
              <a:rPr lang="en-US" dirty="0" smtClean="0"/>
              <a:t>, (CNN)</a:t>
            </a:r>
          </a:p>
          <a:p>
            <a:r>
              <a:rPr lang="en-US" dirty="0" smtClean="0"/>
              <a:t> Restricted </a:t>
            </a:r>
            <a:r>
              <a:rPr lang="en-US" dirty="0"/>
              <a:t>B</a:t>
            </a:r>
            <a:r>
              <a:rPr lang="en-US" dirty="0" smtClean="0"/>
              <a:t>oltzmann </a:t>
            </a:r>
            <a:r>
              <a:rPr lang="en-US" dirty="0" smtClean="0"/>
              <a:t>M</a:t>
            </a:r>
            <a:r>
              <a:rPr lang="en-US" dirty="0" smtClean="0"/>
              <a:t>achines</a:t>
            </a:r>
            <a:r>
              <a:rPr lang="en-US" dirty="0" smtClean="0"/>
              <a:t> (RBM)</a:t>
            </a:r>
            <a:endParaRPr lang="en-US" dirty="0" smtClean="0"/>
          </a:p>
        </p:txBody>
      </p:sp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542976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20" y="2786380"/>
            <a:ext cx="5135880" cy="34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Different Levels of Abstraction</a:t>
            </a:r>
            <a:endParaRPr lang="en-US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96" y="2296632"/>
            <a:ext cx="8331848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Weekly Goals</a:t>
            </a:r>
            <a:endParaRPr lang="en-US" sz="72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87503"/>
              </p:ext>
            </p:extLst>
          </p:nvPr>
        </p:nvGraphicFramePr>
        <p:xfrm>
          <a:off x="592429" y="2382592"/>
          <a:ext cx="11037192" cy="4109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588"/>
                <a:gridCol w="2354401"/>
                <a:gridCol w="2369397"/>
                <a:gridCol w="2324409"/>
                <a:gridCol w="2369397"/>
              </a:tblGrid>
              <a:tr h="798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Weekly Goals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effectLst/>
                        </a:rPr>
                        <a:t>Akash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Convolution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Neural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Network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Albert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Restricted </a:t>
                      </a:r>
                      <a:r>
                        <a:rPr lang="en-US" sz="1200" b="1" dirty="0" smtClean="0"/>
                        <a:t>Boltzmann Machines 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Janette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Autoencoders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Michelle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Recurrent Neural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Network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</a:tr>
              <a:tr h="1310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June 22, 2015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Tutorials for </a:t>
                      </a:r>
                      <a:r>
                        <a:rPr lang="en-US" sz="900" dirty="0" err="1">
                          <a:effectLst/>
                        </a:rPr>
                        <a:t>Theano</a:t>
                      </a:r>
                      <a:r>
                        <a:rPr lang="en-US" sz="900" dirty="0">
                          <a:effectLst/>
                        </a:rPr>
                        <a:t>, deep learning, looking over deep learning methods (</a:t>
                      </a:r>
                      <a:r>
                        <a:rPr lang="en-US" sz="900" u="sng" dirty="0">
                          <a:effectLst/>
                          <a:hlinkClick r:id="rId2"/>
                        </a:rPr>
                        <a:t>FTML Book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u="sng" dirty="0">
                          <a:effectLst/>
                          <a:hlinkClick r:id="rId3"/>
                        </a:rPr>
                        <a:t>Deep Learning Tutorial</a:t>
                      </a:r>
                      <a:r>
                        <a:rPr lang="en-US" sz="900" dirty="0">
                          <a:effectLst/>
                        </a:rPr>
                        <a:t>: 30 </a:t>
                      </a:r>
                      <a:r>
                        <a:rPr lang="en-US" sz="900" dirty="0" err="1">
                          <a:effectLst/>
                        </a:rPr>
                        <a:t>pgs</a:t>
                      </a:r>
                      <a:r>
                        <a:rPr lang="en-US" sz="900" dirty="0">
                          <a:effectLst/>
                        </a:rPr>
                        <a:t>/day)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Complete Tutorials for </a:t>
                      </a:r>
                      <a:r>
                        <a:rPr lang="en-US" sz="900" dirty="0" err="1">
                          <a:effectLst/>
                        </a:rPr>
                        <a:t>Theano</a:t>
                      </a:r>
                      <a:r>
                        <a:rPr lang="en-US" sz="900" dirty="0">
                          <a:effectLst/>
                        </a:rPr>
                        <a:t>, deep learning, looking over deep learning methods (FTML Book, Deep Learning Tutorial: 30 </a:t>
                      </a:r>
                      <a:r>
                        <a:rPr lang="en-US" sz="900" dirty="0" err="1">
                          <a:effectLst/>
                        </a:rPr>
                        <a:t>pgs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Complete Tutorials for Theano, deep learning, looking over deep learning methods (FTML Book, Deep Learning Tutorial: 30 pgs)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Tutorials on </a:t>
                      </a:r>
                      <a:r>
                        <a:rPr lang="en-US" sz="900" dirty="0" err="1">
                          <a:effectLst/>
                        </a:rPr>
                        <a:t>Theano</a:t>
                      </a:r>
                      <a:r>
                        <a:rPr lang="en-US" sz="900" dirty="0">
                          <a:effectLst/>
                        </a:rPr>
                        <a:t>, deep learning, looking over deep learning methods (</a:t>
                      </a:r>
                      <a:r>
                        <a:rPr lang="en-US" sz="900" u="sng" dirty="0">
                          <a:effectLst/>
                          <a:hlinkClick r:id="rId2"/>
                        </a:rPr>
                        <a:t>FTML Book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u="sng" dirty="0">
                          <a:effectLst/>
                          <a:hlinkClick r:id="rId3"/>
                        </a:rPr>
                        <a:t>Deep Learning Tutorial</a:t>
                      </a:r>
                      <a:r>
                        <a:rPr lang="en-US" sz="900" dirty="0">
                          <a:effectLst/>
                        </a:rPr>
                        <a:t>: 30 </a:t>
                      </a:r>
                      <a:r>
                        <a:rPr lang="en-US" sz="900" dirty="0" err="1">
                          <a:effectLst/>
                        </a:rPr>
                        <a:t>pgs</a:t>
                      </a:r>
                      <a:r>
                        <a:rPr lang="en-US" sz="900" dirty="0">
                          <a:effectLst/>
                        </a:rPr>
                        <a:t>/day)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</a:tr>
              <a:tr h="6997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June 29, 2015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Implementing deep learning with </a:t>
                      </a:r>
                      <a:r>
                        <a:rPr lang="en-US" sz="900" b="1" dirty="0" err="1">
                          <a:effectLst/>
                        </a:rPr>
                        <a:t>Theano</a:t>
                      </a:r>
                      <a:r>
                        <a:rPr lang="en-US" sz="900" b="1" dirty="0">
                          <a:effectLst/>
                        </a:rPr>
                        <a:t> for CNNs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Implement deep learning with </a:t>
                      </a:r>
                      <a:r>
                        <a:rPr lang="en-US" sz="900" b="1" dirty="0" err="1">
                          <a:effectLst/>
                        </a:rPr>
                        <a:t>Theano</a:t>
                      </a:r>
                      <a:r>
                        <a:rPr lang="en-US" sz="900" b="1" dirty="0">
                          <a:effectLst/>
                        </a:rPr>
                        <a:t> for RBMs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Implement deep learning with </a:t>
                      </a:r>
                      <a:r>
                        <a:rPr lang="en-US" sz="900" b="1" dirty="0" err="1">
                          <a:effectLst/>
                        </a:rPr>
                        <a:t>Theano</a:t>
                      </a:r>
                      <a:r>
                        <a:rPr lang="en-US" sz="900" b="1" dirty="0">
                          <a:effectLst/>
                        </a:rPr>
                        <a:t> for </a:t>
                      </a:r>
                      <a:r>
                        <a:rPr lang="en-US" sz="900" b="1" dirty="0" err="1">
                          <a:effectLst/>
                        </a:rPr>
                        <a:t>autoencoders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Implement deep learning with </a:t>
                      </a:r>
                      <a:r>
                        <a:rPr lang="en-US" sz="900" b="1" dirty="0" err="1">
                          <a:effectLst/>
                        </a:rPr>
                        <a:t>Theano</a:t>
                      </a:r>
                      <a:r>
                        <a:rPr lang="en-US" sz="900" b="1" dirty="0">
                          <a:effectLst/>
                        </a:rPr>
                        <a:t> for RNNs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</a:tr>
              <a:tr h="56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July 6, 2015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Optimizing training deep learning for simple CNNs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Optimize training and deep learning for RBMs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Optimize training and deep learning for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autoencoders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Optimize training and deep learning for RNNs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</a:tr>
              <a:tr h="73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July 13, 2015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Applying deep learning techniques to data provided by QRI and optimizing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Applying deep learning techniques to data provided by QRI and optimizing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Applying deep learning techniques to data provided by QRI and optimizing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Applying deep learning techniques to data provided by QRI and optimizing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2845" marR="52845" marT="52845" marB="52845"/>
                </a:tc>
              </a:tr>
            </a:tbl>
          </a:graphicData>
        </a:graphic>
      </p:graphicFrame>
      <p:pic>
        <p:nvPicPr>
          <p:cNvPr id="7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404753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4775" y="2403610"/>
            <a:ext cx="751713" cy="7517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197" y="2403610"/>
            <a:ext cx="746046" cy="7833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861" y="2403611"/>
            <a:ext cx="746047" cy="7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684" y="1136342"/>
            <a:ext cx="8761413" cy="706964"/>
          </a:xfrm>
        </p:spPr>
        <p:txBody>
          <a:bodyPr/>
          <a:lstStyle/>
          <a:p>
            <a:r>
              <a:rPr lang="en-US" b="1" dirty="0" smtClean="0"/>
              <a:t>Technique 1: Stacked </a:t>
            </a:r>
            <a:r>
              <a:rPr lang="en-US" b="1" dirty="0" err="1" smtClean="0"/>
              <a:t>Autoencoders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494496"/>
            <a:ext cx="5077327" cy="4090954"/>
          </a:xfrm>
        </p:spPr>
      </p:pic>
      <p:sp>
        <p:nvSpPr>
          <p:cNvPr id="5" name="Rectángulo 4"/>
          <p:cNvSpPr/>
          <p:nvPr/>
        </p:nvSpPr>
        <p:spPr>
          <a:xfrm>
            <a:off x="6469465" y="2402061"/>
            <a:ext cx="47989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Feedforward neural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outputs of each layer is wired to the inputs of the </a:t>
            </a:r>
            <a:r>
              <a:rPr lang="en-US" dirty="0" smtClean="0"/>
              <a:t>next layer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Encoder &amp; Decoder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earn </a:t>
            </a:r>
            <a:r>
              <a:rPr lang="en-US" dirty="0"/>
              <a:t>features that form a good representation of its </a:t>
            </a:r>
            <a:r>
              <a:rPr lang="en-US" dirty="0" smtClean="0"/>
              <a:t>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Train it with Gradient descent</a:t>
            </a:r>
          </a:p>
        </p:txBody>
      </p:sp>
      <p:pic>
        <p:nvPicPr>
          <p:cNvPr id="6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581613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08" y="408766"/>
            <a:ext cx="746046" cy="7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317" y="980633"/>
            <a:ext cx="8761413" cy="706964"/>
          </a:xfrm>
        </p:spPr>
        <p:txBody>
          <a:bodyPr/>
          <a:lstStyle/>
          <a:p>
            <a:r>
              <a:rPr lang="en-US" b="1" dirty="0" smtClean="0"/>
              <a:t>Technique 4: Convolutional Neural Network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7083" y="2829417"/>
            <a:ext cx="4748577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Feed forward neural network</a:t>
            </a:r>
          </a:p>
          <a:p>
            <a:r>
              <a:rPr lang="en-US" dirty="0" smtClean="0"/>
              <a:t>Similar </a:t>
            </a:r>
            <a:r>
              <a:rPr lang="en-US" dirty="0" smtClean="0"/>
              <a:t>to </a:t>
            </a:r>
            <a:r>
              <a:rPr lang="en-US" dirty="0" smtClean="0"/>
              <a:t>RBM </a:t>
            </a:r>
            <a:r>
              <a:rPr lang="en-US" dirty="0" smtClean="0"/>
              <a:t>and </a:t>
            </a:r>
            <a:r>
              <a:rPr lang="en-US" dirty="0" err="1" smtClean="0"/>
              <a:t>Autoencoders</a:t>
            </a:r>
            <a:r>
              <a:rPr lang="en-US" dirty="0" smtClean="0"/>
              <a:t> but instead of learning single global weight matrix between two layers, they aim to find a set of locally connected </a:t>
            </a:r>
            <a:r>
              <a:rPr lang="en-US" dirty="0" smtClean="0"/>
              <a:t>neurons</a:t>
            </a:r>
            <a:endParaRPr lang="en-US" dirty="0" smtClean="0"/>
          </a:p>
          <a:p>
            <a:r>
              <a:rPr lang="en-US" dirty="0" smtClean="0"/>
              <a:t>Minimal pre-processing</a:t>
            </a:r>
            <a:endParaRPr lang="en-US" dirty="0" smtClean="0"/>
          </a:p>
          <a:p>
            <a:r>
              <a:rPr lang="en-US" dirty="0" smtClean="0"/>
              <a:t>Best at image recognition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53" y="2363055"/>
            <a:ext cx="6007438" cy="4505578"/>
          </a:xfrm>
          <a:prstGeom prst="rect">
            <a:avLst/>
          </a:prstGeom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55" y="542976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59" y="370129"/>
            <a:ext cx="746047" cy="7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480" y="973668"/>
            <a:ext cx="11109960" cy="706964"/>
          </a:xfrm>
        </p:spPr>
        <p:txBody>
          <a:bodyPr/>
          <a:lstStyle/>
          <a:p>
            <a:pPr algn="ctr"/>
            <a:r>
              <a:rPr lang="en-US" sz="6600" b="1" dirty="0" smtClean="0"/>
              <a:t>Training Neural Network</a:t>
            </a:r>
            <a:endParaRPr lang="en-US" sz="66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69850"/>
              </p:ext>
            </p:extLst>
          </p:nvPr>
        </p:nvGraphicFramePr>
        <p:xfrm>
          <a:off x="1667878" y="2982696"/>
          <a:ext cx="8718997" cy="3030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75" y="536011"/>
            <a:ext cx="927240" cy="4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1369</TotalTime>
  <Words>589</Words>
  <Application>Microsoft Office PowerPoint</Application>
  <PresentationFormat>Panorámica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Sala de reuniones Ion</vt:lpstr>
      <vt:lpstr>  Understanding the Behavior of Oil Wells through Deep Learning  </vt:lpstr>
      <vt:lpstr>Objectives</vt:lpstr>
      <vt:lpstr>Relevance</vt:lpstr>
      <vt:lpstr>Deep Learning</vt:lpstr>
      <vt:lpstr>Different Levels of Abstraction</vt:lpstr>
      <vt:lpstr>Weekly Goals</vt:lpstr>
      <vt:lpstr>Technique 1: Stacked Autoencoders</vt:lpstr>
      <vt:lpstr>Technique 4: Convolutional Neural Network</vt:lpstr>
      <vt:lpstr>Training Neural Network</vt:lpstr>
      <vt:lpstr>Technique 2: Restricted Boltzmann Machines (RBM)</vt:lpstr>
      <vt:lpstr>Technique 3: Recurrent Neural Network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Behavior of Oil Wells through Deep Learning</dc:title>
  <dc:creator>utpa student</dc:creator>
  <cp:lastModifiedBy>utpa student</cp:lastModifiedBy>
  <cp:revision>50</cp:revision>
  <dcterms:created xsi:type="dcterms:W3CDTF">2015-06-30T19:08:24Z</dcterms:created>
  <dcterms:modified xsi:type="dcterms:W3CDTF">2015-07-02T16:21:29Z</dcterms:modified>
</cp:coreProperties>
</file>