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8.png" ContentType="image/png"/>
  <Override PartName="/ppt/media/image57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wmf" ContentType="image/x-wmf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1.jpeg" ContentType="image/jpeg"/>
  <Override PartName="/ppt/media/image39.png" ContentType="image/png"/>
  <Override PartName="/ppt/media/image35.png" ContentType="image/png"/>
  <Override PartName="/ppt/media/image12.png" ContentType="image/png"/>
  <Override PartName="/ppt/media/image23.wmf" ContentType="image/x-wmf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27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8406C2-EC6B-4CBF-B310-63E9834CD5C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View of the raw excel file given to us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Date: date measurement was taken; taken on the last day of the month</a:t>
            </a:r>
            <a:endParaRPr/>
          </a:p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Field: name (anonymized) given to the site where the oil wells are located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Formation: type of oil well</a:t>
            </a:r>
            <a:endParaRPr/>
          </a:p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Well name: first two letters of field name, first to letter of formation, and index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Oil: barrels of oil produced in one month (this is what we care about)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Water: barrels of water produced in one month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Gas: amount of gas produced in one month (this is not as important as it sounds; we just care about oil)</a:t>
            </a:r>
            <a:endParaRPr/>
          </a:p>
          <a:p>
            <a:endParaRPr/>
          </a:p>
        </p:txBody>
      </p:sp>
      <p:sp>
        <p:nvSpPr>
          <p:cNvPr id="7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3A8E266-7074-4ACC-86FE-178F1E4DC77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Visualization of data we were given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EUAT-78 is the typical well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BEAP-8 has lots of zeros</a:t>
            </a:r>
            <a:endParaRPr/>
          </a:p>
          <a:p>
            <a:endParaRPr/>
          </a:p>
        </p:txBody>
      </p:sp>
      <p:sp>
        <p:nvSpPr>
          <p:cNvPr id="7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BCE385C-3A42-4166-9756-B13D7E62A1D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EUZE-90 not enough points to make predictions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BEAT-134 has a huge outlier</a:t>
            </a:r>
            <a:endParaRPr/>
          </a:p>
        </p:txBody>
      </p:sp>
      <p:sp>
        <p:nvSpPr>
          <p:cNvPr id="7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881ECB-45F4-4517-91B3-F1766E4F3CB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Our data set from a top view</a:t>
            </a:r>
            <a:endParaRPr/>
          </a:p>
        </p:txBody>
      </p:sp>
      <p:sp>
        <p:nvSpPr>
          <p:cNvPr id="7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FB68DB6-A19F-4F93-89B9-04B5483F7F8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These points are almost always a result of something gone wrong: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Oil well was turned off for repair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Oil well was turned off for lack of profit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Measurement was not taken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These are points we do not want to include in any of our datasets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ECDA08-082F-4A35-96DB-352500C0426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Take sliding window approach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Some machine learning algorithms only take fixed size input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Another advantage: ensures that enough data is being trained on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We used: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Input size: 48 months (4 yrs.)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Output size: 12 months (1 yrs.)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Step size: 6 months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Instruct machine: “given this input, you should produce this output”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EED71E3-EF6E-41D0-AE01-A17E1736A39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Normalize: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Subtract mean, divide by standard deviation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Ensures that chunks are centered at 0 and equally distributed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Check that you normalize with respect to the input only!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We forgot to do that and got overly-optimistic results</a:t>
            </a:r>
            <a:endParaRPr/>
          </a:p>
        </p:txBody>
      </p:sp>
      <p:sp>
        <p:nvSpPr>
          <p:cNvPr id="7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7FE009-4BD6-4E98-ABE3-86330590FDF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Training dataset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Examples shown to the network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Validation dataset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Different set of examples to determine when to stop training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Testing dataset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- Examples to evaluate the performance of the network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Used a 6:1:1 ratio to split the wells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Did splitting randomly from sites</a:t>
            </a:r>
            <a:endParaRPr/>
          </a:p>
        </p:txBody>
      </p:sp>
      <p:sp>
        <p:nvSpPr>
          <p:cNvPr id="7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751082-78D7-4542-9767-F6F4C1F8DB9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29AD16-A778-4893-8F27-4D12AD9F88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Prediction works less well on new data 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Validation set HAS influenced training because it determined when to stop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Stop training at exclamation mark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Evaluate network on testing set, which hasn’t influenced training at all</a:t>
            </a:r>
            <a:endParaRPr/>
          </a:p>
        </p:txBody>
      </p:sp>
      <p:sp>
        <p:nvSpPr>
          <p:cNvPr id="7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5857E54-7A77-4D47-B8CE-E29390CF37D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Energy-based; will try to reduce energy (most likely)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Uses hidden units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Uses Gibbs sampling when training to update weights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Uses contrastive divergence for sampling 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(Gibbs sampling, prop-up, prop-down)</a:t>
            </a:r>
            <a:endParaRPr/>
          </a:p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Visible, w, hbias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H, wT, vibias</a:t>
            </a:r>
            <a:endParaRPr/>
          </a:p>
        </p:txBody>
      </p:sp>
      <p:sp>
        <p:nvSpPr>
          <p:cNvPr id="7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D6835F2-F7C5-49FD-98B5-729DDD24A24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Accuracy based on test set loss</a:t>
            </a:r>
            <a:endParaRPr/>
          </a:p>
        </p:txBody>
      </p:sp>
      <p:sp>
        <p:nvSpPr>
          <p:cNvPr id="7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5969FCF-6831-4056-AC09-5582ED86BB0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Mention shared weights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What are filters?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Run with 13 kernels, 100 filters.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Performs significantly faster on GPU than CPU.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5DA063C-5DA9-42AE-B047-4CBE03DB04B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BEB3597-C544-40FC-9922-5685DF82DE4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B54515D-CC41-4B98-ADA8-39A139D5847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i="1" lang="en-US" sz="2000">
                <a:latin typeface="Arial"/>
              </a:rPr>
              <a:t>r, z </a:t>
            </a:r>
            <a:r>
              <a:rPr lang="en-US" sz="2000">
                <a:latin typeface="Arial"/>
              </a:rPr>
              <a:t>are the reset and update gates</a:t>
            </a:r>
            <a:endParaRPr/>
          </a:p>
          <a:p>
            <a:r>
              <a:rPr i="1" lang="en-US" sz="2000">
                <a:latin typeface="Arial"/>
              </a:rPr>
              <a:t>h</a:t>
            </a:r>
            <a:r>
              <a:rPr lang="en-US" sz="2000">
                <a:latin typeface="Arial"/>
              </a:rPr>
              <a:t> and h~ denote activation and candidate activation</a:t>
            </a:r>
            <a:endParaRPr/>
          </a:p>
        </p:txBody>
      </p:sp>
      <p:sp>
        <p:nvSpPr>
          <p:cNvPr id="7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D9DD4D-B0F7-4727-A252-36340AB9F10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4FF597D-9441-4205-89C7-99EEEDF1A5A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Data was anonymized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Included 7 different sites</a:t>
            </a:r>
            <a:endParaRPr/>
          </a:p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Each site has hundreds of wells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Each well has data recorded each month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Data includes name of well, oil output, water output, and gas output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Data is noisy and many measurements were not taken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Each well has a different length history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Suggestion: don’t mention deep learning until later. Stick to works in slide</a:t>
            </a:r>
            <a:endParaRPr/>
          </a:p>
        </p:txBody>
      </p:sp>
      <p:sp>
        <p:nvSpPr>
          <p:cNvPr id="7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48D4EEB-BF2C-42A8-9742-AF646BC3B94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Predicts well</a:t>
            </a:r>
            <a:endParaRPr/>
          </a:p>
        </p:txBody>
      </p:sp>
      <p:sp>
        <p:nvSpPr>
          <p:cNvPr id="7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8E073E4-D3D1-41EC-B022-4707CAD5919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Predicts poorly, but mostly gets trend</a:t>
            </a:r>
            <a:endParaRPr/>
          </a:p>
        </p:txBody>
      </p:sp>
      <p:sp>
        <p:nvSpPr>
          <p:cNvPr id="7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7374DD-647E-484E-A679-66A108F8168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Both predict similarly</a:t>
            </a:r>
            <a:endParaRPr/>
          </a:p>
        </p:txBody>
      </p:sp>
      <p:sp>
        <p:nvSpPr>
          <p:cNvPr id="7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391DD10-929A-461E-B881-E4E9D3F81A5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Does deep learning work on QRI data?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How about with time series data and at-large?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Summarize</a:t>
            </a:r>
            <a:endParaRPr/>
          </a:p>
        </p:txBody>
      </p:sp>
      <p:sp>
        <p:nvSpPr>
          <p:cNvPr id="7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91DBBA-5E93-4E00-AA66-582CD4075E2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Events: repairs, upgrades, other modifications to a well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B88D4A-5FDE-42FA-8B33-F989B3D9E6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To do prediction they just extrapolate these curves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1200">
                <a:latin typeface="Arial"/>
              </a:rPr>
              <a:t>Linear regressions for events; exponential decay otherwise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latin typeface="Arial"/>
              </a:rPr>
              <a:t>• </a:t>
            </a:r>
            <a:r>
              <a:rPr lang="en-US" sz="1200">
                <a:latin typeface="Arial"/>
              </a:rPr>
              <a:t>That might not be right</a:t>
            </a:r>
            <a:endParaRPr/>
          </a:p>
        </p:txBody>
      </p:sp>
      <p:sp>
        <p:nvSpPr>
          <p:cNvPr id="7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28A4F1E-E5E1-45ED-B454-FA91BA20F03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 </a:t>
            </a:r>
            <a:r>
              <a:rPr lang="en-US" sz="2000">
                <a:latin typeface="Arial"/>
              </a:rPr>
              <a:t>Black diamonds are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This process is not idea, so use deep learning</a:t>
            </a:r>
            <a:endParaRPr/>
          </a:p>
        </p:txBody>
      </p:sp>
      <p:sp>
        <p:nvSpPr>
          <p:cNvPr id="7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9F3D56-3DFA-4B00-98D8-E284F6C2A91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More sophisticated than machine learning because multiple hidden layers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Math within the hidden layers also more complex (possibly)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Allow networks to learn more or higher level features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Stock market forecasting is similar to our work</a:t>
            </a:r>
            <a:endParaRPr/>
          </a:p>
        </p:txBody>
      </p:sp>
      <p:sp>
        <p:nvSpPr>
          <p:cNvPr id="7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9BE007-3404-48F6-9AF9-2097486375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Neural network: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Mathematical model that attempts to mimic the brain’s representation of information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This represents the simplest form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Deep learning usually consists of multiple hidden layers and other steps between layers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It may also involve putting constraints on the 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We will discuss other forms later on in this presentation</a:t>
            </a:r>
            <a:endParaRPr/>
          </a:p>
        </p:txBody>
      </p:sp>
      <p:sp>
        <p:nvSpPr>
          <p:cNvPr id="7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8785977-9744-47E5-A761-4FA761FFA79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Visual models of different types of deep learning models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- Multiple hidden layers</a:t>
            </a:r>
            <a:endParaRPr/>
          </a:p>
          <a:p>
            <a:r>
              <a:rPr lang="en-US" sz="2000">
                <a:latin typeface="Arial"/>
              </a:rPr>
              <a:t>• </a:t>
            </a:r>
            <a:r>
              <a:rPr lang="en-US" sz="2000">
                <a:latin typeface="Arial"/>
              </a:rPr>
              <a:t>Explain that the math within the hidden layers separates different deep learning models</a:t>
            </a:r>
            <a:endParaRPr/>
          </a:p>
        </p:txBody>
      </p:sp>
      <p:sp>
        <p:nvSpPr>
          <p:cNvPr id="7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C2B7749-11D4-472F-8753-BF050D55B1C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722160" y="4626720"/>
            <a:ext cx="777204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722160" y="2362320"/>
            <a:ext cx="7772040" cy="1019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722160" y="54104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704840" y="462672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70484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722160" y="54104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200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68040" y="462672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7A4D1A-CFA0-407D-8B16-C32F4FA6442F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6C781D-EFEA-4AEB-B65E-E815CE26306A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3f2dc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3f2dc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3f2dc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3f2dc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3f2dc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3f2dc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79F4835-5376-4A31-961D-61C7D5FDFDF6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0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rgbClr val="f3f2dc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356BEC-EE26-434B-986A-D09C639A6F25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6629400" y="609480"/>
            <a:ext cx="2057040" cy="5866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609480"/>
            <a:ext cx="6019560" cy="586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171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2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83A90A-5015-410D-97BF-06367E3AFEEC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20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12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213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4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BFBF07F-8270-4E97-B031-CDF49EFCD0E2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25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2971800" y="792000"/>
            <a:ext cx="5714640" cy="5577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254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255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56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EB1BF8B-FD63-47CF-A953-BD5C7EA895A6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57" name="Line 9"/>
          <p:cNvSpPr/>
          <p:nvPr/>
        </p:nvSpPr>
        <p:spPr>
          <a:xfrm flipH="1">
            <a:off x="2774880" y="792000"/>
            <a:ext cx="1440" cy="55778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29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99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8/12/15</a:t>
            </a:r>
            <a:endParaRPr/>
          </a:p>
        </p:txBody>
      </p:sp>
      <p:sp>
        <p:nvSpPr>
          <p:cNvPr id="300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01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A930E2-0017-45AD-A46A-F6C0F10E985C}" type="slidenum">
              <a:rPr b="1"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02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64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7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d2533c"/>
                </a:solidFill>
                <a:latin typeface="Arial"/>
              </a:rPr>
              <a:t>Oil Well Predictions Using Deep Learning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685800" y="3505320"/>
            <a:ext cx="784836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57576e"/>
                </a:solidFill>
                <a:latin typeface="Arial"/>
              </a:rPr>
              <a:t>AKASH LEVY, ALBERT TUNG, JANETTE GARCIA, MICHELLE (RUOMENG) YANG</a:t>
            </a:r>
            <a:endParaRPr/>
          </a:p>
        </p:txBody>
      </p:sp>
      <p:pic>
        <p:nvPicPr>
          <p:cNvPr id="34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99120" y="376920"/>
            <a:ext cx="1810440" cy="854280"/>
          </a:xfrm>
          <a:prstGeom prst="rect">
            <a:avLst/>
          </a:prstGeom>
          <a:ln>
            <a:noFill/>
          </a:ln>
        </p:spPr>
      </p:pic>
      <p:pic>
        <p:nvPicPr>
          <p:cNvPr id="3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6480" y="376920"/>
            <a:ext cx="4112280" cy="854280"/>
          </a:xfrm>
          <a:prstGeom prst="rect">
            <a:avLst/>
          </a:prstGeom>
          <a:ln>
            <a:noFill/>
          </a:ln>
        </p:spPr>
      </p:pic>
      <p:pic>
        <p:nvPicPr>
          <p:cNvPr id="346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760" y="376920"/>
            <a:ext cx="2129760" cy="8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6629400" y="609480"/>
            <a:ext cx="2057040" cy="58669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700">
                <a:solidFill>
                  <a:srgbClr val="d2533c"/>
                </a:solidFill>
                <a:latin typeface="Arial"/>
              </a:rPr>
              <a:t>Deep Learning Models Implemented</a:t>
            </a:r>
            <a:endParaRPr/>
          </a:p>
        </p:txBody>
      </p:sp>
      <p:sp>
        <p:nvSpPr>
          <p:cNvPr id="445" name="TextShape 2"/>
          <p:cNvSpPr txBox="1"/>
          <p:nvPr/>
        </p:nvSpPr>
        <p:spPr>
          <a:xfrm rot="16200000">
            <a:off x="2315160" y="615960"/>
            <a:ext cx="2303640" cy="5866920"/>
          </a:xfrm>
          <a:prstGeom prst="rect">
            <a:avLst/>
          </a:prstGeom>
        </p:spPr>
        <p:txBody>
          <a:bodyPr lIns="45720" rIns="45720" tIns="91440" bIns="91440" anchor="b"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600">
                <a:solidFill>
                  <a:srgbClr val="292934"/>
                </a:solidFill>
                <a:latin typeface="Arial"/>
              </a:rPr>
              <a:t>Restricted Boltzmann Machine (RBM)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600">
                <a:solidFill>
                  <a:srgbClr val="292934"/>
                </a:solidFill>
                <a:latin typeface="Arial"/>
              </a:rPr>
              <a:t>Fully-Connected Network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600">
                <a:solidFill>
                  <a:srgbClr val="292934"/>
                </a:solidFill>
                <a:latin typeface="Arial"/>
              </a:rPr>
              <a:t>Convolutional Neural Network (CNN)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600">
                <a:solidFill>
                  <a:srgbClr val="292934"/>
                </a:solidFill>
                <a:latin typeface="Arial"/>
              </a:rPr>
              <a:t>Recurrent Neural Network (RNN)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Data Preprocessing</a:t>
            </a:r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From start to finish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Raw Data Format</a:t>
            </a:r>
            <a:endParaRPr/>
          </a:p>
        </p:txBody>
      </p:sp>
      <p:pic>
        <p:nvPicPr>
          <p:cNvPr id="449" name="Content Placeholder 4" descr=""/>
          <p:cNvPicPr/>
          <p:nvPr/>
        </p:nvPicPr>
        <p:blipFill>
          <a:blip r:embed="rId1"/>
          <a:srcRect l="0" t="23539" r="0" b="12743"/>
          <a:stretch>
            <a:fillRect/>
          </a:stretch>
        </p:blipFill>
        <p:spPr>
          <a:xfrm>
            <a:off x="457200" y="1402200"/>
            <a:ext cx="8229240" cy="52945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Oil Well Production Data</a:t>
            </a:r>
            <a:endParaRPr/>
          </a:p>
        </p:txBody>
      </p:sp>
      <p:pic>
        <p:nvPicPr>
          <p:cNvPr id="451" name="Content Placeholder 4" descr=""/>
          <p:cNvPicPr/>
          <p:nvPr/>
        </p:nvPicPr>
        <p:blipFill>
          <a:blip r:embed="rId1"/>
          <a:srcRect l="1163" t="0" r="5241" b="0"/>
          <a:stretch>
            <a:fillRect/>
          </a:stretch>
        </p:blipFill>
        <p:spPr>
          <a:xfrm>
            <a:off x="544320" y="2180160"/>
            <a:ext cx="4045680" cy="3258000"/>
          </a:xfrm>
          <a:prstGeom prst="rect">
            <a:avLst/>
          </a:prstGeom>
          <a:ln>
            <a:noFill/>
          </a:ln>
        </p:spPr>
      </p:pic>
      <p:pic>
        <p:nvPicPr>
          <p:cNvPr id="452" name="Content Placeholder 5" descr=""/>
          <p:cNvPicPr/>
          <p:nvPr/>
        </p:nvPicPr>
        <p:blipFill>
          <a:blip r:embed="rId2"/>
          <a:srcRect l="1192" t="0" r="6846" b="0"/>
          <a:stretch>
            <a:fillRect/>
          </a:stretch>
        </p:blipFill>
        <p:spPr>
          <a:xfrm>
            <a:off x="4711320" y="2180160"/>
            <a:ext cx="3975120" cy="3258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Oil Well Production Data</a:t>
            </a:r>
            <a:endParaRPr/>
          </a:p>
        </p:txBody>
      </p:sp>
      <p:pic>
        <p:nvPicPr>
          <p:cNvPr id="454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4440"/>
            <a:ext cx="4275720" cy="3222360"/>
          </a:xfrm>
          <a:prstGeom prst="rect">
            <a:avLst/>
          </a:prstGeom>
          <a:ln>
            <a:noFill/>
          </a:ln>
        </p:spPr>
      </p:pic>
      <p:pic>
        <p:nvPicPr>
          <p:cNvPr id="455" name="Content Placeholder 5" descr=""/>
          <p:cNvPicPr/>
          <p:nvPr/>
        </p:nvPicPr>
        <p:blipFill>
          <a:blip r:embed="rId2"/>
          <a:srcRect l="6175" t="0" r="6992" b="3940"/>
          <a:stretch>
            <a:fillRect/>
          </a:stretch>
        </p:blipFill>
        <p:spPr>
          <a:xfrm>
            <a:off x="4733280" y="2134440"/>
            <a:ext cx="4249440" cy="3098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500">
                <a:solidFill>
                  <a:srgbClr val="ffffff"/>
                </a:solidFill>
                <a:latin typeface="Arial"/>
              </a:rPr>
              <a:t>1. Each site has multiple wells. Each well has different amounts of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2. Remove zeros from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3. Turn wells into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4. Normalize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5. Split into training, validation, and testing sets</a:t>
            </a:r>
            <a:endParaRPr/>
          </a:p>
        </p:txBody>
      </p:sp>
      <p:sp>
        <p:nvSpPr>
          <p:cNvPr id="458" name="CustomShape 3"/>
          <p:cNvSpPr/>
          <p:nvPr/>
        </p:nvSpPr>
        <p:spPr>
          <a:xfrm>
            <a:off x="2971800" y="1469880"/>
            <a:ext cx="2899800" cy="1729800"/>
          </a:xfrm>
          <a:prstGeom prst="rect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Site 1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3078720" y="1588680"/>
            <a:ext cx="77184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460" name="CustomShape 5"/>
          <p:cNvSpPr/>
          <p:nvPr/>
        </p:nvSpPr>
        <p:spPr>
          <a:xfrm>
            <a:off x="3957840" y="1588680"/>
            <a:ext cx="94824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2</a:t>
            </a:r>
            <a:endParaRPr/>
          </a:p>
        </p:txBody>
      </p:sp>
      <p:sp>
        <p:nvSpPr>
          <p:cNvPr id="461" name="CustomShape 6"/>
          <p:cNvSpPr/>
          <p:nvPr/>
        </p:nvSpPr>
        <p:spPr>
          <a:xfrm>
            <a:off x="5013360" y="1588680"/>
            <a:ext cx="80892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3</a:t>
            </a:r>
            <a:endParaRPr/>
          </a:p>
        </p:txBody>
      </p:sp>
      <p:sp>
        <p:nvSpPr>
          <p:cNvPr id="462" name="CustomShape 7"/>
          <p:cNvSpPr/>
          <p:nvPr/>
        </p:nvSpPr>
        <p:spPr>
          <a:xfrm>
            <a:off x="3078720" y="2148120"/>
            <a:ext cx="77184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463" name="CustomShape 8"/>
          <p:cNvSpPr/>
          <p:nvPr/>
        </p:nvSpPr>
        <p:spPr>
          <a:xfrm>
            <a:off x="2971800" y="3993840"/>
            <a:ext cx="2899800" cy="1729800"/>
          </a:xfrm>
          <a:prstGeom prst="rect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Site 2</a:t>
            </a:r>
            <a:endParaRPr/>
          </a:p>
        </p:txBody>
      </p:sp>
      <p:sp>
        <p:nvSpPr>
          <p:cNvPr id="464" name="CustomShape 9"/>
          <p:cNvSpPr/>
          <p:nvPr/>
        </p:nvSpPr>
        <p:spPr>
          <a:xfrm>
            <a:off x="3078720" y="4112640"/>
            <a:ext cx="143928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465" name="CustomShape 10"/>
          <p:cNvSpPr/>
          <p:nvPr/>
        </p:nvSpPr>
        <p:spPr>
          <a:xfrm>
            <a:off x="4624920" y="4112640"/>
            <a:ext cx="77184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2</a:t>
            </a:r>
            <a:endParaRPr/>
          </a:p>
        </p:txBody>
      </p:sp>
      <p:sp>
        <p:nvSpPr>
          <p:cNvPr id="466" name="CustomShape 11"/>
          <p:cNvSpPr/>
          <p:nvPr/>
        </p:nvSpPr>
        <p:spPr>
          <a:xfrm>
            <a:off x="3078720" y="4671720"/>
            <a:ext cx="77184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467" name="CustomShape 12"/>
          <p:cNvSpPr/>
          <p:nvPr/>
        </p:nvSpPr>
        <p:spPr>
          <a:xfrm>
            <a:off x="6077520" y="1436760"/>
            <a:ext cx="2776680" cy="1729800"/>
          </a:xfrm>
          <a:prstGeom prst="rect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Site 3</a:t>
            </a:r>
            <a:endParaRPr/>
          </a:p>
        </p:txBody>
      </p:sp>
      <p:sp>
        <p:nvSpPr>
          <p:cNvPr id="468" name="CustomShape 13"/>
          <p:cNvSpPr/>
          <p:nvPr/>
        </p:nvSpPr>
        <p:spPr>
          <a:xfrm>
            <a:off x="6179760" y="1553040"/>
            <a:ext cx="841320" cy="37620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469" name="CustomShape 14"/>
          <p:cNvSpPr/>
          <p:nvPr/>
        </p:nvSpPr>
        <p:spPr>
          <a:xfrm>
            <a:off x="7194600" y="1555560"/>
            <a:ext cx="165996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2</a:t>
            </a:r>
            <a:endParaRPr/>
          </a:p>
        </p:txBody>
      </p:sp>
      <p:sp>
        <p:nvSpPr>
          <p:cNvPr id="470" name="CustomShape 15"/>
          <p:cNvSpPr/>
          <p:nvPr/>
        </p:nvSpPr>
        <p:spPr>
          <a:xfrm>
            <a:off x="6179760" y="2114640"/>
            <a:ext cx="73908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471" name="CustomShape 16"/>
          <p:cNvSpPr/>
          <p:nvPr/>
        </p:nvSpPr>
        <p:spPr>
          <a:xfrm>
            <a:off x="5982120" y="3993840"/>
            <a:ext cx="2877480" cy="1729800"/>
          </a:xfrm>
          <a:prstGeom prst="rect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472" name="CustomShape 17"/>
          <p:cNvSpPr/>
          <p:nvPr/>
        </p:nvSpPr>
        <p:spPr>
          <a:xfrm>
            <a:off x="6087960" y="4112640"/>
            <a:ext cx="76608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473" name="CustomShape 18"/>
          <p:cNvSpPr/>
          <p:nvPr/>
        </p:nvSpPr>
        <p:spPr>
          <a:xfrm>
            <a:off x="6960240" y="4112640"/>
            <a:ext cx="76608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2</a:t>
            </a:r>
            <a:endParaRPr/>
          </a:p>
        </p:txBody>
      </p:sp>
      <p:sp>
        <p:nvSpPr>
          <p:cNvPr id="474" name="CustomShape 19"/>
          <p:cNvSpPr/>
          <p:nvPr/>
        </p:nvSpPr>
        <p:spPr>
          <a:xfrm>
            <a:off x="7832520" y="4112640"/>
            <a:ext cx="102672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Well 3</a:t>
            </a:r>
            <a:endParaRPr/>
          </a:p>
        </p:txBody>
      </p:sp>
      <p:sp>
        <p:nvSpPr>
          <p:cNvPr id="475" name="CustomShape 20"/>
          <p:cNvSpPr/>
          <p:nvPr/>
        </p:nvSpPr>
        <p:spPr>
          <a:xfrm>
            <a:off x="6087960" y="4671720"/>
            <a:ext cx="766080" cy="3740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1. Each site has multiple wells. Each well has different amounts of data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>
                <a:solidFill>
                  <a:srgbClr val="ffffff"/>
                </a:solidFill>
                <a:latin typeface="Arial"/>
              </a:rPr>
              <a:t>2. Remove zeros from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3. Turn wells into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4. Normalize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5. Split into training, validation, and testing sets</a:t>
            </a:r>
            <a:endParaRPr/>
          </a:p>
        </p:txBody>
      </p:sp>
      <p:sp>
        <p:nvSpPr>
          <p:cNvPr id="478" name="CustomShape 3"/>
          <p:cNvSpPr/>
          <p:nvPr/>
        </p:nvSpPr>
        <p:spPr>
          <a:xfrm>
            <a:off x="5394240" y="2698920"/>
            <a:ext cx="1095840" cy="842400"/>
          </a:xfrm>
          <a:prstGeom prst="curvedDownArrow">
            <a:avLst>
              <a:gd name="adj1" fmla="val 25000"/>
              <a:gd name="adj2" fmla="val 56654"/>
              <a:gd name="adj3" fmla="val 33742"/>
            </a:avLst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479" name="CustomShape 4"/>
          <p:cNvSpPr/>
          <p:nvPr/>
        </p:nvSpPr>
        <p:spPr>
          <a:xfrm>
            <a:off x="2971800" y="1111320"/>
            <a:ext cx="897480" cy="2966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pic>
        <p:nvPicPr>
          <p:cNvPr id="48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1559880"/>
            <a:ext cx="2629080" cy="19814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48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48120" y="3646440"/>
            <a:ext cx="2756160" cy="207720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1. Each site has multiple wells. Each well has different amounts of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2. Remove zeros from data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>
                <a:solidFill>
                  <a:srgbClr val="ffffff"/>
                </a:solidFill>
                <a:latin typeface="Arial"/>
              </a:rPr>
              <a:t>3. Turn wells into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4. Normalize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5. Split into training, validation, and testing sets</a:t>
            </a:r>
            <a:endParaRPr/>
          </a:p>
        </p:txBody>
      </p:sp>
      <p:sp>
        <p:nvSpPr>
          <p:cNvPr id="484" name="CustomShape 3"/>
          <p:cNvSpPr/>
          <p:nvPr/>
        </p:nvSpPr>
        <p:spPr>
          <a:xfrm>
            <a:off x="2975040" y="1080360"/>
            <a:ext cx="1209960" cy="323640"/>
          </a:xfrm>
          <a:prstGeom prst="roundRect">
            <a:avLst>
              <a:gd name="adj" fmla="val 16667"/>
            </a:avLst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485" name="CustomShape 4"/>
          <p:cNvSpPr/>
          <p:nvPr/>
        </p:nvSpPr>
        <p:spPr>
          <a:xfrm>
            <a:off x="2950920" y="3981960"/>
            <a:ext cx="1172520" cy="32940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Chunk 1</a:t>
            </a:r>
            <a:endParaRPr/>
          </a:p>
        </p:txBody>
      </p:sp>
      <p:sp>
        <p:nvSpPr>
          <p:cNvPr id="486" name="CustomShape 5"/>
          <p:cNvSpPr/>
          <p:nvPr/>
        </p:nvSpPr>
        <p:spPr>
          <a:xfrm>
            <a:off x="4981320" y="3981960"/>
            <a:ext cx="1078920" cy="32940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Chunk 2</a:t>
            </a:r>
            <a:endParaRPr/>
          </a:p>
        </p:txBody>
      </p:sp>
      <p:sp>
        <p:nvSpPr>
          <p:cNvPr id="487" name="CustomShape 6"/>
          <p:cNvSpPr/>
          <p:nvPr/>
        </p:nvSpPr>
        <p:spPr>
          <a:xfrm>
            <a:off x="7132680" y="3974400"/>
            <a:ext cx="1159200" cy="33696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Chunk 3</a:t>
            </a:r>
            <a:endParaRPr/>
          </a:p>
        </p:txBody>
      </p:sp>
      <p:pic>
        <p:nvPicPr>
          <p:cNvPr id="488" name="Picture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81320" y="4502880"/>
            <a:ext cx="1974600" cy="1488240"/>
          </a:xfrm>
          <a:prstGeom prst="rect">
            <a:avLst/>
          </a:prstGeom>
          <a:ln>
            <a:noFill/>
          </a:ln>
        </p:spPr>
      </p:pic>
      <p:pic>
        <p:nvPicPr>
          <p:cNvPr id="489" name="Picture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44360" y="4502880"/>
            <a:ext cx="1974600" cy="1488240"/>
          </a:xfrm>
          <a:prstGeom prst="rect">
            <a:avLst/>
          </a:prstGeom>
          <a:ln>
            <a:noFill/>
          </a:ln>
        </p:spPr>
      </p:pic>
      <p:pic>
        <p:nvPicPr>
          <p:cNvPr id="490" name="Picture 1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59040" y="1330560"/>
            <a:ext cx="3508560" cy="2644200"/>
          </a:xfrm>
          <a:prstGeom prst="rect">
            <a:avLst/>
          </a:prstGeom>
          <a:ln>
            <a:noFill/>
          </a:ln>
        </p:spPr>
      </p:pic>
      <p:sp>
        <p:nvSpPr>
          <p:cNvPr id="491" name="CustomShape 7"/>
          <p:cNvSpPr/>
          <p:nvPr/>
        </p:nvSpPr>
        <p:spPr>
          <a:xfrm>
            <a:off x="5010120" y="1658160"/>
            <a:ext cx="1969920" cy="2062080"/>
          </a:xfrm>
          <a:prstGeom prst="rect">
            <a:avLst/>
          </a:prstGeom>
          <a:noFill/>
          <a:ln w="26280">
            <a:solidFill>
              <a:srgbClr val="aca73b"/>
            </a:solidFill>
            <a:round/>
          </a:ln>
        </p:spPr>
      </p:sp>
      <p:sp>
        <p:nvSpPr>
          <p:cNvPr id="492" name="CustomShape 8"/>
          <p:cNvSpPr/>
          <p:nvPr/>
        </p:nvSpPr>
        <p:spPr>
          <a:xfrm>
            <a:off x="5194080" y="1663200"/>
            <a:ext cx="1969920" cy="2056680"/>
          </a:xfrm>
          <a:prstGeom prst="rect">
            <a:avLst/>
          </a:prstGeom>
          <a:noFill/>
          <a:ln w="26280">
            <a:solidFill>
              <a:srgbClr val="bec7c2"/>
            </a:solidFill>
            <a:round/>
          </a:ln>
        </p:spPr>
      </p:sp>
      <p:sp>
        <p:nvSpPr>
          <p:cNvPr id="493" name="CustomShape 9"/>
          <p:cNvSpPr/>
          <p:nvPr/>
        </p:nvSpPr>
        <p:spPr>
          <a:xfrm>
            <a:off x="5378040" y="1663200"/>
            <a:ext cx="1969920" cy="2056680"/>
          </a:xfrm>
          <a:prstGeom prst="rect">
            <a:avLst/>
          </a:prstGeom>
          <a:noFill/>
          <a:ln w="26280">
            <a:solidFill>
              <a:srgbClr val="808080"/>
            </a:solidFill>
            <a:round/>
          </a:ln>
        </p:spPr>
      </p:sp>
      <p:pic>
        <p:nvPicPr>
          <p:cNvPr id="494" name="Picture 2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62840" y="4502880"/>
            <a:ext cx="1974600" cy="14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496" name="TextShape 2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1. Each site has multiple wells. Each well has different amounts of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2. Remove zeros from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3. Turn wells into chunks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>
                <a:solidFill>
                  <a:srgbClr val="ffffff"/>
                </a:solidFill>
                <a:latin typeface="Arial"/>
              </a:rPr>
              <a:t>4. Normalize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5. Split into training, validation, and testing sets</a:t>
            </a:r>
            <a:endParaRPr/>
          </a:p>
        </p:txBody>
      </p:sp>
      <p:sp>
        <p:nvSpPr>
          <p:cNvPr id="497" name="CustomShape 3"/>
          <p:cNvSpPr/>
          <p:nvPr/>
        </p:nvSpPr>
        <p:spPr>
          <a:xfrm>
            <a:off x="3047040" y="1185120"/>
            <a:ext cx="1240560" cy="32148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Chunk 1</a:t>
            </a:r>
            <a:endParaRPr/>
          </a:p>
        </p:txBody>
      </p:sp>
      <p:sp>
        <p:nvSpPr>
          <p:cNvPr id="498" name="CustomShape 4"/>
          <p:cNvSpPr/>
          <p:nvPr/>
        </p:nvSpPr>
        <p:spPr>
          <a:xfrm>
            <a:off x="5602320" y="3158640"/>
            <a:ext cx="10782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pic>
        <p:nvPicPr>
          <p:cNvPr id="49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7040" y="1777320"/>
            <a:ext cx="2797560" cy="21085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500" name="Picture 2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95000" y="3999240"/>
            <a:ext cx="2932920" cy="221040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1. Each site has multiple wells. Each well has different amounts of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2. Remove zeros from data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3. Turn wells into chunks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Arial"/>
              </a:rPr>
              <a:t>4. Normalize chunks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>
                <a:solidFill>
                  <a:srgbClr val="ffffff"/>
                </a:solidFill>
                <a:latin typeface="Arial"/>
              </a:rPr>
              <a:t>5. Split into training, validation, and testing sets</a:t>
            </a:r>
            <a:endParaRPr/>
          </a:p>
        </p:txBody>
      </p:sp>
      <p:sp>
        <p:nvSpPr>
          <p:cNvPr id="503" name="CustomShape 3"/>
          <p:cNvSpPr/>
          <p:nvPr/>
        </p:nvSpPr>
        <p:spPr>
          <a:xfrm>
            <a:off x="2858760" y="1410840"/>
            <a:ext cx="2654280" cy="1235160"/>
          </a:xfrm>
          <a:prstGeom prst="rect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Well 1</a:t>
            </a:r>
            <a:endParaRPr/>
          </a:p>
        </p:txBody>
      </p:sp>
      <p:sp>
        <p:nvSpPr>
          <p:cNvPr id="504" name="CustomShape 4"/>
          <p:cNvSpPr/>
          <p:nvPr/>
        </p:nvSpPr>
        <p:spPr>
          <a:xfrm>
            <a:off x="2860200" y="14637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1</a:t>
            </a:r>
            <a:endParaRPr/>
          </a:p>
        </p:txBody>
      </p:sp>
      <p:sp>
        <p:nvSpPr>
          <p:cNvPr id="505" name="CustomShape 5"/>
          <p:cNvSpPr/>
          <p:nvPr/>
        </p:nvSpPr>
        <p:spPr>
          <a:xfrm>
            <a:off x="3746160" y="14637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</a:t>
            </a:r>
            <a:r>
              <a:rPr lang="en-US" sz="1500">
                <a:solidFill>
                  <a:srgbClr val="ffffff"/>
                </a:solidFill>
                <a:latin typeface="Arial"/>
              </a:rPr>
              <a:t> 2</a:t>
            </a:r>
            <a:endParaRPr/>
          </a:p>
        </p:txBody>
      </p:sp>
      <p:sp>
        <p:nvSpPr>
          <p:cNvPr id="506" name="CustomShape 6"/>
          <p:cNvSpPr/>
          <p:nvPr/>
        </p:nvSpPr>
        <p:spPr>
          <a:xfrm>
            <a:off x="4632480" y="14637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3</a:t>
            </a:r>
            <a:endParaRPr/>
          </a:p>
        </p:txBody>
      </p:sp>
      <p:sp>
        <p:nvSpPr>
          <p:cNvPr id="507" name="CustomShape 7"/>
          <p:cNvSpPr/>
          <p:nvPr/>
        </p:nvSpPr>
        <p:spPr>
          <a:xfrm>
            <a:off x="2860200" y="186732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08" name="CustomShape 8"/>
          <p:cNvSpPr/>
          <p:nvPr/>
        </p:nvSpPr>
        <p:spPr>
          <a:xfrm>
            <a:off x="2860200" y="3293640"/>
            <a:ext cx="2654280" cy="1235160"/>
          </a:xfrm>
          <a:prstGeom prst="rect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Well 2</a:t>
            </a:r>
            <a:endParaRPr/>
          </a:p>
        </p:txBody>
      </p:sp>
      <p:sp>
        <p:nvSpPr>
          <p:cNvPr id="509" name="CustomShape 9"/>
          <p:cNvSpPr/>
          <p:nvPr/>
        </p:nvSpPr>
        <p:spPr>
          <a:xfrm>
            <a:off x="2861640" y="33465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1</a:t>
            </a:r>
            <a:endParaRPr/>
          </a:p>
        </p:txBody>
      </p:sp>
      <p:sp>
        <p:nvSpPr>
          <p:cNvPr id="510" name="CustomShape 10"/>
          <p:cNvSpPr/>
          <p:nvPr/>
        </p:nvSpPr>
        <p:spPr>
          <a:xfrm>
            <a:off x="3747600" y="33465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2</a:t>
            </a:r>
            <a:endParaRPr/>
          </a:p>
        </p:txBody>
      </p:sp>
      <p:sp>
        <p:nvSpPr>
          <p:cNvPr id="511" name="CustomShape 11"/>
          <p:cNvSpPr/>
          <p:nvPr/>
        </p:nvSpPr>
        <p:spPr>
          <a:xfrm>
            <a:off x="4633920" y="334656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3</a:t>
            </a:r>
            <a:endParaRPr/>
          </a:p>
        </p:txBody>
      </p:sp>
      <p:sp>
        <p:nvSpPr>
          <p:cNvPr id="512" name="CustomShape 12"/>
          <p:cNvSpPr/>
          <p:nvPr/>
        </p:nvSpPr>
        <p:spPr>
          <a:xfrm>
            <a:off x="2861640" y="375048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13" name="CustomShape 13"/>
          <p:cNvSpPr/>
          <p:nvPr/>
        </p:nvSpPr>
        <p:spPr>
          <a:xfrm>
            <a:off x="2882520" y="5124600"/>
            <a:ext cx="2654280" cy="1235160"/>
          </a:xfrm>
          <a:prstGeom prst="rect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Well 3</a:t>
            </a:r>
            <a:endParaRPr/>
          </a:p>
        </p:txBody>
      </p:sp>
      <p:sp>
        <p:nvSpPr>
          <p:cNvPr id="514" name="CustomShape 14"/>
          <p:cNvSpPr/>
          <p:nvPr/>
        </p:nvSpPr>
        <p:spPr>
          <a:xfrm>
            <a:off x="2883960" y="517752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1</a:t>
            </a:r>
            <a:endParaRPr/>
          </a:p>
        </p:txBody>
      </p:sp>
      <p:sp>
        <p:nvSpPr>
          <p:cNvPr id="515" name="CustomShape 15"/>
          <p:cNvSpPr/>
          <p:nvPr/>
        </p:nvSpPr>
        <p:spPr>
          <a:xfrm>
            <a:off x="3770280" y="517752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2</a:t>
            </a:r>
            <a:endParaRPr/>
          </a:p>
        </p:txBody>
      </p:sp>
      <p:sp>
        <p:nvSpPr>
          <p:cNvPr id="516" name="CustomShape 16"/>
          <p:cNvSpPr/>
          <p:nvPr/>
        </p:nvSpPr>
        <p:spPr>
          <a:xfrm>
            <a:off x="4656600" y="517752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Arial"/>
              </a:rPr>
              <a:t>Chunk 3</a:t>
            </a:r>
            <a:endParaRPr/>
          </a:p>
        </p:txBody>
      </p:sp>
      <p:sp>
        <p:nvSpPr>
          <p:cNvPr id="517" name="CustomShape 17"/>
          <p:cNvSpPr/>
          <p:nvPr/>
        </p:nvSpPr>
        <p:spPr>
          <a:xfrm>
            <a:off x="2883960" y="5581440"/>
            <a:ext cx="85644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18" name="CustomShape 18"/>
          <p:cNvSpPr/>
          <p:nvPr/>
        </p:nvSpPr>
        <p:spPr>
          <a:xfrm>
            <a:off x="6256440" y="1410840"/>
            <a:ext cx="2654280" cy="1235160"/>
          </a:xfrm>
          <a:prstGeom prst="rect">
            <a:avLst/>
          </a:prstGeom>
          <a:solidFill>
            <a:srgbClr val="726056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Training set</a:t>
            </a:r>
            <a:endParaRPr/>
          </a:p>
        </p:txBody>
      </p:sp>
      <p:sp>
        <p:nvSpPr>
          <p:cNvPr id="519" name="CustomShape 19"/>
          <p:cNvSpPr/>
          <p:nvPr/>
        </p:nvSpPr>
        <p:spPr>
          <a:xfrm>
            <a:off x="6257880" y="1463760"/>
            <a:ext cx="2652840" cy="39996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</a:rPr>
              <a:t>Chunks from well 1</a:t>
            </a:r>
            <a:endParaRPr/>
          </a:p>
        </p:txBody>
      </p:sp>
      <p:sp>
        <p:nvSpPr>
          <p:cNvPr id="520" name="CustomShape 20"/>
          <p:cNvSpPr/>
          <p:nvPr/>
        </p:nvSpPr>
        <p:spPr>
          <a:xfrm>
            <a:off x="6257880" y="1867320"/>
            <a:ext cx="58500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21" name="CustomShape 21"/>
          <p:cNvSpPr/>
          <p:nvPr/>
        </p:nvSpPr>
        <p:spPr>
          <a:xfrm>
            <a:off x="6257880" y="3293640"/>
            <a:ext cx="2654280" cy="1235160"/>
          </a:xfrm>
          <a:prstGeom prst="rect">
            <a:avLst/>
          </a:prstGeom>
          <a:solidFill>
            <a:srgbClr val="726056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Validation set</a:t>
            </a:r>
            <a:endParaRPr/>
          </a:p>
        </p:txBody>
      </p:sp>
      <p:sp>
        <p:nvSpPr>
          <p:cNvPr id="522" name="CustomShape 22"/>
          <p:cNvSpPr/>
          <p:nvPr/>
        </p:nvSpPr>
        <p:spPr>
          <a:xfrm>
            <a:off x="6259320" y="3346560"/>
            <a:ext cx="2652840" cy="39996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</a:rPr>
              <a:t>Chunks from well 2</a:t>
            </a:r>
            <a:endParaRPr/>
          </a:p>
        </p:txBody>
      </p:sp>
      <p:sp>
        <p:nvSpPr>
          <p:cNvPr id="523" name="CustomShape 23"/>
          <p:cNvSpPr/>
          <p:nvPr/>
        </p:nvSpPr>
        <p:spPr>
          <a:xfrm>
            <a:off x="6259320" y="3750480"/>
            <a:ext cx="58356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24" name="CustomShape 24"/>
          <p:cNvSpPr/>
          <p:nvPr/>
        </p:nvSpPr>
        <p:spPr>
          <a:xfrm>
            <a:off x="6280200" y="5124600"/>
            <a:ext cx="2654280" cy="1235160"/>
          </a:xfrm>
          <a:prstGeom prst="rect">
            <a:avLst/>
          </a:prstGeom>
          <a:solidFill>
            <a:srgbClr val="726056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Testing set</a:t>
            </a:r>
            <a:endParaRPr/>
          </a:p>
        </p:txBody>
      </p:sp>
      <p:sp>
        <p:nvSpPr>
          <p:cNvPr id="525" name="CustomShape 25"/>
          <p:cNvSpPr/>
          <p:nvPr/>
        </p:nvSpPr>
        <p:spPr>
          <a:xfrm>
            <a:off x="6281640" y="5177520"/>
            <a:ext cx="2652840" cy="39996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</a:rPr>
              <a:t>Chunks from well 3</a:t>
            </a:r>
            <a:endParaRPr/>
          </a:p>
        </p:txBody>
      </p:sp>
      <p:sp>
        <p:nvSpPr>
          <p:cNvPr id="526" name="CustomShape 26"/>
          <p:cNvSpPr/>
          <p:nvPr/>
        </p:nvSpPr>
        <p:spPr>
          <a:xfrm>
            <a:off x="6281640" y="5581440"/>
            <a:ext cx="560880" cy="347040"/>
          </a:xfrm>
          <a:prstGeom prst="roundRect">
            <a:avLst>
              <a:gd name="adj" fmla="val 16667"/>
            </a:avLst>
          </a:prstGeom>
          <a:solidFill>
            <a:srgbClr val="79463d"/>
          </a:solidFill>
          <a:ln w="26280">
            <a:solidFill>
              <a:srgbClr val="6c777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…</a:t>
            </a:r>
            <a:endParaRPr/>
          </a:p>
        </p:txBody>
      </p:sp>
      <p:sp>
        <p:nvSpPr>
          <p:cNvPr id="527" name="CustomShape 27"/>
          <p:cNvSpPr/>
          <p:nvPr/>
        </p:nvSpPr>
        <p:spPr>
          <a:xfrm>
            <a:off x="4343400" y="829080"/>
            <a:ext cx="2953080" cy="581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c5a6a"/>
          </a:solidFill>
          <a:ln w="26280">
            <a:solidFill>
              <a:srgbClr val="6c7771"/>
            </a:solidFill>
            <a:round/>
          </a:ln>
        </p:spPr>
      </p:sp>
      <p:sp>
        <p:nvSpPr>
          <p:cNvPr id="528" name="CustomShape 28"/>
          <p:cNvSpPr/>
          <p:nvPr/>
        </p:nvSpPr>
        <p:spPr>
          <a:xfrm>
            <a:off x="4343400" y="2677320"/>
            <a:ext cx="2953080" cy="581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c5a6a"/>
          </a:solidFill>
          <a:ln w="26280">
            <a:solidFill>
              <a:srgbClr val="6c7771"/>
            </a:solidFill>
            <a:round/>
          </a:ln>
        </p:spPr>
      </p:sp>
      <p:sp>
        <p:nvSpPr>
          <p:cNvPr id="529" name="CustomShape 29"/>
          <p:cNvSpPr/>
          <p:nvPr/>
        </p:nvSpPr>
        <p:spPr>
          <a:xfrm>
            <a:off x="4343400" y="4489920"/>
            <a:ext cx="2953080" cy="581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c5a6a"/>
          </a:solidFill>
          <a:ln w="26280">
            <a:solidFill>
              <a:srgbClr val="6c7771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Quantum Reservoir Impact (QRI)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300">
                <a:solidFill>
                  <a:srgbClr val="292934"/>
                </a:solidFill>
                <a:latin typeface="Arial"/>
              </a:rPr>
              <a:t>Project proposed by QRI’s innovation team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300">
                <a:solidFill>
                  <a:srgbClr val="292934"/>
                </a:solidFill>
                <a:latin typeface="Arial"/>
              </a:rPr>
              <a:t>Big question: </a:t>
            </a:r>
            <a:r>
              <a:rPr lang="en-US" sz="2300">
                <a:solidFill>
                  <a:srgbClr val="292934"/>
                </a:solidFill>
                <a:latin typeface="Arial"/>
              </a:rPr>
              <a:t>Does deep learning apply to the petroleum industry?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300">
                <a:solidFill>
                  <a:srgbClr val="292934"/>
                </a:solidFill>
                <a:latin typeface="Arial"/>
              </a:rPr>
              <a:t>Develop a </a:t>
            </a:r>
            <a:r>
              <a:rPr i="1" lang="en-US" sz="2300">
                <a:solidFill>
                  <a:srgbClr val="292934"/>
                </a:solidFill>
                <a:latin typeface="Arial"/>
              </a:rPr>
              <a:t>proof of concept</a:t>
            </a:r>
            <a:endParaRPr/>
          </a:p>
        </p:txBody>
      </p:sp>
      <p:pic>
        <p:nvPicPr>
          <p:cNvPr id="3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080" y="3264120"/>
            <a:ext cx="8118360" cy="334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Why Three Datasets are Needed</a:t>
            </a:r>
            <a:endParaRPr/>
          </a:p>
        </p:txBody>
      </p:sp>
      <p:sp>
        <p:nvSpPr>
          <p:cNvPr id="531" name="CustomShape 2"/>
          <p:cNvSpPr/>
          <p:nvPr/>
        </p:nvSpPr>
        <p:spPr>
          <a:xfrm>
            <a:off x="6416280" y="2788200"/>
            <a:ext cx="22701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9cad"/>
                </a:solidFill>
                <a:latin typeface="Arial"/>
              </a:rPr>
              <a:t>Overtraining:</a:t>
            </a:r>
            <a:r>
              <a:rPr lang="en-US">
                <a:solidFill>
                  <a:srgbClr val="8c9cad"/>
                </a:solidFill>
                <a:latin typeface="Arial"/>
              </a:rPr>
              <a:t> predictions continue to get better on data network has seen but not on new data</a:t>
            </a:r>
            <a:endParaRPr/>
          </a:p>
        </p:txBody>
      </p:sp>
      <p:pic>
        <p:nvPicPr>
          <p:cNvPr id="532" name="Picture 6" descr=""/>
          <p:cNvPicPr/>
          <p:nvPr/>
        </p:nvPicPr>
        <p:blipFill>
          <a:blip r:embed="rId1"/>
          <a:srcRect l="0" t="196555" r="0" b="0"/>
          <a:stretch>
            <a:fillRect/>
          </a:stretch>
        </p:blipFill>
        <p:spPr>
          <a:xfrm>
            <a:off x="282600" y="1415520"/>
            <a:ext cx="5295960" cy="4277880"/>
          </a:xfrm>
          <a:prstGeom prst="rect">
            <a:avLst/>
          </a:prstGeom>
          <a:ln>
            <a:noFill/>
          </a:ln>
        </p:spPr>
      </p:pic>
      <p:sp>
        <p:nvSpPr>
          <p:cNvPr id="533" name="CustomShape 3"/>
          <p:cNvSpPr/>
          <p:nvPr/>
        </p:nvSpPr>
        <p:spPr>
          <a:xfrm>
            <a:off x="3813480" y="5505840"/>
            <a:ext cx="2054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Training Steps</a:t>
            </a:r>
            <a:endParaRPr/>
          </a:p>
        </p:txBody>
      </p:sp>
      <p:sp>
        <p:nvSpPr>
          <p:cNvPr id="534" name="CustomShape 4"/>
          <p:cNvSpPr/>
          <p:nvPr/>
        </p:nvSpPr>
        <p:spPr>
          <a:xfrm rot="16200000">
            <a:off x="-127800" y="1586520"/>
            <a:ext cx="6883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Error</a:t>
            </a:r>
            <a:endParaRPr/>
          </a:p>
        </p:txBody>
      </p:sp>
      <p:sp>
        <p:nvSpPr>
          <p:cNvPr id="535" name="CustomShape 5"/>
          <p:cNvSpPr/>
          <p:nvPr/>
        </p:nvSpPr>
        <p:spPr>
          <a:xfrm>
            <a:off x="3978360" y="4395960"/>
            <a:ext cx="1400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Training Set</a:t>
            </a:r>
            <a:endParaRPr/>
          </a:p>
        </p:txBody>
      </p:sp>
      <p:sp>
        <p:nvSpPr>
          <p:cNvPr id="536" name="CustomShape 6"/>
          <p:cNvSpPr/>
          <p:nvPr/>
        </p:nvSpPr>
        <p:spPr>
          <a:xfrm>
            <a:off x="3971880" y="2349360"/>
            <a:ext cx="1568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Validation Set</a:t>
            </a:r>
            <a:endParaRPr/>
          </a:p>
        </p:txBody>
      </p:sp>
      <p:sp>
        <p:nvSpPr>
          <p:cNvPr id="537" name="Line 7"/>
          <p:cNvSpPr/>
          <p:nvPr/>
        </p:nvSpPr>
        <p:spPr>
          <a:xfrm>
            <a:off x="2633400" y="2615040"/>
            <a:ext cx="0" cy="3017880"/>
          </a:xfrm>
          <a:prstGeom prst="line">
            <a:avLst/>
          </a:prstGeom>
          <a:ln w="26280">
            <a:solidFill>
              <a:srgbClr val="93a299"/>
            </a:solidFill>
            <a:round/>
          </a:ln>
        </p:spPr>
      </p:sp>
      <p:sp>
        <p:nvSpPr>
          <p:cNvPr id="538" name="CustomShape 8"/>
          <p:cNvSpPr/>
          <p:nvPr/>
        </p:nvSpPr>
        <p:spPr>
          <a:xfrm>
            <a:off x="6416280" y="4857840"/>
            <a:ext cx="227016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9cad"/>
                </a:solidFill>
                <a:latin typeface="Arial"/>
              </a:rPr>
              <a:t>Testing set:</a:t>
            </a:r>
            <a:r>
              <a:rPr lang="en-US">
                <a:solidFill>
                  <a:srgbClr val="8c9cad"/>
                </a:solidFill>
                <a:latin typeface="Arial"/>
              </a:rPr>
              <a:t> independent set that offers an evaluation of your network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Deep Learning Models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Their architectures, effectiveness, and efficiency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Restricted Boltzmann Machines (RBM)</a:t>
            </a:r>
            <a:endParaRPr/>
          </a:p>
        </p:txBody>
      </p:sp>
      <p:sp>
        <p:nvSpPr>
          <p:cNvPr id="54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Name: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Restricted Boltzmann Machines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Description: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Best at dimensionality reduction, feature learning, and topic modeling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Learns a probability distribution over its inputs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Generative model</a:t>
            </a:r>
            <a:endParaRPr/>
          </a:p>
        </p:txBody>
      </p:sp>
      <p:pic>
        <p:nvPicPr>
          <p:cNvPr id="543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7200" y="3955320"/>
            <a:ext cx="3729240" cy="2507760"/>
          </a:xfrm>
          <a:prstGeom prst="rect">
            <a:avLst/>
          </a:prstGeom>
          <a:ln>
            <a:noFill/>
          </a:ln>
        </p:spPr>
      </p:pic>
      <p:pic>
        <p:nvPicPr>
          <p:cNvPr id="54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4360" y="3955320"/>
            <a:ext cx="2530800" cy="25308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Fully-Connected Network</a:t>
            </a:r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Name: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Fully-Connected Network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Description: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Performs matrix multiplication with the input and adds a bias to produce the output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Feed-forward network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Every node is connected</a:t>
            </a:r>
            <a:endParaRPr/>
          </a:p>
        </p:txBody>
      </p:sp>
      <p:sp>
        <p:nvSpPr>
          <p:cNvPr id="547" name="CustomShape 3"/>
          <p:cNvSpPr/>
          <p:nvPr/>
        </p:nvSpPr>
        <p:spPr>
          <a:xfrm>
            <a:off x="3905280" y="3037320"/>
            <a:ext cx="833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Input</a:t>
            </a:r>
            <a:endParaRPr/>
          </a:p>
        </p:txBody>
      </p:sp>
      <p:sp>
        <p:nvSpPr>
          <p:cNvPr id="548" name="CustomShape 4"/>
          <p:cNvSpPr/>
          <p:nvPr/>
        </p:nvSpPr>
        <p:spPr>
          <a:xfrm>
            <a:off x="7933320" y="3606120"/>
            <a:ext cx="1047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Output</a:t>
            </a:r>
            <a:endParaRPr/>
          </a:p>
        </p:txBody>
      </p:sp>
      <p:sp>
        <p:nvSpPr>
          <p:cNvPr id="549" name="CustomShape 5"/>
          <p:cNvSpPr/>
          <p:nvPr/>
        </p:nvSpPr>
        <p:spPr>
          <a:xfrm>
            <a:off x="4024440" y="348732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50" name="CustomShape 6"/>
          <p:cNvSpPr/>
          <p:nvPr/>
        </p:nvSpPr>
        <p:spPr>
          <a:xfrm>
            <a:off x="4024440" y="450936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51" name="CustomShape 7"/>
          <p:cNvSpPr/>
          <p:nvPr/>
        </p:nvSpPr>
        <p:spPr>
          <a:xfrm>
            <a:off x="6118560" y="409464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52" name="CustomShape 8"/>
          <p:cNvSpPr/>
          <p:nvPr/>
        </p:nvSpPr>
        <p:spPr>
          <a:xfrm>
            <a:off x="4621680" y="3790800"/>
            <a:ext cx="1584000" cy="392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53" name="CustomShape 9"/>
          <p:cNvSpPr/>
          <p:nvPr/>
        </p:nvSpPr>
        <p:spPr>
          <a:xfrm flipV="1">
            <a:off x="4621680" y="4397040"/>
            <a:ext cx="1496520" cy="414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54" name="CustomShape 10"/>
          <p:cNvSpPr/>
          <p:nvPr/>
        </p:nvSpPr>
        <p:spPr>
          <a:xfrm>
            <a:off x="4024440" y="553140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55" name="CustomShape 11"/>
          <p:cNvSpPr/>
          <p:nvPr/>
        </p:nvSpPr>
        <p:spPr>
          <a:xfrm flipV="1">
            <a:off x="4621680" y="4612680"/>
            <a:ext cx="1584000" cy="12218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56" name="CustomShape 12"/>
          <p:cNvSpPr/>
          <p:nvPr/>
        </p:nvSpPr>
        <p:spPr>
          <a:xfrm>
            <a:off x="6118560" y="493056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57" name="CustomShape 13"/>
          <p:cNvSpPr/>
          <p:nvPr/>
        </p:nvSpPr>
        <p:spPr>
          <a:xfrm>
            <a:off x="4621680" y="3790800"/>
            <a:ext cx="1584000" cy="12279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58" name="CustomShape 14"/>
          <p:cNvSpPr/>
          <p:nvPr/>
        </p:nvSpPr>
        <p:spPr>
          <a:xfrm>
            <a:off x="4621680" y="4813200"/>
            <a:ext cx="1496520" cy="4204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59" name="CustomShape 15"/>
          <p:cNvSpPr/>
          <p:nvPr/>
        </p:nvSpPr>
        <p:spPr>
          <a:xfrm flipV="1">
            <a:off x="4621680" y="5232960"/>
            <a:ext cx="1496520" cy="6008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0" name="CustomShape 16"/>
          <p:cNvSpPr/>
          <p:nvPr/>
        </p:nvSpPr>
        <p:spPr>
          <a:xfrm>
            <a:off x="8089560" y="4094640"/>
            <a:ext cx="596880" cy="6069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561" name="CustomShape 17"/>
          <p:cNvSpPr/>
          <p:nvPr/>
        </p:nvSpPr>
        <p:spPr>
          <a:xfrm>
            <a:off x="8089560" y="4930560"/>
            <a:ext cx="596880" cy="6069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562" name="CustomShape 18"/>
          <p:cNvSpPr/>
          <p:nvPr/>
        </p:nvSpPr>
        <p:spPr>
          <a:xfrm>
            <a:off x="6118560" y="318348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63" name="CustomShape 19"/>
          <p:cNvSpPr/>
          <p:nvPr/>
        </p:nvSpPr>
        <p:spPr>
          <a:xfrm>
            <a:off x="6118560" y="583524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64" name="CustomShape 20"/>
          <p:cNvSpPr/>
          <p:nvPr/>
        </p:nvSpPr>
        <p:spPr>
          <a:xfrm>
            <a:off x="6715440" y="3487320"/>
            <a:ext cx="1461240" cy="6958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5" name="CustomShape 21"/>
          <p:cNvSpPr/>
          <p:nvPr/>
        </p:nvSpPr>
        <p:spPr>
          <a:xfrm>
            <a:off x="6715440" y="4398120"/>
            <a:ext cx="13737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6" name="CustomShape 22"/>
          <p:cNvSpPr/>
          <p:nvPr/>
        </p:nvSpPr>
        <p:spPr>
          <a:xfrm flipV="1">
            <a:off x="6715440" y="4612680"/>
            <a:ext cx="1461240" cy="6206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7" name="CustomShape 23"/>
          <p:cNvSpPr/>
          <p:nvPr/>
        </p:nvSpPr>
        <p:spPr>
          <a:xfrm flipV="1">
            <a:off x="6715440" y="4612680"/>
            <a:ext cx="1461240" cy="15256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8" name="CustomShape 24"/>
          <p:cNvSpPr/>
          <p:nvPr/>
        </p:nvSpPr>
        <p:spPr>
          <a:xfrm flipV="1">
            <a:off x="4621680" y="3486960"/>
            <a:ext cx="1496520" cy="3031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69" name="CustomShape 25"/>
          <p:cNvSpPr/>
          <p:nvPr/>
        </p:nvSpPr>
        <p:spPr>
          <a:xfrm flipV="1">
            <a:off x="4621680" y="3486960"/>
            <a:ext cx="1496520" cy="13255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0" name="CustomShape 26"/>
          <p:cNvSpPr/>
          <p:nvPr/>
        </p:nvSpPr>
        <p:spPr>
          <a:xfrm flipV="1">
            <a:off x="4621680" y="3486240"/>
            <a:ext cx="1496520" cy="2347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1" name="CustomShape 27"/>
          <p:cNvSpPr/>
          <p:nvPr/>
        </p:nvSpPr>
        <p:spPr>
          <a:xfrm>
            <a:off x="4621680" y="3790800"/>
            <a:ext cx="1584000" cy="21330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2" name="CustomShape 28"/>
          <p:cNvSpPr/>
          <p:nvPr/>
        </p:nvSpPr>
        <p:spPr>
          <a:xfrm>
            <a:off x="4621680" y="4813200"/>
            <a:ext cx="1496520" cy="13255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3" name="CustomShape 29"/>
          <p:cNvSpPr/>
          <p:nvPr/>
        </p:nvSpPr>
        <p:spPr>
          <a:xfrm>
            <a:off x="4621680" y="5835240"/>
            <a:ext cx="1584000" cy="5180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4" name="CustomShape 30"/>
          <p:cNvSpPr/>
          <p:nvPr/>
        </p:nvSpPr>
        <p:spPr>
          <a:xfrm flipV="1">
            <a:off x="6715440" y="5448240"/>
            <a:ext cx="1461240" cy="6897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5" name="CustomShape 31"/>
          <p:cNvSpPr/>
          <p:nvPr/>
        </p:nvSpPr>
        <p:spPr>
          <a:xfrm>
            <a:off x="6715440" y="5234040"/>
            <a:ext cx="13737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6" name="CustomShape 32"/>
          <p:cNvSpPr/>
          <p:nvPr/>
        </p:nvSpPr>
        <p:spPr>
          <a:xfrm>
            <a:off x="6715440" y="4398120"/>
            <a:ext cx="1461240" cy="6206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7" name="CustomShape 33"/>
          <p:cNvSpPr/>
          <p:nvPr/>
        </p:nvSpPr>
        <p:spPr>
          <a:xfrm>
            <a:off x="6715440" y="3487320"/>
            <a:ext cx="1461240" cy="15318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78" name="CustomShape 34"/>
          <p:cNvSpPr/>
          <p:nvPr/>
        </p:nvSpPr>
        <p:spPr>
          <a:xfrm>
            <a:off x="5875200" y="2755800"/>
            <a:ext cx="1094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Hidden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Convolutional Neural Network (CNN)</a:t>
            </a:r>
            <a:endParaRPr/>
          </a:p>
        </p:txBody>
      </p:sp>
      <p:sp>
        <p:nvSpPr>
          <p:cNvPr id="58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Name: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Convolutional Neural Network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Description: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Best at image recognition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Evaluates convolution of input with multiple filters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Connects result to hidden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
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layer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Shared weights between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
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inputs</a:t>
            </a:r>
            <a:endParaRPr/>
          </a:p>
        </p:txBody>
      </p:sp>
      <p:sp>
        <p:nvSpPr>
          <p:cNvPr id="581" name="CustomShape 3"/>
          <p:cNvSpPr/>
          <p:nvPr/>
        </p:nvSpPr>
        <p:spPr>
          <a:xfrm>
            <a:off x="4512600" y="4554720"/>
            <a:ext cx="398520" cy="4143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82" name="CustomShape 4"/>
          <p:cNvSpPr/>
          <p:nvPr/>
        </p:nvSpPr>
        <p:spPr>
          <a:xfrm>
            <a:off x="4512600" y="5316840"/>
            <a:ext cx="398520" cy="4143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83" name="CustomShape 5"/>
          <p:cNvSpPr/>
          <p:nvPr/>
        </p:nvSpPr>
        <p:spPr>
          <a:xfrm>
            <a:off x="4512600" y="3723840"/>
            <a:ext cx="398520" cy="4143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84" name="CustomShape 6"/>
          <p:cNvSpPr/>
          <p:nvPr/>
        </p:nvSpPr>
        <p:spPr>
          <a:xfrm>
            <a:off x="4512600" y="6141960"/>
            <a:ext cx="398520" cy="4143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585" name="CustomShape 7"/>
          <p:cNvSpPr/>
          <p:nvPr/>
        </p:nvSpPr>
        <p:spPr>
          <a:xfrm>
            <a:off x="6341040" y="4933080"/>
            <a:ext cx="398520" cy="4143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86" name="CustomShape 8"/>
          <p:cNvSpPr/>
          <p:nvPr/>
        </p:nvSpPr>
        <p:spPr>
          <a:xfrm>
            <a:off x="6341040" y="5695200"/>
            <a:ext cx="398520" cy="4143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87" name="CustomShape 9"/>
          <p:cNvSpPr/>
          <p:nvPr/>
        </p:nvSpPr>
        <p:spPr>
          <a:xfrm>
            <a:off x="6341040" y="4170600"/>
            <a:ext cx="398520" cy="4143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588" name="CustomShape 10"/>
          <p:cNvSpPr/>
          <p:nvPr/>
        </p:nvSpPr>
        <p:spPr>
          <a:xfrm>
            <a:off x="4911480" y="3931200"/>
            <a:ext cx="1429200" cy="446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89" name="CustomShape 11"/>
          <p:cNvSpPr/>
          <p:nvPr/>
        </p:nvSpPr>
        <p:spPr>
          <a:xfrm flipV="1">
            <a:off x="4911480" y="4376880"/>
            <a:ext cx="1429200" cy="383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0" name="CustomShape 12"/>
          <p:cNvSpPr/>
          <p:nvPr/>
        </p:nvSpPr>
        <p:spPr>
          <a:xfrm>
            <a:off x="4911480" y="4762080"/>
            <a:ext cx="1429200" cy="3780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1" name="CustomShape 13"/>
          <p:cNvSpPr/>
          <p:nvPr/>
        </p:nvSpPr>
        <p:spPr>
          <a:xfrm flipV="1">
            <a:off x="4911480" y="5139360"/>
            <a:ext cx="1429200" cy="383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2" name="CustomShape 14"/>
          <p:cNvSpPr/>
          <p:nvPr/>
        </p:nvSpPr>
        <p:spPr>
          <a:xfrm>
            <a:off x="4911480" y="5524200"/>
            <a:ext cx="1429200" cy="3780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3" name="CustomShape 15"/>
          <p:cNvSpPr/>
          <p:nvPr/>
        </p:nvSpPr>
        <p:spPr>
          <a:xfrm flipV="1">
            <a:off x="4911480" y="5902560"/>
            <a:ext cx="1429200" cy="446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4" name="CustomShape 16"/>
          <p:cNvSpPr/>
          <p:nvPr/>
        </p:nvSpPr>
        <p:spPr>
          <a:xfrm>
            <a:off x="8283240" y="4554720"/>
            <a:ext cx="398520" cy="4143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595" name="CustomShape 17"/>
          <p:cNvSpPr/>
          <p:nvPr/>
        </p:nvSpPr>
        <p:spPr>
          <a:xfrm>
            <a:off x="8283240" y="5316840"/>
            <a:ext cx="398520" cy="4143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596" name="CustomShape 18"/>
          <p:cNvSpPr/>
          <p:nvPr/>
        </p:nvSpPr>
        <p:spPr>
          <a:xfrm>
            <a:off x="6739920" y="4377960"/>
            <a:ext cx="1601280" cy="2368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7" name="CustomShape 19"/>
          <p:cNvSpPr/>
          <p:nvPr/>
        </p:nvSpPr>
        <p:spPr>
          <a:xfrm flipV="1">
            <a:off x="6739920" y="4761720"/>
            <a:ext cx="1542960" cy="3780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8" name="CustomShape 20"/>
          <p:cNvSpPr/>
          <p:nvPr/>
        </p:nvSpPr>
        <p:spPr>
          <a:xfrm flipV="1">
            <a:off x="6739920" y="4908240"/>
            <a:ext cx="1601280" cy="9936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599" name="CustomShape 21"/>
          <p:cNvSpPr/>
          <p:nvPr/>
        </p:nvSpPr>
        <p:spPr>
          <a:xfrm>
            <a:off x="6739920" y="4377960"/>
            <a:ext cx="1601280" cy="999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00" name="CustomShape 22"/>
          <p:cNvSpPr/>
          <p:nvPr/>
        </p:nvSpPr>
        <p:spPr>
          <a:xfrm>
            <a:off x="6739920" y="5140440"/>
            <a:ext cx="1542960" cy="383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01" name="CustomShape 23"/>
          <p:cNvSpPr/>
          <p:nvPr/>
        </p:nvSpPr>
        <p:spPr>
          <a:xfrm flipV="1">
            <a:off x="6739920" y="5669640"/>
            <a:ext cx="1601280" cy="2314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02" name="CustomShape 24"/>
          <p:cNvSpPr/>
          <p:nvPr/>
        </p:nvSpPr>
        <p:spPr>
          <a:xfrm>
            <a:off x="4330080" y="3354480"/>
            <a:ext cx="688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Input</a:t>
            </a:r>
            <a:endParaRPr/>
          </a:p>
        </p:txBody>
      </p:sp>
      <p:sp>
        <p:nvSpPr>
          <p:cNvPr id="603" name="CustomShape 25"/>
          <p:cNvSpPr/>
          <p:nvPr/>
        </p:nvSpPr>
        <p:spPr>
          <a:xfrm>
            <a:off x="6091200" y="3844080"/>
            <a:ext cx="924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Hidden</a:t>
            </a:r>
            <a:endParaRPr/>
          </a:p>
        </p:txBody>
      </p:sp>
      <p:sp>
        <p:nvSpPr>
          <p:cNvPr id="604" name="CustomShape 26"/>
          <p:cNvSpPr/>
          <p:nvPr/>
        </p:nvSpPr>
        <p:spPr>
          <a:xfrm>
            <a:off x="8029800" y="4193280"/>
            <a:ext cx="903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Output</a:t>
            </a:r>
            <a:endParaRPr/>
          </a:p>
        </p:txBody>
      </p:sp>
      <p:pic>
        <p:nvPicPr>
          <p:cNvPr id="605" name="Picture 7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589640"/>
            <a:ext cx="3650760" cy="21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Recurrent Neural Network (RNN)</a:t>
            </a:r>
            <a:endParaRPr/>
          </a:p>
        </p:txBody>
      </p:sp>
      <p:graphicFrame>
        <p:nvGraphicFramePr>
          <p:cNvPr id="607" name="Table 2"/>
          <p:cNvGraphicFramePr/>
          <p:nvPr/>
        </p:nvGraphicFramePr>
        <p:xfrm>
          <a:off x="457200" y="2335680"/>
          <a:ext cx="8229240" cy="3763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0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</a:rPr>
                        <a:t>Model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Arial"/>
                        </a:rPr>
                        <a:t>Training time</a:t>
                      </a:r>
                      <a:endParaRPr/>
                    </a:p>
                  </a:txBody>
                  <a:tcPr/>
                </a:tc>
              </a:tr>
              <a:tr h="60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Simple RNN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Layer’s output is fed as 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5/5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1/5</a:t>
                      </a:r>
                      <a:endParaRPr/>
                    </a:p>
                  </a:txBody>
                  <a:tcPr/>
                </a:tc>
              </a:tr>
              <a:tr h="721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Simple Deep RNN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Simple RNN with several layers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4/5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2/5</a:t>
                      </a:r>
                      <a:endParaRPr/>
                    </a:p>
                  </a:txBody>
                  <a:tcPr/>
                </a:tc>
              </a:tr>
              <a:tr h="60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GRU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Simple RNN + reset and update gates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1/5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3/5</a:t>
                      </a:r>
                      <a:endParaRPr/>
                    </a:p>
                  </a:txBody>
                  <a:tcPr/>
                </a:tc>
              </a:tr>
              <a:tr h="60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LSTM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Simple RNN + input, forget, output gates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3/5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5/5</a:t>
                      </a:r>
                      <a:endParaRPr/>
                    </a:p>
                  </a:txBody>
                  <a:tcPr/>
                </a:tc>
              </a:tr>
              <a:tr h="60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MUT-123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Optimized GRU &amp; LSTM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2/5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292934"/>
                          </a:solidFill>
                          <a:latin typeface="Arial"/>
                        </a:rPr>
                        <a:t>4/5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8" name="CustomShape 3"/>
          <p:cNvSpPr/>
          <p:nvPr/>
        </p:nvSpPr>
        <p:spPr>
          <a:xfrm>
            <a:off x="2594160" y="1555920"/>
            <a:ext cx="3937680" cy="47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292934"/>
                </a:solidFill>
                <a:latin typeface="Arial"/>
              </a:rPr>
              <a:t>Implemented Architectures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Recurrent Neural Network (RNN)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Name: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Simple RNN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Description: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Best at sequence processing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Fully connected network where layers’ outputs are fed back in as inputs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Feed-back neural network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Uses internal memory to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
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process sequences of input</a:t>
            </a:r>
            <a:endParaRPr/>
          </a:p>
        </p:txBody>
      </p:sp>
      <p:sp>
        <p:nvSpPr>
          <p:cNvPr id="611" name="CustomShape 3"/>
          <p:cNvSpPr/>
          <p:nvPr/>
        </p:nvSpPr>
        <p:spPr>
          <a:xfrm>
            <a:off x="4391640" y="3699360"/>
            <a:ext cx="688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Input</a:t>
            </a:r>
            <a:endParaRPr/>
          </a:p>
        </p:txBody>
      </p:sp>
      <p:sp>
        <p:nvSpPr>
          <p:cNvPr id="612" name="CustomShape 4"/>
          <p:cNvSpPr/>
          <p:nvPr/>
        </p:nvSpPr>
        <p:spPr>
          <a:xfrm>
            <a:off x="6184080" y="3190320"/>
            <a:ext cx="1182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Recurrent</a:t>
            </a:r>
            <a:endParaRPr/>
          </a:p>
        </p:txBody>
      </p:sp>
      <p:sp>
        <p:nvSpPr>
          <p:cNvPr id="613" name="CustomShape 5"/>
          <p:cNvSpPr/>
          <p:nvPr/>
        </p:nvSpPr>
        <p:spPr>
          <a:xfrm>
            <a:off x="8154000" y="4220640"/>
            <a:ext cx="866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Output</a:t>
            </a:r>
            <a:endParaRPr/>
          </a:p>
        </p:txBody>
      </p:sp>
      <p:sp>
        <p:nvSpPr>
          <p:cNvPr id="614" name="CustomShape 6"/>
          <p:cNvSpPr/>
          <p:nvPr/>
        </p:nvSpPr>
        <p:spPr>
          <a:xfrm>
            <a:off x="4531320" y="4086360"/>
            <a:ext cx="553680" cy="55368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615" name="CustomShape 7"/>
          <p:cNvSpPr/>
          <p:nvPr/>
        </p:nvSpPr>
        <p:spPr>
          <a:xfrm>
            <a:off x="4531320" y="5018400"/>
            <a:ext cx="553680" cy="55368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616" name="CustomShape 8"/>
          <p:cNvSpPr/>
          <p:nvPr/>
        </p:nvSpPr>
        <p:spPr>
          <a:xfrm>
            <a:off x="6473520" y="4640040"/>
            <a:ext cx="553680" cy="55368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617" name="CustomShape 9"/>
          <p:cNvSpPr/>
          <p:nvPr/>
        </p:nvSpPr>
        <p:spPr>
          <a:xfrm>
            <a:off x="5085360" y="4363200"/>
            <a:ext cx="1469160" cy="3578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18" name="CustomShape 10"/>
          <p:cNvSpPr/>
          <p:nvPr/>
        </p:nvSpPr>
        <p:spPr>
          <a:xfrm flipV="1">
            <a:off x="5085360" y="4916880"/>
            <a:ext cx="1388160" cy="3780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19" name="CustomShape 11"/>
          <p:cNvSpPr/>
          <p:nvPr/>
        </p:nvSpPr>
        <p:spPr>
          <a:xfrm>
            <a:off x="4531320" y="5950800"/>
            <a:ext cx="553680" cy="55368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620" name="CustomShape 12"/>
          <p:cNvSpPr/>
          <p:nvPr/>
        </p:nvSpPr>
        <p:spPr>
          <a:xfrm flipV="1">
            <a:off x="5085360" y="5111640"/>
            <a:ext cx="1469160" cy="11142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21" name="CustomShape 13"/>
          <p:cNvSpPr/>
          <p:nvPr/>
        </p:nvSpPr>
        <p:spPr>
          <a:xfrm>
            <a:off x="6473520" y="5402520"/>
            <a:ext cx="553680" cy="55368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622" name="CustomShape 14"/>
          <p:cNvSpPr/>
          <p:nvPr/>
        </p:nvSpPr>
        <p:spPr>
          <a:xfrm>
            <a:off x="5085360" y="4363200"/>
            <a:ext cx="1469160" cy="11199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23" name="CustomShape 15"/>
          <p:cNvSpPr/>
          <p:nvPr/>
        </p:nvSpPr>
        <p:spPr>
          <a:xfrm>
            <a:off x="5085360" y="5295240"/>
            <a:ext cx="1388160" cy="3837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24" name="CustomShape 16"/>
          <p:cNvSpPr/>
          <p:nvPr/>
        </p:nvSpPr>
        <p:spPr>
          <a:xfrm flipV="1">
            <a:off x="5085360" y="5679000"/>
            <a:ext cx="1388160" cy="5479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25" name="CustomShape 17"/>
          <p:cNvSpPr/>
          <p:nvPr/>
        </p:nvSpPr>
        <p:spPr>
          <a:xfrm>
            <a:off x="8301960" y="4640040"/>
            <a:ext cx="553680" cy="55368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626" name="CustomShape 18"/>
          <p:cNvSpPr/>
          <p:nvPr/>
        </p:nvSpPr>
        <p:spPr>
          <a:xfrm>
            <a:off x="8301960" y="5402520"/>
            <a:ext cx="553680" cy="55368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627" name="CustomShape 19"/>
          <p:cNvSpPr/>
          <p:nvPr/>
        </p:nvSpPr>
        <p:spPr>
          <a:xfrm>
            <a:off x="6473520" y="3809520"/>
            <a:ext cx="553680" cy="55368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628" name="CustomShape 20"/>
          <p:cNvSpPr/>
          <p:nvPr/>
        </p:nvSpPr>
        <p:spPr>
          <a:xfrm>
            <a:off x="7027560" y="4086360"/>
            <a:ext cx="1355400" cy="6346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29" name="CustomShape 21"/>
          <p:cNvSpPr/>
          <p:nvPr/>
        </p:nvSpPr>
        <p:spPr>
          <a:xfrm>
            <a:off x="7027560" y="4917240"/>
            <a:ext cx="127404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0" name="CustomShape 22"/>
          <p:cNvSpPr/>
          <p:nvPr/>
        </p:nvSpPr>
        <p:spPr>
          <a:xfrm flipV="1">
            <a:off x="7027560" y="5111640"/>
            <a:ext cx="1355400" cy="5662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1" name="CustomShape 23"/>
          <p:cNvSpPr/>
          <p:nvPr/>
        </p:nvSpPr>
        <p:spPr>
          <a:xfrm flipV="1">
            <a:off x="7027560" y="5111640"/>
            <a:ext cx="1355400" cy="13914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2" name="CustomShape 24"/>
          <p:cNvSpPr/>
          <p:nvPr/>
        </p:nvSpPr>
        <p:spPr>
          <a:xfrm flipV="1">
            <a:off x="5085360" y="4086000"/>
            <a:ext cx="1388160" cy="2764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3" name="CustomShape 25"/>
          <p:cNvSpPr/>
          <p:nvPr/>
        </p:nvSpPr>
        <p:spPr>
          <a:xfrm flipV="1">
            <a:off x="5085360" y="4086000"/>
            <a:ext cx="1388160" cy="12088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4" name="CustomShape 26"/>
          <p:cNvSpPr/>
          <p:nvPr/>
        </p:nvSpPr>
        <p:spPr>
          <a:xfrm flipV="1">
            <a:off x="5085360" y="4085280"/>
            <a:ext cx="1388160" cy="21409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5" name="CustomShape 27"/>
          <p:cNvSpPr/>
          <p:nvPr/>
        </p:nvSpPr>
        <p:spPr>
          <a:xfrm>
            <a:off x="5085360" y="4363200"/>
            <a:ext cx="1469160" cy="19450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6" name="CustomShape 28"/>
          <p:cNvSpPr/>
          <p:nvPr/>
        </p:nvSpPr>
        <p:spPr>
          <a:xfrm>
            <a:off x="5085360" y="5295240"/>
            <a:ext cx="1388160" cy="12088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7" name="CustomShape 29"/>
          <p:cNvSpPr/>
          <p:nvPr/>
        </p:nvSpPr>
        <p:spPr>
          <a:xfrm>
            <a:off x="5085360" y="6227640"/>
            <a:ext cx="1469160" cy="4723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8" name="CustomShape 30"/>
          <p:cNvSpPr/>
          <p:nvPr/>
        </p:nvSpPr>
        <p:spPr>
          <a:xfrm flipV="1">
            <a:off x="7027560" y="5874120"/>
            <a:ext cx="1355400" cy="6289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39" name="CustomShape 31"/>
          <p:cNvSpPr/>
          <p:nvPr/>
        </p:nvSpPr>
        <p:spPr>
          <a:xfrm>
            <a:off x="7027560" y="5679360"/>
            <a:ext cx="127404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0" name="CustomShape 32"/>
          <p:cNvSpPr/>
          <p:nvPr/>
        </p:nvSpPr>
        <p:spPr>
          <a:xfrm>
            <a:off x="7027560" y="4917240"/>
            <a:ext cx="1355400" cy="5662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1" name="CustomShape 33"/>
          <p:cNvSpPr/>
          <p:nvPr/>
        </p:nvSpPr>
        <p:spPr>
          <a:xfrm>
            <a:off x="7027560" y="4086360"/>
            <a:ext cx="1355400" cy="139680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2" name="CustomShape 34"/>
          <p:cNvSpPr/>
          <p:nvPr/>
        </p:nvSpPr>
        <p:spPr>
          <a:xfrm flipV="1" rot="5400000">
            <a:off x="6750360" y="3694680"/>
            <a:ext cx="12240" cy="391320"/>
          </a:xfrm>
          <a:prstGeom prst="curvedConnector3">
            <a:avLst>
              <a:gd name="adj1" fmla="val 2438669"/>
            </a:avLst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3" name="CustomShape 35"/>
          <p:cNvSpPr/>
          <p:nvPr/>
        </p:nvSpPr>
        <p:spPr>
          <a:xfrm flipV="1" rot="5400000">
            <a:off x="6750360" y="4525560"/>
            <a:ext cx="12240" cy="391320"/>
          </a:xfrm>
          <a:prstGeom prst="curvedConnector3">
            <a:avLst>
              <a:gd name="adj1" fmla="val 2438669"/>
            </a:avLst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4" name="CustomShape 36"/>
          <p:cNvSpPr/>
          <p:nvPr/>
        </p:nvSpPr>
        <p:spPr>
          <a:xfrm flipV="1" rot="5400000">
            <a:off x="6750360" y="5288040"/>
            <a:ext cx="12240" cy="391320"/>
          </a:xfrm>
          <a:prstGeom prst="curvedConnector3">
            <a:avLst>
              <a:gd name="adj1" fmla="val 2438669"/>
            </a:avLst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5" name="CustomShape 37"/>
          <p:cNvSpPr/>
          <p:nvPr/>
        </p:nvSpPr>
        <p:spPr>
          <a:xfrm flipV="1" rot="5400000">
            <a:off x="6750360" y="6113160"/>
            <a:ext cx="12240" cy="391320"/>
          </a:xfrm>
          <a:prstGeom prst="curvedConnector3">
            <a:avLst>
              <a:gd name="adj1" fmla="val 2438669"/>
            </a:avLst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646" name="CustomShape 38"/>
          <p:cNvSpPr/>
          <p:nvPr/>
        </p:nvSpPr>
        <p:spPr>
          <a:xfrm>
            <a:off x="6473520" y="6211800"/>
            <a:ext cx="553680" cy="55368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Recurrent Neural Network (RNN)</a:t>
            </a:r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Name:</a:t>
            </a:r>
            <a:r>
              <a:rPr lang="en-US" sz="2400">
                <a:solidFill>
                  <a:srgbClr val="292934"/>
                </a:solidFill>
                <a:latin typeface="Arial"/>
              </a:rPr>
              <a:t> Gated Recurrent Unit (GRU)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400">
                <a:solidFill>
                  <a:srgbClr val="292934"/>
                </a:solidFill>
                <a:latin typeface="Arial"/>
              </a:rPr>
              <a:t>Description: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Simple RNN with reset and update gates as additional parameters when feeding past outputs as inputs</a:t>
            </a:r>
            <a:endParaRPr/>
          </a:p>
        </p:txBody>
      </p:sp>
      <p:sp>
        <p:nvSpPr>
          <p:cNvPr id="649" name="CustomShape 3"/>
          <p:cNvSpPr/>
          <p:nvPr/>
        </p:nvSpPr>
        <p:spPr>
          <a:xfrm>
            <a:off x="5033880" y="6004440"/>
            <a:ext cx="5209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50" name="Picture 7" descr=""/>
          <p:cNvPicPr/>
          <p:nvPr/>
        </p:nvPicPr>
        <p:blipFill>
          <a:blip r:embed="rId1"/>
          <a:srcRect l="1289819" t="521379" r="96551" b="587586"/>
          <a:stretch>
            <a:fillRect/>
          </a:stretch>
        </p:blipFill>
        <p:spPr>
          <a:xfrm>
            <a:off x="2622600" y="3216600"/>
            <a:ext cx="4007880" cy="2910600"/>
          </a:xfrm>
          <a:prstGeom prst="rect">
            <a:avLst/>
          </a:prstGeom>
          <a:ln>
            <a:noFill/>
          </a:ln>
        </p:spPr>
      </p:pic>
      <p:sp>
        <p:nvSpPr>
          <p:cNvPr id="651" name="CustomShape 4"/>
          <p:cNvSpPr/>
          <p:nvPr/>
        </p:nvSpPr>
        <p:spPr>
          <a:xfrm>
            <a:off x="3216240" y="5737680"/>
            <a:ext cx="54396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Comparison of Models</a:t>
            </a:r>
            <a:endParaRPr/>
          </a:p>
        </p:txBody>
      </p:sp>
      <p:graphicFrame>
        <p:nvGraphicFramePr>
          <p:cNvPr id="653" name="Table 2"/>
          <p:cNvGraphicFramePr/>
          <p:nvPr/>
        </p:nvGraphicFramePr>
        <p:xfrm>
          <a:off x="457200" y="1600200"/>
          <a:ext cx="8229240" cy="46508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2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Accuracy Rank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Arial"/>
                        </a:rPr>
                        <a:t>Training Time Rank</a:t>
                      </a:r>
                      <a:endParaRPr/>
                    </a:p>
                  </a:txBody>
                  <a:tcPr/>
                </a:tc>
              </a:tr>
              <a:tr h="92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Restricted Boltzmann Machine (RBM)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4/4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4/4</a:t>
                      </a:r>
                      <a:endParaRPr/>
                    </a:p>
                  </a:txBody>
                  <a:tcPr/>
                </a:tc>
              </a:tr>
              <a:tr h="92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Fully-Connected Network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2/4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/>
                </a:tc>
              </a:tr>
              <a:tr h="92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Convolution Neural Network (CNN)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3/4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3/4</a:t>
                      </a:r>
                      <a:endParaRPr/>
                    </a:p>
                  </a:txBody>
                  <a:tcPr/>
                </a:tc>
              </a:tr>
              <a:tr h="931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Recurrent Neural Network (RNN)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292934"/>
                          </a:solidFill>
                          <a:latin typeface="Arial"/>
                        </a:rPr>
                        <a:t>2/4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457200" y="792000"/>
            <a:ext cx="2139480" cy="126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d2533c"/>
                </a:solidFill>
                <a:latin typeface="Arial"/>
              </a:rPr>
              <a:t>Training Models</a:t>
            </a:r>
            <a:endParaRPr/>
          </a:p>
        </p:txBody>
      </p:sp>
      <p:graphicFrame>
        <p:nvGraphicFramePr>
          <p:cNvPr id="655" name="Table 2"/>
          <p:cNvGraphicFramePr/>
          <p:nvPr/>
        </p:nvGraphicFramePr>
        <p:xfrm>
          <a:off x="2971800" y="563040"/>
          <a:ext cx="5714640" cy="6071040"/>
        </p:xfrm>
        <a:graphic>
          <a:graphicData uri="http://schemas.openxmlformats.org/drawingml/2006/table">
            <a:tbl>
              <a:tblPr/>
              <a:tblGrid>
                <a:gridCol w="1739880"/>
                <a:gridCol w="3974760"/>
              </a:tblGrid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Arial"/>
                        </a:rPr>
                        <a:t>Parameters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Arial"/>
                        </a:rPr>
                        <a:t>Types</a:t>
                      </a:r>
                      <a:endParaRPr/>
                    </a:p>
                  </a:txBody>
                  <a:tcPr/>
                </a:tc>
              </a:tr>
              <a:tr h="107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Layer 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Dense, Convolution1D, Convolution1D+Maxpool1D, SimpleRNN, SimpleDeepRNN, LSTM, MUT-123</a:t>
                      </a:r>
                      <a:endParaRPr/>
                    </a:p>
                  </a:txBody>
                  <a:tcPr/>
                </a:tc>
              </a:tr>
              <a:tr h="55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Activation Functions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Tanh, ReLU, sigmoid, hard-sigmoid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Dropout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0.1 – 0.9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Hidden layers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0+</a:t>
                      </a:r>
                      <a:endParaRPr/>
                    </a:p>
                  </a:txBody>
                  <a:tcPr/>
                </a:tc>
              </a:tr>
              <a:tr h="55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Hidden layer nodes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10+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Loss functions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MSE, MAE, RMSE, RMAE, RMSLE, RMALE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Optimization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SGD, Adagrad, Adadelta, RMSProp, Adam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Momentum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None, regular, Nesterov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Learning rates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0.0001+</a:t>
                      </a:r>
                      <a:endParaRPr/>
                    </a:p>
                  </a:txBody>
                  <a:tcPr/>
                </a:tc>
              </a:tr>
              <a:tr h="55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Learning rate decay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1e-6+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Regularization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None, L1, L2</a:t>
                      </a:r>
                      <a:endParaRPr/>
                    </a:p>
                  </a:txBody>
                  <a:tcPr/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Filters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5 - 50</a:t>
                      </a:r>
                      <a:endParaRPr/>
                    </a:p>
                  </a:txBody>
                  <a:tcPr/>
                </a:tc>
              </a:tr>
              <a:tr h="33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Kernels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>
                          <a:solidFill>
                            <a:srgbClr val="292934"/>
                          </a:solidFill>
                          <a:latin typeface="Arial"/>
                        </a:rPr>
                        <a:t>2 - 24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6" name="TextShape 3"/>
          <p:cNvSpPr txBox="1"/>
          <p:nvPr/>
        </p:nvSpPr>
        <p:spPr>
          <a:xfrm>
            <a:off x="457200" y="2130480"/>
            <a:ext cx="2139480" cy="4243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</a:rPr>
              <a:t>Parameters needed to be optimized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Problem Statement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500">
                <a:solidFill>
                  <a:srgbClr val="292934"/>
                </a:solidFill>
                <a:latin typeface="Arial"/>
              </a:rPr>
              <a:t>Goal: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100">
                <a:solidFill>
                  <a:srgbClr val="292934"/>
                </a:solidFill>
                <a:latin typeface="Arial"/>
              </a:rPr>
              <a:t>Forecast oil production rate in petroleum wells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500">
                <a:solidFill>
                  <a:srgbClr val="292934"/>
                </a:solidFill>
                <a:latin typeface="Arial"/>
              </a:rPr>
              <a:t>Given: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100">
                <a:solidFill>
                  <a:srgbClr val="292934"/>
                </a:solidFill>
                <a:latin typeface="Arial"/>
              </a:rPr>
              <a:t>Data from oil wells worldwide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500">
                <a:solidFill>
                  <a:srgbClr val="292934"/>
                </a:solidFill>
                <a:latin typeface="Arial"/>
              </a:rPr>
              <a:t>Strategy:</a:t>
            </a:r>
            <a:r>
              <a:rPr lang="en-US" sz="2500">
                <a:solidFill>
                  <a:srgbClr val="292934"/>
                </a:solidFill>
                <a:latin typeface="Arial"/>
              </a:rPr>
              <a:t> Machine learning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100">
                <a:solidFill>
                  <a:srgbClr val="292934"/>
                </a:solidFill>
                <a:latin typeface="Arial"/>
              </a:rPr>
              <a:t>Use machine learning to detect “events”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 sz="1900">
                <a:solidFill>
                  <a:srgbClr val="292934"/>
                </a:solidFill>
                <a:latin typeface="Arial"/>
              </a:rPr>
              <a:t>Repairs, upgrades, other modifications to wells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100">
                <a:solidFill>
                  <a:srgbClr val="292934"/>
                </a:solidFill>
                <a:latin typeface="Arial"/>
              </a:rPr>
              <a:t>Given a well, forecast oil production for the next year</a:t>
            </a:r>
            <a:endParaRPr/>
          </a:p>
        </p:txBody>
      </p:sp>
      <p:pic>
        <p:nvPicPr>
          <p:cNvPr id="3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400" y="4922280"/>
            <a:ext cx="2336040" cy="15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Oil Well Predictions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Visualization of examples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Oil Well Predictions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638640" y="1495080"/>
            <a:ext cx="3468240" cy="46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0-Layer Fully-Connected</a:t>
            </a:r>
            <a:endParaRPr/>
          </a:p>
        </p:txBody>
      </p:sp>
      <p:sp>
        <p:nvSpPr>
          <p:cNvPr id="661" name="TextShape 3"/>
          <p:cNvSpPr txBox="1"/>
          <p:nvPr/>
        </p:nvSpPr>
        <p:spPr>
          <a:xfrm>
            <a:off x="4754880" y="1495080"/>
            <a:ext cx="3931560" cy="46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GRU</a:t>
            </a:r>
            <a:endParaRPr/>
          </a:p>
        </p:txBody>
      </p:sp>
      <p:pic>
        <p:nvPicPr>
          <p:cNvPr id="662" name="Content Placeholder 4" descr=""/>
          <p:cNvPicPr/>
          <p:nvPr/>
        </p:nvPicPr>
        <p:blipFill>
          <a:blip r:embed="rId1"/>
          <a:srcRect l="1806" t="0" r="5733" b="0"/>
          <a:stretch>
            <a:fillRect/>
          </a:stretch>
        </p:blipFill>
        <p:spPr>
          <a:xfrm>
            <a:off x="1154880" y="1963080"/>
            <a:ext cx="2438280" cy="1978200"/>
          </a:xfrm>
          <a:prstGeom prst="rect">
            <a:avLst/>
          </a:prstGeom>
          <a:ln>
            <a:noFill/>
          </a:ln>
        </p:spPr>
      </p:pic>
      <p:pic>
        <p:nvPicPr>
          <p:cNvPr id="663" name="Content Placeholder 5" descr=""/>
          <p:cNvPicPr/>
          <p:nvPr/>
        </p:nvPicPr>
        <p:blipFill>
          <a:blip r:embed="rId2"/>
          <a:srcRect l="1318" t="0" r="6309" b="0"/>
          <a:stretch>
            <a:fillRect/>
          </a:stretch>
        </p:blipFill>
        <p:spPr>
          <a:xfrm>
            <a:off x="5427000" y="1891800"/>
            <a:ext cx="2520360" cy="2046600"/>
          </a:xfrm>
          <a:prstGeom prst="rect">
            <a:avLst/>
          </a:prstGeom>
          <a:ln>
            <a:noFill/>
          </a:ln>
        </p:spPr>
      </p:pic>
      <p:sp>
        <p:nvSpPr>
          <p:cNvPr id="664" name="CustomShape 4"/>
          <p:cNvSpPr/>
          <p:nvPr/>
        </p:nvSpPr>
        <p:spPr>
          <a:xfrm>
            <a:off x="1904760" y="1891800"/>
            <a:ext cx="119304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65" name="CustomShape 5"/>
          <p:cNvSpPr/>
          <p:nvPr/>
        </p:nvSpPr>
        <p:spPr>
          <a:xfrm>
            <a:off x="6140880" y="1834920"/>
            <a:ext cx="119304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66" name="Content Placeholder 4" descr=""/>
          <p:cNvPicPr/>
          <p:nvPr/>
        </p:nvPicPr>
        <p:blipFill>
          <a:blip r:embed="rId3"/>
          <a:srcRect l="1806" t="0" r="5733" b="0"/>
          <a:stretch>
            <a:fillRect/>
          </a:stretch>
        </p:blipFill>
        <p:spPr>
          <a:xfrm>
            <a:off x="1123920" y="4140000"/>
            <a:ext cx="2469240" cy="2003400"/>
          </a:xfrm>
          <a:prstGeom prst="rect">
            <a:avLst/>
          </a:prstGeom>
          <a:ln>
            <a:noFill/>
          </a:ln>
        </p:spPr>
      </p:pic>
      <p:sp>
        <p:nvSpPr>
          <p:cNvPr id="667" name="CustomShape 6"/>
          <p:cNvSpPr/>
          <p:nvPr/>
        </p:nvSpPr>
        <p:spPr>
          <a:xfrm>
            <a:off x="1904760" y="3941640"/>
            <a:ext cx="1193040" cy="38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68" name="Content Placeholder 5" descr=""/>
          <p:cNvPicPr/>
          <p:nvPr/>
        </p:nvPicPr>
        <p:blipFill>
          <a:blip r:embed="rId4"/>
          <a:srcRect l="2258" t="0" r="6309" b="0"/>
          <a:stretch>
            <a:fillRect/>
          </a:stretch>
        </p:blipFill>
        <p:spPr>
          <a:xfrm>
            <a:off x="5473800" y="4114080"/>
            <a:ext cx="2473920" cy="2029320"/>
          </a:xfrm>
          <a:prstGeom prst="rect">
            <a:avLst/>
          </a:prstGeom>
          <a:ln>
            <a:noFill/>
          </a:ln>
        </p:spPr>
      </p:pic>
      <p:sp>
        <p:nvSpPr>
          <p:cNvPr id="669" name="CustomShape 7"/>
          <p:cNvSpPr/>
          <p:nvPr/>
        </p:nvSpPr>
        <p:spPr>
          <a:xfrm>
            <a:off x="6140880" y="3939120"/>
            <a:ext cx="1193040" cy="3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Oil Well Predictions</a:t>
            </a:r>
            <a:endParaRPr/>
          </a:p>
        </p:txBody>
      </p:sp>
      <p:sp>
        <p:nvSpPr>
          <p:cNvPr id="671" name="TextShape 2"/>
          <p:cNvSpPr txBox="1"/>
          <p:nvPr/>
        </p:nvSpPr>
        <p:spPr>
          <a:xfrm>
            <a:off x="638640" y="1495080"/>
            <a:ext cx="3468240" cy="46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0-Layer Fully-Connected</a:t>
            </a:r>
            <a:endParaRPr/>
          </a:p>
        </p:txBody>
      </p:sp>
      <p:sp>
        <p:nvSpPr>
          <p:cNvPr id="672" name="TextShape 3"/>
          <p:cNvSpPr txBox="1"/>
          <p:nvPr/>
        </p:nvSpPr>
        <p:spPr>
          <a:xfrm>
            <a:off x="4754880" y="1495080"/>
            <a:ext cx="3931560" cy="46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GRU</a:t>
            </a:r>
            <a:endParaRPr/>
          </a:p>
        </p:txBody>
      </p:sp>
      <p:sp>
        <p:nvSpPr>
          <p:cNvPr id="673" name="CustomShape 4"/>
          <p:cNvSpPr/>
          <p:nvPr/>
        </p:nvSpPr>
        <p:spPr>
          <a:xfrm>
            <a:off x="1904760" y="1891800"/>
            <a:ext cx="119304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74" name="CustomShape 5"/>
          <p:cNvSpPr/>
          <p:nvPr/>
        </p:nvSpPr>
        <p:spPr>
          <a:xfrm>
            <a:off x="6217560" y="1891800"/>
            <a:ext cx="119304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75" name="CustomShape 6"/>
          <p:cNvSpPr/>
          <p:nvPr/>
        </p:nvSpPr>
        <p:spPr>
          <a:xfrm>
            <a:off x="1783440" y="3941640"/>
            <a:ext cx="1193040" cy="38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76" name="CustomShape 7"/>
          <p:cNvSpPr/>
          <p:nvPr/>
        </p:nvSpPr>
        <p:spPr>
          <a:xfrm>
            <a:off x="6140880" y="3939120"/>
            <a:ext cx="1193040" cy="3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77" name="Content Placeholder 4" descr=""/>
          <p:cNvPicPr/>
          <p:nvPr/>
        </p:nvPicPr>
        <p:blipFill>
          <a:blip r:embed="rId1"/>
          <a:srcRect l="1181" t="0" r="5733" b="0"/>
          <a:stretch>
            <a:fillRect/>
          </a:stretch>
        </p:blipFill>
        <p:spPr>
          <a:xfrm>
            <a:off x="1123920" y="1963080"/>
            <a:ext cx="2434320" cy="1961640"/>
          </a:xfrm>
          <a:prstGeom prst="rect">
            <a:avLst/>
          </a:prstGeom>
          <a:ln>
            <a:noFill/>
          </a:ln>
        </p:spPr>
      </p:pic>
      <p:sp>
        <p:nvSpPr>
          <p:cNvPr id="678" name="CustomShape 8"/>
          <p:cNvSpPr/>
          <p:nvPr/>
        </p:nvSpPr>
        <p:spPr>
          <a:xfrm>
            <a:off x="1783440" y="1891800"/>
            <a:ext cx="1193040" cy="2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79" name="Content Placeholder 5" descr=""/>
          <p:cNvPicPr/>
          <p:nvPr/>
        </p:nvPicPr>
        <p:blipFill>
          <a:blip r:embed="rId2"/>
          <a:srcRect l="1318" t="0" r="6624" b="0"/>
          <a:stretch>
            <a:fillRect/>
          </a:stretch>
        </p:blipFill>
        <p:spPr>
          <a:xfrm>
            <a:off x="5473800" y="1963080"/>
            <a:ext cx="2520360" cy="1961640"/>
          </a:xfrm>
          <a:prstGeom prst="rect">
            <a:avLst/>
          </a:prstGeom>
          <a:ln>
            <a:noFill/>
          </a:ln>
        </p:spPr>
      </p:pic>
      <p:sp>
        <p:nvSpPr>
          <p:cNvPr id="680" name="CustomShape 9"/>
          <p:cNvSpPr/>
          <p:nvPr/>
        </p:nvSpPr>
        <p:spPr>
          <a:xfrm>
            <a:off x="6140880" y="1884240"/>
            <a:ext cx="1193040" cy="26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81" name="Content Placeholder 4" descr=""/>
          <p:cNvPicPr/>
          <p:nvPr/>
        </p:nvPicPr>
        <p:blipFill>
          <a:blip r:embed="rId3"/>
          <a:srcRect l="4000" t="0" r="5733" b="0"/>
          <a:stretch>
            <a:fillRect/>
          </a:stretch>
        </p:blipFill>
        <p:spPr>
          <a:xfrm>
            <a:off x="1182600" y="4140360"/>
            <a:ext cx="2410560" cy="2003040"/>
          </a:xfrm>
          <a:prstGeom prst="rect">
            <a:avLst/>
          </a:prstGeom>
          <a:ln>
            <a:noFill/>
          </a:ln>
        </p:spPr>
      </p:pic>
      <p:sp>
        <p:nvSpPr>
          <p:cNvPr id="682" name="CustomShape 10"/>
          <p:cNvSpPr/>
          <p:nvPr/>
        </p:nvSpPr>
        <p:spPr>
          <a:xfrm>
            <a:off x="1783440" y="3948120"/>
            <a:ext cx="1193040" cy="38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683" name="Content Placeholder 5" descr=""/>
          <p:cNvPicPr/>
          <p:nvPr/>
        </p:nvPicPr>
        <p:blipFill>
          <a:blip r:embed="rId4"/>
          <a:srcRect l="3198" t="0" r="6309" b="0"/>
          <a:stretch>
            <a:fillRect/>
          </a:stretch>
        </p:blipFill>
        <p:spPr>
          <a:xfrm>
            <a:off x="5554080" y="4120920"/>
            <a:ext cx="2440080" cy="2022480"/>
          </a:xfrm>
          <a:prstGeom prst="rect">
            <a:avLst/>
          </a:prstGeom>
          <a:ln>
            <a:noFill/>
          </a:ln>
        </p:spPr>
      </p:pic>
      <p:sp>
        <p:nvSpPr>
          <p:cNvPr id="684" name="CustomShape 11"/>
          <p:cNvSpPr/>
          <p:nvPr/>
        </p:nvSpPr>
        <p:spPr>
          <a:xfrm>
            <a:off x="6293160" y="3948120"/>
            <a:ext cx="11930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Oil Well Predictions</a:t>
            </a:r>
            <a:endParaRPr/>
          </a:p>
        </p:txBody>
      </p:sp>
      <p:sp>
        <p:nvSpPr>
          <p:cNvPr id="686" name="TextShape 2"/>
          <p:cNvSpPr txBox="1"/>
          <p:nvPr/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0-Layer Fully-Connected</a:t>
            </a:r>
            <a:endParaRPr/>
          </a:p>
        </p:txBody>
      </p:sp>
      <p:sp>
        <p:nvSpPr>
          <p:cNvPr id="687" name="TextShape 3"/>
          <p:cNvSpPr txBox="1"/>
          <p:nvPr/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GRU</a:t>
            </a:r>
            <a:endParaRPr/>
          </a:p>
        </p:txBody>
      </p:sp>
      <p:pic>
        <p:nvPicPr>
          <p:cNvPr id="688" name="Content Placeholder 4" descr=""/>
          <p:cNvPicPr/>
          <p:nvPr/>
        </p:nvPicPr>
        <p:blipFill>
          <a:blip r:embed="rId1"/>
          <a:srcRect l="556" t="0" r="5733" b="0"/>
          <a:stretch>
            <a:fillRect/>
          </a:stretch>
        </p:blipFill>
        <p:spPr>
          <a:xfrm>
            <a:off x="408240" y="2316240"/>
            <a:ext cx="3980520" cy="3186360"/>
          </a:xfrm>
          <a:prstGeom prst="rect">
            <a:avLst/>
          </a:prstGeom>
          <a:ln>
            <a:noFill/>
          </a:ln>
        </p:spPr>
      </p:pic>
      <p:pic>
        <p:nvPicPr>
          <p:cNvPr id="689" name="Content Placeholder 5" descr=""/>
          <p:cNvPicPr/>
          <p:nvPr/>
        </p:nvPicPr>
        <p:blipFill>
          <a:blip r:embed="rId2"/>
          <a:srcRect l="1008" t="0" r="6619" b="0"/>
          <a:stretch>
            <a:fillRect/>
          </a:stretch>
        </p:blipFill>
        <p:spPr>
          <a:xfrm>
            <a:off x="4754880" y="2316240"/>
            <a:ext cx="3923640" cy="3186360"/>
          </a:xfrm>
          <a:prstGeom prst="rect">
            <a:avLst/>
          </a:prstGeom>
          <a:ln>
            <a:noFill/>
          </a:ln>
        </p:spPr>
      </p:pic>
      <p:sp>
        <p:nvSpPr>
          <p:cNvPr id="690" name="CustomShape 4"/>
          <p:cNvSpPr/>
          <p:nvPr/>
        </p:nvSpPr>
        <p:spPr>
          <a:xfrm>
            <a:off x="1356480" y="2220120"/>
            <a:ext cx="2397960" cy="39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91" name="CustomShape 5"/>
          <p:cNvSpPr/>
          <p:nvPr/>
        </p:nvSpPr>
        <p:spPr>
          <a:xfrm>
            <a:off x="5658120" y="2220120"/>
            <a:ext cx="2397960" cy="39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6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Promising: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Already offers reasonable predictions on limited data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Robust: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Applicable to other types of oil well data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Difficult: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Has room for optimization and improvement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Worthwhile: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Yielded profitable results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Future Directions</a:t>
            </a:r>
            <a:endParaRPr/>
          </a:p>
        </p:txBody>
      </p:sp>
      <p:sp>
        <p:nvSpPr>
          <p:cNvPr id="69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Further parameter optimization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Explore other neural network implementations: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Hierarchical Temporal Memory (HTM)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Incorporate water and gas data inputs to aid predictions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Train differently on different kinds of oil wells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Add events as an input to aid predictions</a:t>
            </a:r>
            <a:endParaRPr/>
          </a:p>
        </p:txBody>
      </p:sp>
      <p:pic>
        <p:nvPicPr>
          <p:cNvPr id="6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76280" y="4151160"/>
            <a:ext cx="4604760" cy="23256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544320" y="6170760"/>
            <a:ext cx="824688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We would like to extend our sincerest thanks to the directors of the Harvard John A. Paulson SEAS REU, the TRiCAM coordinators, QRI, and our wonderful mentor Verena Fittkau-Kaynig who enabled this project to happen. </a:t>
            </a:r>
            <a:endParaRPr/>
          </a:p>
        </p:txBody>
      </p:sp>
      <p:sp>
        <p:nvSpPr>
          <p:cNvPr id="698" name="TextShape 2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699" name="TextShape 3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Questions?</a:t>
            </a:r>
            <a:endParaRPr/>
          </a:p>
        </p:txBody>
      </p:sp>
      <p:pic>
        <p:nvPicPr>
          <p:cNvPr id="700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09400" y="724680"/>
            <a:ext cx="1981800" cy="935280"/>
          </a:xfrm>
          <a:prstGeom prst="rect">
            <a:avLst/>
          </a:prstGeom>
          <a:ln>
            <a:noFill/>
          </a:ln>
        </p:spPr>
      </p:pic>
      <p:pic>
        <p:nvPicPr>
          <p:cNvPr id="701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724680"/>
            <a:ext cx="2129760" cy="854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Current QRI Approach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Based on heuristics and statistics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Works well and delivers intended results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000">
                <a:solidFill>
                  <a:srgbClr val="292934"/>
                </a:solidFill>
                <a:latin typeface="Arial"/>
              </a:rPr>
              <a:t>Limitations: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Slow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Limited to time series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i="1" lang="en-US" sz="2000">
                <a:solidFill>
                  <a:srgbClr val="292934"/>
                </a:solidFill>
                <a:latin typeface="Arial"/>
              </a:rPr>
              <a:t>Vision: </a:t>
            </a:r>
            <a:r>
              <a:rPr lang="en-US" sz="2000">
                <a:solidFill>
                  <a:srgbClr val="292934"/>
                </a:solidFill>
                <a:latin typeface="Arial"/>
              </a:rPr>
              <a:t>Deep learning solves many problems in the future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Fast interpretations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Different types of events identified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More complex information can be added</a:t>
            </a:r>
            <a:endParaRPr/>
          </a:p>
        </p:txBody>
      </p:sp>
      <p:pic>
        <p:nvPicPr>
          <p:cNvPr id="35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32920" y="533520"/>
            <a:ext cx="3053520" cy="1441080"/>
          </a:xfrm>
          <a:prstGeom prst="rect">
            <a:avLst/>
          </a:prstGeom>
          <a:ln>
            <a:noFill/>
          </a:ln>
        </p:spPr>
      </p:pic>
      <p:pic>
        <p:nvPicPr>
          <p:cNvPr id="35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90840" y="3822840"/>
            <a:ext cx="4858200" cy="2611080"/>
          </a:xfrm>
          <a:prstGeom prst="rect">
            <a:avLst/>
          </a:prstGeom>
          <a:ln w="9360">
            <a:noFill/>
          </a:ln>
        </p:spPr>
      </p:pic>
      <p:sp>
        <p:nvSpPr>
          <p:cNvPr id="357" name="CustomShape 3"/>
          <p:cNvSpPr/>
          <p:nvPr/>
        </p:nvSpPr>
        <p:spPr>
          <a:xfrm rot="10998000">
            <a:off x="5560560" y="4011120"/>
            <a:ext cx="895680" cy="2058120"/>
          </a:xfrm>
          <a:prstGeom prst="arc">
            <a:avLst>
              <a:gd name="adj1" fmla="val 16269147"/>
              <a:gd name="adj2" fmla="val 0"/>
            </a:avLst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358" name="Line 4"/>
          <p:cNvSpPr/>
          <p:nvPr/>
        </p:nvSpPr>
        <p:spPr>
          <a:xfrm flipV="1">
            <a:off x="5482080" y="5005800"/>
            <a:ext cx="60840" cy="4896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59" name="Line 5"/>
          <p:cNvSpPr/>
          <p:nvPr/>
        </p:nvSpPr>
        <p:spPr>
          <a:xfrm flipV="1">
            <a:off x="5930640" y="4624560"/>
            <a:ext cx="367920" cy="143352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60" name="CustomShape 6"/>
          <p:cNvSpPr/>
          <p:nvPr/>
        </p:nvSpPr>
        <p:spPr>
          <a:xfrm rot="10407600">
            <a:off x="6267600" y="3138480"/>
            <a:ext cx="534240" cy="2993400"/>
          </a:xfrm>
          <a:prstGeom prst="arc">
            <a:avLst>
              <a:gd name="adj1" fmla="val 16567104"/>
              <a:gd name="adj2" fmla="val 0"/>
            </a:avLst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361" name="Line 7"/>
          <p:cNvSpPr/>
          <p:nvPr/>
        </p:nvSpPr>
        <p:spPr>
          <a:xfrm flipV="1">
            <a:off x="6570360" y="4129560"/>
            <a:ext cx="17280" cy="18468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362" name="CustomShape 8"/>
          <p:cNvSpPr/>
          <p:nvPr/>
        </p:nvSpPr>
        <p:spPr>
          <a:xfrm rot="10407600">
            <a:off x="6540840" y="1981800"/>
            <a:ext cx="3655080" cy="3953880"/>
          </a:xfrm>
          <a:prstGeom prst="arc">
            <a:avLst>
              <a:gd name="adj1" fmla="val 16480258"/>
              <a:gd name="adj2" fmla="val 0"/>
            </a:avLst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363" name="CustomShape 9"/>
          <p:cNvSpPr/>
          <p:nvPr/>
        </p:nvSpPr>
        <p:spPr>
          <a:xfrm>
            <a:off x="5494680" y="3653640"/>
            <a:ext cx="23223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6b7d72"/>
                </a:solidFill>
                <a:latin typeface="Arial"/>
              </a:rPr>
              <a:t>Predicting Oil Well Data</a:t>
            </a:r>
            <a:endParaRPr/>
          </a:p>
        </p:txBody>
      </p:sp>
      <p:sp>
        <p:nvSpPr>
          <p:cNvPr id="364" name="CustomShape 10"/>
          <p:cNvSpPr/>
          <p:nvPr/>
        </p:nvSpPr>
        <p:spPr>
          <a:xfrm rot="16200000">
            <a:off x="3758400" y="5162400"/>
            <a:ext cx="1383120" cy="318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500">
                <a:solidFill>
                  <a:srgbClr val="6b7d72"/>
                </a:solidFill>
                <a:latin typeface="Arial"/>
              </a:rPr>
              <a:t>Oil Production</a:t>
            </a:r>
            <a:endParaRPr/>
          </a:p>
        </p:txBody>
      </p:sp>
      <p:sp>
        <p:nvSpPr>
          <p:cNvPr id="365" name="CustomShape 11"/>
          <p:cNvSpPr/>
          <p:nvPr/>
        </p:nvSpPr>
        <p:spPr>
          <a:xfrm>
            <a:off x="6503400" y="6307560"/>
            <a:ext cx="5896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6b7d72"/>
                </a:solidFill>
                <a:latin typeface="Arial"/>
              </a:rPr>
              <a:t>Year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900">
                <a:solidFill>
                  <a:srgbClr val="d2533c"/>
                </a:solidFill>
                <a:latin typeface="Arial"/>
              </a:rPr>
              <a:t>QRI Prediction using Hard-coded Regression Model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 rot="16200000">
            <a:off x="-531000" y="3102480"/>
            <a:ext cx="1622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Oil Production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2604240" y="4998240"/>
            <a:ext cx="810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Year</a:t>
            </a:r>
            <a:endParaRPr/>
          </a:p>
        </p:txBody>
      </p:sp>
      <p:pic>
        <p:nvPicPr>
          <p:cNvPr id="3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920" y="1765440"/>
            <a:ext cx="5790240" cy="324900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4"/>
          <p:cNvSpPr/>
          <p:nvPr/>
        </p:nvSpPr>
        <p:spPr>
          <a:xfrm>
            <a:off x="1557000" y="3173400"/>
            <a:ext cx="93960" cy="127800"/>
          </a:xfrm>
          <a:prstGeom prst="diamond">
            <a:avLst/>
          </a:prstGeom>
          <a:noFill/>
          <a:ln w="26280">
            <a:solidFill>
              <a:srgbClr val="323240"/>
            </a:solidFill>
            <a:round/>
          </a:ln>
        </p:spPr>
      </p:sp>
      <p:sp>
        <p:nvSpPr>
          <p:cNvPr id="371" name="CustomShape 5"/>
          <p:cNvSpPr/>
          <p:nvPr/>
        </p:nvSpPr>
        <p:spPr>
          <a:xfrm>
            <a:off x="2002680" y="4482360"/>
            <a:ext cx="93960" cy="127800"/>
          </a:xfrm>
          <a:prstGeom prst="diamond">
            <a:avLst/>
          </a:prstGeom>
          <a:noFill/>
          <a:ln w="26280">
            <a:solidFill>
              <a:srgbClr val="323240"/>
            </a:solidFill>
            <a:round/>
          </a:ln>
        </p:spPr>
      </p:sp>
      <p:sp>
        <p:nvSpPr>
          <p:cNvPr id="372" name="CustomShape 6"/>
          <p:cNvSpPr/>
          <p:nvPr/>
        </p:nvSpPr>
        <p:spPr>
          <a:xfrm>
            <a:off x="2437200" y="2675160"/>
            <a:ext cx="93960" cy="127800"/>
          </a:xfrm>
          <a:prstGeom prst="diamond">
            <a:avLst/>
          </a:prstGeom>
          <a:noFill/>
          <a:ln w="26280">
            <a:solidFill>
              <a:srgbClr val="323240"/>
            </a:solidFill>
            <a:round/>
          </a:ln>
        </p:spPr>
      </p:sp>
      <p:sp>
        <p:nvSpPr>
          <p:cNvPr id="373" name="CustomShape 7"/>
          <p:cNvSpPr/>
          <p:nvPr/>
        </p:nvSpPr>
        <p:spPr>
          <a:xfrm>
            <a:off x="2765880" y="4362840"/>
            <a:ext cx="93960" cy="127800"/>
          </a:xfrm>
          <a:prstGeom prst="diamond">
            <a:avLst/>
          </a:prstGeom>
          <a:noFill/>
          <a:ln w="26280">
            <a:solidFill>
              <a:srgbClr val="323240"/>
            </a:solidFill>
            <a:round/>
          </a:ln>
        </p:spPr>
      </p:sp>
      <p:sp>
        <p:nvSpPr>
          <p:cNvPr id="374" name="CustomShape 8"/>
          <p:cNvSpPr/>
          <p:nvPr/>
        </p:nvSpPr>
        <p:spPr>
          <a:xfrm>
            <a:off x="2789280" y="2061720"/>
            <a:ext cx="93960" cy="127800"/>
          </a:xfrm>
          <a:prstGeom prst="diamond">
            <a:avLst/>
          </a:prstGeom>
          <a:noFill/>
          <a:ln w="26280">
            <a:solidFill>
              <a:srgbClr val="323240"/>
            </a:solidFill>
            <a:round/>
          </a:ln>
        </p:spPr>
      </p:sp>
      <p:sp>
        <p:nvSpPr>
          <p:cNvPr id="375" name="CustomShape 9"/>
          <p:cNvSpPr/>
          <p:nvPr/>
        </p:nvSpPr>
        <p:spPr>
          <a:xfrm>
            <a:off x="1667160" y="1580760"/>
            <a:ext cx="2585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Predicting Oil Well Data</a:t>
            </a:r>
            <a:endParaRPr/>
          </a:p>
        </p:txBody>
      </p:sp>
      <p:sp>
        <p:nvSpPr>
          <p:cNvPr id="376" name="TextShape 10"/>
          <p:cNvSpPr txBox="1"/>
          <p:nvPr/>
        </p:nvSpPr>
        <p:spPr>
          <a:xfrm>
            <a:off x="5393520" y="2291760"/>
            <a:ext cx="3544920" cy="2425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Problems: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Manually developed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Human bias/error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Not easily adaptable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Less scalable for larger datasets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3f2dc"/>
                </a:solidFill>
                <a:latin typeface="Arial"/>
              </a:rPr>
              <a:t>Deep Learning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f3f2dc"/>
                </a:solidFill>
                <a:latin typeface="Arial"/>
              </a:rPr>
              <a:t>An introduction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What is Deep Learning?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Sophisticated form of machine learning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Applications: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Speech recognition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Natural language processing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Face recognition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Stock market forecasting</a:t>
            </a:r>
            <a:endParaRPr/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4880" y="2980080"/>
            <a:ext cx="5191560" cy="3120480"/>
          </a:xfrm>
          <a:prstGeom prst="rect">
            <a:avLst/>
          </a:prstGeom>
          <a:ln>
            <a:noFill/>
          </a:ln>
        </p:spPr>
      </p:pic>
      <p:sp>
        <p:nvSpPr>
          <p:cNvPr id="382" name="CustomShape 3"/>
          <p:cNvSpPr/>
          <p:nvPr/>
        </p:nvSpPr>
        <p:spPr>
          <a:xfrm>
            <a:off x="3494880" y="6101280"/>
            <a:ext cx="51915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(Google’s deep learning algorithm recognizes faces when applied to YouTube videos)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How Does Deep Learning Work?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Deep learning uses </a:t>
            </a:r>
            <a:r>
              <a:rPr b="1" lang="en-US" sz="2400">
                <a:solidFill>
                  <a:srgbClr val="292934"/>
                </a:solidFill>
                <a:latin typeface="Arial"/>
              </a:rPr>
              <a:t>neural networks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Attempt to mathematically model human brain</a:t>
            </a:r>
            <a:endParaRPr/>
          </a:p>
        </p:txBody>
      </p:sp>
      <p:pic>
        <p:nvPicPr>
          <p:cNvPr id="38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1920" y="2613960"/>
            <a:ext cx="4119120" cy="3677760"/>
          </a:xfrm>
          <a:prstGeom prst="rect">
            <a:avLst/>
          </a:prstGeom>
          <a:ln>
            <a:noFill/>
          </a:ln>
        </p:spPr>
      </p:pic>
      <p:sp>
        <p:nvSpPr>
          <p:cNvPr id="386" name="CustomShape 3"/>
          <p:cNvSpPr/>
          <p:nvPr/>
        </p:nvSpPr>
        <p:spPr>
          <a:xfrm>
            <a:off x="5053680" y="6276600"/>
            <a:ext cx="362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(b) Simplest neural network layout</a:t>
            </a:r>
            <a:endParaRPr/>
          </a:p>
        </p:txBody>
      </p:sp>
      <p:pic>
        <p:nvPicPr>
          <p:cNvPr id="387" name="Imagen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0720" y="2608560"/>
            <a:ext cx="3930840" cy="3683520"/>
          </a:xfrm>
          <a:prstGeom prst="rect">
            <a:avLst/>
          </a:prstGeom>
          <a:ln>
            <a:noFill/>
          </a:ln>
        </p:spPr>
      </p:pic>
      <p:sp>
        <p:nvSpPr>
          <p:cNvPr id="388" name="CustomShape 4"/>
          <p:cNvSpPr/>
          <p:nvPr/>
        </p:nvSpPr>
        <p:spPr>
          <a:xfrm>
            <a:off x="924480" y="6282000"/>
            <a:ext cx="3680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(a) Dendrite versus neural network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Different Deep Learning Models</a:t>
            </a:r>
            <a:endParaRPr/>
          </a:p>
        </p:txBody>
      </p:sp>
      <p:sp>
        <p:nvSpPr>
          <p:cNvPr id="390" name="CustomShape 2"/>
          <p:cNvSpPr/>
          <p:nvPr/>
        </p:nvSpPr>
        <p:spPr>
          <a:xfrm>
            <a:off x="1114560" y="2193480"/>
            <a:ext cx="712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Input</a:t>
            </a:r>
            <a:endParaRPr/>
          </a:p>
        </p:txBody>
      </p:sp>
      <p:sp>
        <p:nvSpPr>
          <p:cNvPr id="391" name="CustomShape 3"/>
          <p:cNvSpPr/>
          <p:nvPr/>
        </p:nvSpPr>
        <p:spPr>
          <a:xfrm>
            <a:off x="7205760" y="2888640"/>
            <a:ext cx="906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Output</a:t>
            </a:r>
            <a:endParaRPr/>
          </a:p>
        </p:txBody>
      </p:sp>
      <p:sp>
        <p:nvSpPr>
          <p:cNvPr id="392" name="CustomShape 4"/>
          <p:cNvSpPr/>
          <p:nvPr/>
        </p:nvSpPr>
        <p:spPr>
          <a:xfrm>
            <a:off x="7315560" y="3346920"/>
            <a:ext cx="596880" cy="6069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393" name="CustomShape 5"/>
          <p:cNvSpPr/>
          <p:nvPr/>
        </p:nvSpPr>
        <p:spPr>
          <a:xfrm>
            <a:off x="7315560" y="4182840"/>
            <a:ext cx="596880" cy="606960"/>
          </a:xfrm>
          <a:prstGeom prst="ellipse">
            <a:avLst/>
          </a:prstGeom>
          <a:solidFill>
            <a:srgbClr val="00b0f0"/>
          </a:solidFill>
          <a:ln w="26280">
            <a:solidFill>
              <a:srgbClr val="6c7771"/>
            </a:solidFill>
            <a:round/>
          </a:ln>
        </p:spPr>
      </p:sp>
      <p:sp>
        <p:nvSpPr>
          <p:cNvPr id="394" name="CustomShape 6"/>
          <p:cNvSpPr/>
          <p:nvPr/>
        </p:nvSpPr>
        <p:spPr>
          <a:xfrm>
            <a:off x="5941440" y="2739600"/>
            <a:ext cx="1373760" cy="9104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395" name="CustomShape 7"/>
          <p:cNvSpPr/>
          <p:nvPr/>
        </p:nvSpPr>
        <p:spPr>
          <a:xfrm>
            <a:off x="5941440" y="3650760"/>
            <a:ext cx="13737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396" name="CustomShape 8"/>
          <p:cNvSpPr/>
          <p:nvPr/>
        </p:nvSpPr>
        <p:spPr>
          <a:xfrm flipV="1">
            <a:off x="5941440" y="3649680"/>
            <a:ext cx="1373760" cy="835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397" name="CustomShape 9"/>
          <p:cNvSpPr/>
          <p:nvPr/>
        </p:nvSpPr>
        <p:spPr>
          <a:xfrm flipV="1">
            <a:off x="5941440" y="3650400"/>
            <a:ext cx="1373760" cy="17402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398" name="CustomShape 10"/>
          <p:cNvSpPr/>
          <p:nvPr/>
        </p:nvSpPr>
        <p:spPr>
          <a:xfrm flipV="1">
            <a:off x="5941440" y="4486320"/>
            <a:ext cx="1373760" cy="9043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399" name="CustomShape 11"/>
          <p:cNvSpPr/>
          <p:nvPr/>
        </p:nvSpPr>
        <p:spPr>
          <a:xfrm>
            <a:off x="5941440" y="4486680"/>
            <a:ext cx="13737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0" name="CustomShape 12"/>
          <p:cNvSpPr/>
          <p:nvPr/>
        </p:nvSpPr>
        <p:spPr>
          <a:xfrm>
            <a:off x="5941440" y="3650760"/>
            <a:ext cx="1373760" cy="835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1" name="CustomShape 13"/>
          <p:cNvSpPr/>
          <p:nvPr/>
        </p:nvSpPr>
        <p:spPr>
          <a:xfrm>
            <a:off x="5941440" y="2739600"/>
            <a:ext cx="1373760" cy="1746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2" name="CustomShape 14"/>
          <p:cNvSpPr/>
          <p:nvPr/>
        </p:nvSpPr>
        <p:spPr>
          <a:xfrm>
            <a:off x="3171240" y="1977840"/>
            <a:ext cx="934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Hidden</a:t>
            </a:r>
            <a:endParaRPr/>
          </a:p>
        </p:txBody>
      </p:sp>
      <p:sp>
        <p:nvSpPr>
          <p:cNvPr id="403" name="CustomShape 15"/>
          <p:cNvSpPr/>
          <p:nvPr/>
        </p:nvSpPr>
        <p:spPr>
          <a:xfrm>
            <a:off x="1230840" y="265068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404" name="CustomShape 16"/>
          <p:cNvSpPr/>
          <p:nvPr/>
        </p:nvSpPr>
        <p:spPr>
          <a:xfrm>
            <a:off x="1230840" y="367308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405" name="CustomShape 17"/>
          <p:cNvSpPr/>
          <p:nvPr/>
        </p:nvSpPr>
        <p:spPr>
          <a:xfrm>
            <a:off x="1827720" y="2954520"/>
            <a:ext cx="1496520" cy="6069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6" name="CustomShape 18"/>
          <p:cNvSpPr/>
          <p:nvPr/>
        </p:nvSpPr>
        <p:spPr>
          <a:xfrm flipV="1">
            <a:off x="1827720" y="3560760"/>
            <a:ext cx="1496520" cy="414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7" name="CustomShape 19"/>
          <p:cNvSpPr/>
          <p:nvPr/>
        </p:nvSpPr>
        <p:spPr>
          <a:xfrm>
            <a:off x="1230840" y="4695120"/>
            <a:ext cx="596880" cy="606960"/>
          </a:xfrm>
          <a:prstGeom prst="ellipse">
            <a:avLst/>
          </a:prstGeom>
          <a:solidFill>
            <a:srgbClr val="93a299"/>
          </a:solidFill>
          <a:ln w="26280">
            <a:solidFill>
              <a:srgbClr val="6c7771"/>
            </a:solidFill>
            <a:round/>
          </a:ln>
        </p:spPr>
      </p:sp>
      <p:sp>
        <p:nvSpPr>
          <p:cNvPr id="408" name="CustomShape 20"/>
          <p:cNvSpPr/>
          <p:nvPr/>
        </p:nvSpPr>
        <p:spPr>
          <a:xfrm flipV="1">
            <a:off x="1827720" y="3560760"/>
            <a:ext cx="1496520" cy="14367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09" name="CustomShape 21"/>
          <p:cNvSpPr/>
          <p:nvPr/>
        </p:nvSpPr>
        <p:spPr>
          <a:xfrm>
            <a:off x="1827720" y="2954520"/>
            <a:ext cx="1496520" cy="14428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0" name="CustomShape 22"/>
          <p:cNvSpPr/>
          <p:nvPr/>
        </p:nvSpPr>
        <p:spPr>
          <a:xfrm>
            <a:off x="1827720" y="3976560"/>
            <a:ext cx="1496520" cy="4204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1" name="CustomShape 23"/>
          <p:cNvSpPr/>
          <p:nvPr/>
        </p:nvSpPr>
        <p:spPr>
          <a:xfrm flipV="1">
            <a:off x="1827720" y="4396680"/>
            <a:ext cx="1496520" cy="6008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2" name="CustomShape 24"/>
          <p:cNvSpPr/>
          <p:nvPr/>
        </p:nvSpPr>
        <p:spPr>
          <a:xfrm flipV="1">
            <a:off x="1827720" y="2650320"/>
            <a:ext cx="1496520" cy="3031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3" name="CustomShape 25"/>
          <p:cNvSpPr/>
          <p:nvPr/>
        </p:nvSpPr>
        <p:spPr>
          <a:xfrm flipV="1">
            <a:off x="1827720" y="2650320"/>
            <a:ext cx="1496520" cy="13255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4" name="CustomShape 26"/>
          <p:cNvSpPr/>
          <p:nvPr/>
        </p:nvSpPr>
        <p:spPr>
          <a:xfrm flipV="1">
            <a:off x="1827720" y="2649600"/>
            <a:ext cx="1496520" cy="2347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5" name="CustomShape 27"/>
          <p:cNvSpPr/>
          <p:nvPr/>
        </p:nvSpPr>
        <p:spPr>
          <a:xfrm>
            <a:off x="1827720" y="2954520"/>
            <a:ext cx="1496520" cy="2347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6" name="CustomShape 28"/>
          <p:cNvSpPr/>
          <p:nvPr/>
        </p:nvSpPr>
        <p:spPr>
          <a:xfrm>
            <a:off x="1827720" y="3976560"/>
            <a:ext cx="1496520" cy="13255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7" name="CustomShape 29"/>
          <p:cNvSpPr/>
          <p:nvPr/>
        </p:nvSpPr>
        <p:spPr>
          <a:xfrm>
            <a:off x="1827720" y="4998600"/>
            <a:ext cx="1496520" cy="3031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18" name="CustomShape 30"/>
          <p:cNvSpPr/>
          <p:nvPr/>
        </p:nvSpPr>
        <p:spPr>
          <a:xfrm>
            <a:off x="3324600" y="32580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19" name="CustomShape 31"/>
          <p:cNvSpPr/>
          <p:nvPr/>
        </p:nvSpPr>
        <p:spPr>
          <a:xfrm>
            <a:off x="3324600" y="409392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0" name="CustomShape 32"/>
          <p:cNvSpPr/>
          <p:nvPr/>
        </p:nvSpPr>
        <p:spPr>
          <a:xfrm>
            <a:off x="3324600" y="23472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1" name="CustomShape 33"/>
          <p:cNvSpPr/>
          <p:nvPr/>
        </p:nvSpPr>
        <p:spPr>
          <a:xfrm>
            <a:off x="3324600" y="49986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2" name="CustomShape 34"/>
          <p:cNvSpPr/>
          <p:nvPr/>
        </p:nvSpPr>
        <p:spPr>
          <a:xfrm>
            <a:off x="5344200" y="32580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3" name="CustomShape 35"/>
          <p:cNvSpPr/>
          <p:nvPr/>
        </p:nvSpPr>
        <p:spPr>
          <a:xfrm>
            <a:off x="5344200" y="409392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4" name="CustomShape 36"/>
          <p:cNvSpPr/>
          <p:nvPr/>
        </p:nvSpPr>
        <p:spPr>
          <a:xfrm>
            <a:off x="5344200" y="23472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5" name="CustomShape 37"/>
          <p:cNvSpPr/>
          <p:nvPr/>
        </p:nvSpPr>
        <p:spPr>
          <a:xfrm>
            <a:off x="5344200" y="4998600"/>
            <a:ext cx="596880" cy="606960"/>
          </a:xfrm>
          <a:prstGeom prst="ellipse">
            <a:avLst/>
          </a:prstGeom>
          <a:solidFill>
            <a:srgbClr val="808da0"/>
          </a:solidFill>
          <a:ln w="26280">
            <a:solidFill>
              <a:srgbClr val="6c7771"/>
            </a:solidFill>
            <a:round/>
          </a:ln>
        </p:spPr>
      </p:sp>
      <p:sp>
        <p:nvSpPr>
          <p:cNvPr id="426" name="CustomShape 38"/>
          <p:cNvSpPr/>
          <p:nvPr/>
        </p:nvSpPr>
        <p:spPr>
          <a:xfrm flipV="1">
            <a:off x="3921840" y="5301360"/>
            <a:ext cx="14223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27" name="CustomShape 39"/>
          <p:cNvSpPr/>
          <p:nvPr/>
        </p:nvSpPr>
        <p:spPr>
          <a:xfrm flipV="1">
            <a:off x="3921840" y="4396680"/>
            <a:ext cx="14223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28" name="CustomShape 40"/>
          <p:cNvSpPr/>
          <p:nvPr/>
        </p:nvSpPr>
        <p:spPr>
          <a:xfrm flipV="1">
            <a:off x="3921840" y="3560760"/>
            <a:ext cx="14223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29" name="CustomShape 41"/>
          <p:cNvSpPr/>
          <p:nvPr/>
        </p:nvSpPr>
        <p:spPr>
          <a:xfrm flipV="1">
            <a:off x="3921840" y="2649600"/>
            <a:ext cx="1422360" cy="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0" name="CustomShape 42"/>
          <p:cNvSpPr/>
          <p:nvPr/>
        </p:nvSpPr>
        <p:spPr>
          <a:xfrm flipV="1">
            <a:off x="3921840" y="4397400"/>
            <a:ext cx="1422360" cy="9043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1" name="CustomShape 43"/>
          <p:cNvSpPr/>
          <p:nvPr/>
        </p:nvSpPr>
        <p:spPr>
          <a:xfrm flipV="1">
            <a:off x="3921840" y="3560760"/>
            <a:ext cx="1422360" cy="8355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2" name="CustomShape 44"/>
          <p:cNvSpPr/>
          <p:nvPr/>
        </p:nvSpPr>
        <p:spPr>
          <a:xfrm flipV="1">
            <a:off x="3921840" y="2650320"/>
            <a:ext cx="1422360" cy="9043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3" name="CustomShape 45"/>
          <p:cNvSpPr/>
          <p:nvPr/>
        </p:nvSpPr>
        <p:spPr>
          <a:xfrm flipV="1">
            <a:off x="3921840" y="3561480"/>
            <a:ext cx="1422360" cy="17402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4" name="CustomShape 46"/>
          <p:cNvSpPr/>
          <p:nvPr/>
        </p:nvSpPr>
        <p:spPr>
          <a:xfrm flipV="1">
            <a:off x="3921840" y="2642400"/>
            <a:ext cx="1422360" cy="17402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5" name="CustomShape 47"/>
          <p:cNvSpPr/>
          <p:nvPr/>
        </p:nvSpPr>
        <p:spPr>
          <a:xfrm flipV="1">
            <a:off x="3921840" y="2650320"/>
            <a:ext cx="1422360" cy="26683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6" name="CustomShape 48"/>
          <p:cNvSpPr/>
          <p:nvPr/>
        </p:nvSpPr>
        <p:spPr>
          <a:xfrm>
            <a:off x="3921840" y="2642760"/>
            <a:ext cx="1422360" cy="9187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7" name="CustomShape 49"/>
          <p:cNvSpPr/>
          <p:nvPr/>
        </p:nvSpPr>
        <p:spPr>
          <a:xfrm>
            <a:off x="3921840" y="3555720"/>
            <a:ext cx="1422360" cy="8416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8" name="CustomShape 50"/>
          <p:cNvSpPr/>
          <p:nvPr/>
        </p:nvSpPr>
        <p:spPr>
          <a:xfrm>
            <a:off x="3921840" y="4400640"/>
            <a:ext cx="1422360" cy="91872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39" name="CustomShape 51"/>
          <p:cNvSpPr/>
          <p:nvPr/>
        </p:nvSpPr>
        <p:spPr>
          <a:xfrm>
            <a:off x="3921840" y="2642760"/>
            <a:ext cx="1422360" cy="175428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40" name="CustomShape 52"/>
          <p:cNvSpPr/>
          <p:nvPr/>
        </p:nvSpPr>
        <p:spPr>
          <a:xfrm>
            <a:off x="3921840" y="3555720"/>
            <a:ext cx="1406880" cy="174636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41" name="CustomShape 53"/>
          <p:cNvSpPr/>
          <p:nvPr/>
        </p:nvSpPr>
        <p:spPr>
          <a:xfrm>
            <a:off x="3921840" y="2650680"/>
            <a:ext cx="1422360" cy="2651040"/>
          </a:xfrm>
          <a:prstGeom prst="straightConnector1">
            <a:avLst/>
          </a:prstGeom>
          <a:noFill/>
          <a:ln w="9360">
            <a:solidFill>
              <a:srgbClr val="93a299"/>
            </a:solidFill>
            <a:round/>
            <a:tailEnd len="med" type="triangle" w="med"/>
          </a:ln>
        </p:spPr>
      </p:sp>
      <p:sp>
        <p:nvSpPr>
          <p:cNvPr id="442" name="CustomShape 54"/>
          <p:cNvSpPr/>
          <p:nvPr/>
        </p:nvSpPr>
        <p:spPr>
          <a:xfrm>
            <a:off x="5172840" y="2008800"/>
            <a:ext cx="934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Hidden</a:t>
            </a:r>
            <a:endParaRPr/>
          </a:p>
        </p:txBody>
      </p:sp>
      <p:sp>
        <p:nvSpPr>
          <p:cNvPr id="443" name="CustomShape 55"/>
          <p:cNvSpPr/>
          <p:nvPr/>
        </p:nvSpPr>
        <p:spPr>
          <a:xfrm>
            <a:off x="1592640" y="5943600"/>
            <a:ext cx="6187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Complicated neural networks contain multiple hidden layers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