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7" r:id="rId6"/>
    <p:sldId id="277" r:id="rId7"/>
    <p:sldId id="262" r:id="rId8"/>
    <p:sldId id="260" r:id="rId9"/>
    <p:sldId id="263" r:id="rId10"/>
    <p:sldId id="278" r:id="rId11"/>
    <p:sldId id="261" r:id="rId12"/>
    <p:sldId id="279" r:id="rId13"/>
    <p:sldId id="264" r:id="rId14"/>
    <p:sldId id="280" r:id="rId15"/>
    <p:sldId id="283" r:id="rId16"/>
    <p:sldId id="282" r:id="rId17"/>
    <p:sldId id="281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9A381-73A4-6047-9867-B432D21467D0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4462-8F4A-4A42-BEDA-665428C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Relationship Id="rId3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31" y="4038600"/>
            <a:ext cx="8641269" cy="1828800"/>
          </a:xfrm>
        </p:spPr>
        <p:txBody>
          <a:bodyPr>
            <a:normAutofit/>
          </a:bodyPr>
          <a:lstStyle/>
          <a:p>
            <a:r>
              <a:rPr lang="en-US" sz="4300" dirty="0" err="1" smtClean="0"/>
              <a:t>TRiCAM</a:t>
            </a:r>
            <a:r>
              <a:rPr lang="en-US" sz="4300" dirty="0"/>
              <a:t> </a:t>
            </a:r>
            <a:r>
              <a:rPr lang="en-US" sz="4300" dirty="0" smtClean="0"/>
              <a:t>QRI Project Presentation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MICHELLE YANG, AKASH LEVY, ALBERT TUNG, JANETTE GARCIA</a:t>
            </a:r>
            <a:endParaRPr lang="en-US" sz="2000" dirty="0"/>
          </a:p>
        </p:txBody>
      </p:sp>
      <p:pic>
        <p:nvPicPr>
          <p:cNvPr id="4" name="Picture 6" descr="http://www.seas.harvard.edu/courses/cs152/2010sp/SEAS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7931" y="6075096"/>
            <a:ext cx="63676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om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651" y="6075096"/>
            <a:ext cx="1196303" cy="5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on QRI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</p:spPr>
        <p:txBody>
          <a:bodyPr vert="vert270" anchor="ctr" anchorCtr="0">
            <a:normAutofit/>
          </a:bodyPr>
          <a:lstStyle/>
          <a:p>
            <a:pPr algn="ctr"/>
            <a:r>
              <a:rPr lang="en-US" sz="3000" dirty="0" smtClean="0"/>
              <a:t>Animated prediction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smtClean="0"/>
              <a:t>Changed from </a:t>
            </a:r>
            <a:r>
              <a:rPr lang="en-US" sz="2700" dirty="0" err="1" smtClean="0"/>
              <a:t>autoencoders</a:t>
            </a:r>
            <a:endParaRPr lang="en-US" sz="2700" dirty="0" smtClean="0"/>
          </a:p>
          <a:p>
            <a:r>
              <a:rPr lang="en-US" sz="2700" dirty="0" smtClean="0"/>
              <a:t>Currently produces best results on QRI data</a:t>
            </a:r>
          </a:p>
          <a:p>
            <a:pPr lvl="1"/>
            <a:r>
              <a:rPr lang="en-US" sz="2200" dirty="0" smtClean="0"/>
              <a:t>Hidden layers: 4</a:t>
            </a:r>
          </a:p>
          <a:p>
            <a:pPr lvl="1"/>
            <a:r>
              <a:rPr lang="en-US" sz="2200" dirty="0" smtClean="0"/>
              <a:t>Neurons: 300</a:t>
            </a:r>
          </a:p>
          <a:p>
            <a:pPr lvl="1"/>
            <a:r>
              <a:rPr lang="en-US" sz="2200" dirty="0" smtClean="0"/>
              <a:t>Activation Function: </a:t>
            </a:r>
            <a:r>
              <a:rPr lang="en-US" sz="2200" dirty="0" err="1" smtClean="0"/>
              <a:t>tanh</a:t>
            </a:r>
            <a:endParaRPr lang="en-US" sz="2200" dirty="0" smtClean="0"/>
          </a:p>
          <a:p>
            <a:pPr lvl="1"/>
            <a:r>
              <a:rPr lang="en-US" sz="2200" dirty="0" smtClean="0"/>
              <a:t>Batch size: 273</a:t>
            </a:r>
          </a:p>
          <a:p>
            <a:pPr lvl="1"/>
            <a:r>
              <a:rPr lang="en-US" sz="2200" dirty="0" smtClean="0"/>
              <a:t>Learning rate: 0.01</a:t>
            </a:r>
          </a:p>
          <a:p>
            <a:pPr lvl="1"/>
            <a:r>
              <a:rPr lang="en-US" sz="2200" dirty="0" smtClean="0"/>
              <a:t>Momentum 0.5</a:t>
            </a:r>
            <a:endParaRPr lang="en-US" sz="2200" dirty="0"/>
          </a:p>
        </p:txBody>
      </p:sp>
      <p:pic>
        <p:nvPicPr>
          <p:cNvPr id="5" name="Picture 4" descr="graph2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41" y="2789695"/>
            <a:ext cx="4408408" cy="33063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43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on QRI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</p:spPr>
        <p:txBody>
          <a:bodyPr vert="vert270" anchor="ctr" anchorCtr="0">
            <a:normAutofit/>
          </a:bodyPr>
          <a:lstStyle/>
          <a:p>
            <a:pPr algn="ctr"/>
            <a:r>
              <a:rPr lang="en-US" sz="3000" dirty="0" smtClean="0"/>
              <a:t>Animated prediction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9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QRI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6741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sz="1850" dirty="0" smtClean="0"/>
              <a:t>Convolutional Neural Network (CNN)</a:t>
            </a:r>
            <a:endParaRPr lang="en-US" sz="18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50" dirty="0" smtClean="0"/>
              <a:t>Multilayer Perceptron (MLP)</a:t>
            </a:r>
            <a:endParaRPr lang="en-US" sz="185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847" b="4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509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Works Cited</a:t>
            </a:r>
            <a:endParaRPr lang="en-US" sz="6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609600"/>
            <a:ext cx="5562600" cy="55165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Picture slide 2: http</a:t>
            </a:r>
            <a:r>
              <a:rPr lang="en-US" sz="2000" dirty="0"/>
              <a:t>://www.sfltimes.com/wp-content/uploads/2015/06/oil-drilling-at-</a:t>
            </a:r>
            <a:r>
              <a:rPr lang="en-US" sz="2000" dirty="0" smtClean="0"/>
              <a:t>sunset.jpg</a:t>
            </a:r>
          </a:p>
          <a:p>
            <a:r>
              <a:rPr lang="en-US" sz="2000" dirty="0" smtClean="0"/>
              <a:t>RNN </a:t>
            </a:r>
            <a:r>
              <a:rPr lang="en-US" sz="2000" dirty="0"/>
              <a:t>LSTM picture: http://</a:t>
            </a:r>
            <a:r>
              <a:rPr lang="en-US" sz="2000" dirty="0" err="1"/>
              <a:t>www.willamette.edu</a:t>
            </a:r>
            <a:r>
              <a:rPr lang="en-US" sz="2000" dirty="0"/>
              <a:t>/~</a:t>
            </a:r>
            <a:r>
              <a:rPr lang="en-US" sz="2000" dirty="0" err="1"/>
              <a:t>gorr</a:t>
            </a:r>
            <a:r>
              <a:rPr lang="en-US" sz="2000" dirty="0"/>
              <a:t>/classes/cs449/figs/</a:t>
            </a:r>
            <a:r>
              <a:rPr lang="en-US" sz="2000" dirty="0" err="1"/>
              <a:t>lstm.gif</a:t>
            </a:r>
            <a:endParaRPr lang="en-US" sz="2000" dirty="0" smtClean="0"/>
          </a:p>
          <a:p>
            <a:r>
              <a:rPr lang="en-US" sz="2000" dirty="0" smtClean="0"/>
              <a:t>Smiling </a:t>
            </a:r>
            <a:r>
              <a:rPr lang="en-US" sz="2000" dirty="0"/>
              <a:t>corgi: http://</a:t>
            </a:r>
            <a:r>
              <a:rPr lang="en-US" sz="2000" dirty="0" err="1"/>
              <a:t>dailynewsdig.com</a:t>
            </a:r>
            <a:r>
              <a:rPr lang="en-US" sz="2000" dirty="0"/>
              <a:t>/</a:t>
            </a:r>
            <a:r>
              <a:rPr lang="en-US" sz="2000" dirty="0" err="1"/>
              <a:t>wp</a:t>
            </a:r>
            <a:r>
              <a:rPr lang="en-US" sz="2000" dirty="0"/>
              <a:t>-content/uploads/2013/11/15.-Smiling-Corgi-Pup.jpg</a:t>
            </a:r>
          </a:p>
        </p:txBody>
      </p:sp>
    </p:spTree>
    <p:extLst>
      <p:ext uri="{BB962C8B-B14F-4D97-AF65-F5344CB8AC3E}">
        <p14:creationId xmlns:p14="http://schemas.microsoft.com/office/powerpoint/2010/main" val="420781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 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G</a:t>
            </a:r>
            <a:r>
              <a:rPr lang="en-US" b="1" i="1" dirty="0" smtClean="0"/>
              <a:t>oal:</a:t>
            </a:r>
            <a:r>
              <a:rPr lang="en-US" i="1" dirty="0" smtClean="0"/>
              <a:t> </a:t>
            </a:r>
            <a:r>
              <a:rPr lang="en-US" dirty="0" smtClean="0"/>
              <a:t>predict oil production rate in petroleum wells</a:t>
            </a:r>
          </a:p>
          <a:p>
            <a:r>
              <a:rPr lang="en-US" b="1" i="1" dirty="0" smtClean="0"/>
              <a:t>Strategy:</a:t>
            </a:r>
            <a:r>
              <a:rPr lang="en-US" dirty="0"/>
              <a:t> </a:t>
            </a:r>
            <a:r>
              <a:rPr lang="en-US" dirty="0" smtClean="0"/>
              <a:t>deep learning</a:t>
            </a:r>
          </a:p>
          <a:p>
            <a:pPr lvl="1"/>
            <a:r>
              <a:rPr lang="en-US" i="1" dirty="0" smtClean="0"/>
              <a:t>Models:</a:t>
            </a:r>
          </a:p>
          <a:p>
            <a:pPr lvl="2"/>
            <a:r>
              <a:rPr lang="en-US" i="1" dirty="0" smtClean="0"/>
              <a:t>Convolutional Neural Network (CNN)</a:t>
            </a:r>
            <a:endParaRPr lang="en-US" i="1" dirty="0" smtClean="0"/>
          </a:p>
          <a:p>
            <a:pPr lvl="2"/>
            <a:r>
              <a:rPr lang="en-US" i="1" dirty="0"/>
              <a:t>Multilayer Perceptron (MLP)</a:t>
            </a:r>
          </a:p>
          <a:p>
            <a:pPr lvl="2"/>
            <a:r>
              <a:rPr lang="en-US" i="1" dirty="0" smtClean="0"/>
              <a:t>Recurrent Neural Network (RNN)</a:t>
            </a:r>
          </a:p>
          <a:p>
            <a:pPr lvl="2"/>
            <a:r>
              <a:rPr lang="en-US" i="1" dirty="0" smtClean="0"/>
              <a:t>Restricted Boltzmann Machine (RBM)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942" y="4192182"/>
            <a:ext cx="2861106" cy="19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6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 </a:t>
            </a:r>
            <a:r>
              <a:rPr lang="en-US" dirty="0" smtClean="0"/>
              <a:t>Data – Current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data into chunks of 36 months</a:t>
            </a:r>
          </a:p>
          <a:p>
            <a:r>
              <a:rPr lang="en-US" dirty="0"/>
              <a:t>S</a:t>
            </a:r>
            <a:r>
              <a:rPr lang="en-US" dirty="0" smtClean="0"/>
              <a:t>tep size of 1 month</a:t>
            </a:r>
          </a:p>
          <a:p>
            <a:r>
              <a:rPr lang="en-US" dirty="0" smtClean="0"/>
              <a:t>Assign data to training, validation, and test sets</a:t>
            </a:r>
          </a:p>
          <a:p>
            <a:pPr lvl="1"/>
            <a:r>
              <a:rPr lang="en-US" dirty="0" smtClean="0"/>
              <a:t>Based on different wells</a:t>
            </a:r>
          </a:p>
          <a:p>
            <a:r>
              <a:rPr lang="en-US" dirty="0" smtClean="0"/>
              <a:t>Remove zeros</a:t>
            </a:r>
          </a:p>
          <a:p>
            <a:r>
              <a:rPr lang="en-US" dirty="0" smtClean="0"/>
              <a:t>Normalize data within each chunk</a:t>
            </a:r>
          </a:p>
        </p:txBody>
      </p:sp>
    </p:spTree>
    <p:extLst>
      <p:ext uri="{BB962C8B-B14F-4D97-AF65-F5344CB8AC3E}">
        <p14:creationId xmlns:p14="http://schemas.microsoft.com/office/powerpoint/2010/main" val="116745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Preprocessed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Current Preprocessing</a:t>
            </a:r>
            <a:endParaRPr lang="en-US" dirty="0"/>
          </a:p>
        </p:txBody>
      </p:sp>
      <p:pic>
        <p:nvPicPr>
          <p:cNvPr id="13" name="Content Placeholder 12" descr="figure_1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" r="2926"/>
          <a:stretch/>
        </p:blipFill>
        <p:spPr>
          <a:xfrm>
            <a:off x="600508" y="2631184"/>
            <a:ext cx="3895292" cy="3027588"/>
          </a:xfrm>
        </p:spPr>
      </p:pic>
      <p:pic>
        <p:nvPicPr>
          <p:cNvPr id="14" name="Content Placeholder 13" descr="figure_2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2" r="5269" b="949"/>
          <a:stretch/>
        </p:blipFill>
        <p:spPr>
          <a:xfrm>
            <a:off x="4800600" y="2606183"/>
            <a:ext cx="3886200" cy="3052589"/>
          </a:xfrm>
        </p:spPr>
      </p:pic>
    </p:spTree>
    <p:extLst>
      <p:ext uri="{BB962C8B-B14F-4D97-AF65-F5344CB8AC3E}">
        <p14:creationId xmlns:p14="http://schemas.microsoft.com/office/powerpoint/2010/main" val="24861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Preprocessing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Smoothing data</a:t>
            </a:r>
          </a:p>
          <a:p>
            <a:r>
              <a:rPr lang="en-US" dirty="0" smtClean="0"/>
              <a:t>Assign data to different sets based on site name</a:t>
            </a:r>
            <a:endParaRPr lang="en-US" dirty="0"/>
          </a:p>
        </p:txBody>
      </p:sp>
      <p:pic>
        <p:nvPicPr>
          <p:cNvPr id="5" name="Picture 4" descr="figure_3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9"/>
          <a:stretch/>
        </p:blipFill>
        <p:spPr>
          <a:xfrm>
            <a:off x="2562758" y="2741019"/>
            <a:ext cx="4252363" cy="33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Odyssey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Successfully set up</a:t>
            </a:r>
          </a:p>
          <a:p>
            <a:r>
              <a:rPr lang="en-US" dirty="0" smtClean="0"/>
              <a:t>Ran on CPU</a:t>
            </a:r>
          </a:p>
          <a:p>
            <a:r>
              <a:rPr lang="en-US" b="1" i="1" dirty="0" smtClean="0"/>
              <a:t>Next Step:</a:t>
            </a:r>
            <a:r>
              <a:rPr lang="en-US" dirty="0" smtClean="0"/>
              <a:t> running on GPU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619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95046"/>
            <a:ext cx="4751000" cy="4495800"/>
          </a:xfrm>
        </p:spPr>
        <p:txBody>
          <a:bodyPr/>
          <a:lstStyle/>
          <a:p>
            <a:r>
              <a:rPr lang="en-US" dirty="0" smtClean="0"/>
              <a:t>Character-level language modeling:</a:t>
            </a:r>
          </a:p>
          <a:p>
            <a:pPr lvl="1"/>
            <a:r>
              <a:rPr lang="en-US" dirty="0" smtClean="0"/>
              <a:t>Predicted lowest-level term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Developing Long Short Term Memory Model (LSTM)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9" y="2316945"/>
            <a:ext cx="2790058" cy="22918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294786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Restricted Boltzmann Machines (RBM)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 MNIST data</a:t>
            </a:r>
          </a:p>
          <a:p>
            <a:r>
              <a:rPr lang="en-US" dirty="0" smtClean="0"/>
              <a:t>Editing</a:t>
            </a:r>
            <a:r>
              <a:rPr lang="en-US" dirty="0" smtClean="0"/>
              <a:t> shape of input data</a:t>
            </a:r>
          </a:p>
        </p:txBody>
      </p:sp>
    </p:spTree>
    <p:extLst>
      <p:ext uri="{BB962C8B-B14F-4D97-AF65-F5344CB8AC3E}">
        <p14:creationId xmlns:p14="http://schemas.microsoft.com/office/powerpoint/2010/main" val="1249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Working model on QRI data</a:t>
            </a:r>
          </a:p>
          <a:p>
            <a:pPr lvl="1"/>
            <a:r>
              <a:rPr lang="en-US" sz="2200" dirty="0"/>
              <a:t>Hidden layers: </a:t>
            </a:r>
            <a:r>
              <a:rPr lang="en-US" sz="2200" dirty="0" smtClean="0"/>
              <a:t>2</a:t>
            </a:r>
          </a:p>
          <a:p>
            <a:pPr lvl="1"/>
            <a:r>
              <a:rPr lang="en-US" sz="2200" dirty="0" smtClean="0"/>
              <a:t>Fully-connected layer: 1</a:t>
            </a:r>
            <a:endParaRPr lang="en-US" sz="2200" dirty="0"/>
          </a:p>
          <a:p>
            <a:pPr lvl="1"/>
            <a:r>
              <a:rPr lang="en-US" sz="2200" dirty="0" smtClean="0"/>
              <a:t>Filter per layer: 12</a:t>
            </a:r>
            <a:endParaRPr lang="en-US" sz="2200" dirty="0"/>
          </a:p>
          <a:p>
            <a:pPr lvl="1"/>
            <a:r>
              <a:rPr lang="en-US" sz="2200" dirty="0"/>
              <a:t>Activation Function: </a:t>
            </a:r>
            <a:r>
              <a:rPr lang="en-US" sz="2200" dirty="0" err="1"/>
              <a:t>tanh</a:t>
            </a:r>
            <a:endParaRPr lang="en-US" sz="2200" dirty="0"/>
          </a:p>
          <a:p>
            <a:pPr lvl="1"/>
            <a:r>
              <a:rPr lang="en-US" sz="2200" dirty="0"/>
              <a:t>Batch size: </a:t>
            </a:r>
            <a:r>
              <a:rPr lang="en-US" sz="2200" dirty="0" smtClean="0"/>
              <a:t>200</a:t>
            </a:r>
            <a:endParaRPr lang="en-US" sz="2200" dirty="0"/>
          </a:p>
          <a:p>
            <a:pPr lvl="1"/>
            <a:r>
              <a:rPr lang="en-US" sz="2200" dirty="0"/>
              <a:t>Learning rate: 0.01</a:t>
            </a:r>
          </a:p>
          <a:p>
            <a:pPr lvl="1"/>
            <a:r>
              <a:rPr lang="en-US" sz="2200" dirty="0" smtClean="0"/>
              <a:t>Momentum: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064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982</TotalTime>
  <Words>413</Words>
  <Application>Microsoft Macintosh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TRiCAM QRI Project Presentation</vt:lpstr>
      <vt:lpstr>QRI Problem Summary</vt:lpstr>
      <vt:lpstr>QRI Data – Current Preprocessing</vt:lpstr>
      <vt:lpstr>Sample Preprocessed Data</vt:lpstr>
      <vt:lpstr>Additional Preprocessing Options</vt:lpstr>
      <vt:lpstr>Odyssey Clusters</vt:lpstr>
      <vt:lpstr>Recurrent Neural Networks (RNN)</vt:lpstr>
      <vt:lpstr>Restricted Boltzmann Machines (RBM)</vt:lpstr>
      <vt:lpstr>Convolutional Neural Network (CNN)</vt:lpstr>
      <vt:lpstr>CNN on QRI Data</vt:lpstr>
      <vt:lpstr>Multilayer Perceptron (MLP)</vt:lpstr>
      <vt:lpstr>MLP on QRI Data</vt:lpstr>
      <vt:lpstr>Training on QRI Data</vt:lpstr>
      <vt:lpstr>Training on QRI Data</vt:lpstr>
      <vt:lpstr>Training on QRI Data</vt:lpstr>
      <vt:lpstr>Training on QRI Data</vt:lpstr>
      <vt:lpstr>Training on QRI Data</vt:lpstr>
      <vt:lpstr>Thank you!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Project Presentation</dc:title>
  <dc:creator>Michelle Yang</dc:creator>
  <cp:lastModifiedBy>Michelle Yang</cp:lastModifiedBy>
  <cp:revision>69</cp:revision>
  <dcterms:created xsi:type="dcterms:W3CDTF">2015-07-20T15:50:47Z</dcterms:created>
  <dcterms:modified xsi:type="dcterms:W3CDTF">2015-07-22T19:16:03Z</dcterms:modified>
</cp:coreProperties>
</file>