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4" d="100"/>
          <a:sy n="64" d="100"/>
        </p:scale>
        <p:origin x="-220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50D35-9784-4723-9E6D-410EDB6E0B2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F104AF-8563-49C4-8F45-2A926FC46484}">
      <dgm:prSet/>
      <dgm:spPr/>
      <dgm:t>
        <a:bodyPr/>
        <a:lstStyle/>
        <a:p>
          <a:pPr algn="ctr" rtl="0"/>
          <a:r>
            <a:rPr lang="en-IN" dirty="0" smtClean="0"/>
            <a:t>WORKFLOW  IN OUR  PRESENTATION</a:t>
          </a:r>
          <a:endParaRPr lang="en-IN" dirty="0"/>
        </a:p>
      </dgm:t>
    </dgm:pt>
    <dgm:pt modelId="{A29A5FE7-1DA3-4964-B703-75BFE0D7627F}" type="parTrans" cxnId="{83D5BBCA-A3C9-4B2D-A732-5B28621E92E6}">
      <dgm:prSet/>
      <dgm:spPr/>
      <dgm:t>
        <a:bodyPr/>
        <a:lstStyle/>
        <a:p>
          <a:endParaRPr lang="en-IN"/>
        </a:p>
      </dgm:t>
    </dgm:pt>
    <dgm:pt modelId="{AD6FABFB-CE03-4899-8F87-9B4210E2824A}" type="sibTrans" cxnId="{83D5BBCA-A3C9-4B2D-A732-5B28621E92E6}">
      <dgm:prSet/>
      <dgm:spPr/>
      <dgm:t>
        <a:bodyPr/>
        <a:lstStyle/>
        <a:p>
          <a:endParaRPr lang="en-IN"/>
        </a:p>
      </dgm:t>
    </dgm:pt>
    <dgm:pt modelId="{53A0C9EC-E5C5-4C7E-951D-C2DF43029F09}" type="pres">
      <dgm:prSet presAssocID="{8AF50D35-9784-4723-9E6D-410EDB6E0B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8336E6-1472-4B67-BFCB-EE15ED4EE3DE}" type="pres">
      <dgm:prSet presAssocID="{85F104AF-8563-49C4-8F45-2A926FC464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05CAD28-96A7-4C04-9CF3-89B77869224E}" type="presOf" srcId="{85F104AF-8563-49C4-8F45-2A926FC46484}" destId="{448336E6-1472-4B67-BFCB-EE15ED4EE3DE}" srcOrd="0" destOrd="0" presId="urn:microsoft.com/office/officeart/2005/8/layout/vList2"/>
    <dgm:cxn modelId="{83D5BBCA-A3C9-4B2D-A732-5B28621E92E6}" srcId="{8AF50D35-9784-4723-9E6D-410EDB6E0B27}" destId="{85F104AF-8563-49C4-8F45-2A926FC46484}" srcOrd="0" destOrd="0" parTransId="{A29A5FE7-1DA3-4964-B703-75BFE0D7627F}" sibTransId="{AD6FABFB-CE03-4899-8F87-9B4210E2824A}"/>
    <dgm:cxn modelId="{8DE8C016-7B98-44B5-8FBD-EB5DB93A8D90}" type="presOf" srcId="{8AF50D35-9784-4723-9E6D-410EDB6E0B27}" destId="{53A0C9EC-E5C5-4C7E-951D-C2DF43029F09}" srcOrd="0" destOrd="0" presId="urn:microsoft.com/office/officeart/2005/8/layout/vList2"/>
    <dgm:cxn modelId="{D7D1CDD7-5B26-4CCE-A2D5-AB8C74A43554}" type="presParOf" srcId="{53A0C9EC-E5C5-4C7E-951D-C2DF43029F09}" destId="{448336E6-1472-4B67-BFCB-EE15ED4EE3DE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D116A-B309-473A-935E-0389FAD5D36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8D045-6C7A-4C3F-81A3-F39DB5FEFB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079F88-5319-4C27-B44E-60B6C4A77E3E}" type="datetimeFigureOut">
              <a:rPr lang="en-US" smtClean="0"/>
              <a:pPr/>
              <a:t>10/27/2018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673F2B2-C2E6-475C-8BDA-589D9F63C7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47.jpg"/>
          <p:cNvPicPr>
            <a:picLocks noChangeAspect="1"/>
          </p:cNvPicPr>
          <p:nvPr/>
        </p:nvPicPr>
        <p:blipFill>
          <a:blip r:embed="rId2">
            <a:lum bright="29000" contrast="-14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6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SCHLUMBERGER CASE STUDY </a:t>
            </a:r>
            <a:endParaRPr lang="en-IN" sz="6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876" y="3143248"/>
            <a:ext cx="4429124" cy="2786082"/>
          </a:xfrm>
        </p:spPr>
        <p:txBody>
          <a:bodyPr>
            <a:normAutofit/>
          </a:bodyPr>
          <a:lstStyle/>
          <a:p>
            <a:pPr algn="just"/>
            <a:r>
              <a:rPr lang="en-IN" sz="3200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By:-</a:t>
            </a:r>
          </a:p>
          <a:p>
            <a:pPr algn="just"/>
            <a:r>
              <a:rPr lang="en-IN" sz="32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Pragati</a:t>
            </a:r>
            <a:r>
              <a:rPr lang="en-IN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Singh</a:t>
            </a:r>
          </a:p>
          <a:p>
            <a:pPr algn="just"/>
            <a:r>
              <a:rPr lang="en-IN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Vishnu Kant </a:t>
            </a:r>
            <a:r>
              <a:rPr lang="en-IN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Verma</a:t>
            </a:r>
            <a:endParaRPr lang="en-IN" sz="32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Debayan</a:t>
            </a:r>
            <a:r>
              <a:rPr lang="en-IN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Sengupta</a:t>
            </a:r>
            <a:endParaRPr lang="en-IN" sz="32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Image result for iitb logo"/>
          <p:cNvPicPr>
            <a:picLocks noChangeAspect="1" noChangeArrowheads="1"/>
          </p:cNvPicPr>
          <p:nvPr/>
        </p:nvPicPr>
        <p:blipFill>
          <a:blip r:embed="rId3">
            <a:lum bright="-10000" contrast="2000"/>
          </a:blip>
          <a:srcRect/>
          <a:stretch>
            <a:fillRect/>
          </a:stretch>
        </p:blipFill>
        <p:spPr bwMode="auto">
          <a:xfrm>
            <a:off x="6786578" y="285728"/>
            <a:ext cx="2143140" cy="214314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0" y="0"/>
            <a:ext cx="9144000" cy="6858000"/>
            <a:chOff x="-6286576" y="-571528"/>
            <a:chExt cx="9144000" cy="6858000"/>
          </a:xfrm>
        </p:grpSpPr>
        <p:grpSp>
          <p:nvGrpSpPr>
            <p:cNvPr id="71" name="Group 70"/>
            <p:cNvGrpSpPr/>
            <p:nvPr/>
          </p:nvGrpSpPr>
          <p:grpSpPr>
            <a:xfrm>
              <a:off x="-6286576" y="-571528"/>
              <a:ext cx="9144000" cy="6858000"/>
              <a:chOff x="0" y="1285860"/>
              <a:chExt cx="10358445" cy="557214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00100" y="1571612"/>
                <a:ext cx="357190" cy="1785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DEPTH</a:t>
                </a:r>
                <a:r>
                  <a:rPr lang="en-IN" sz="800" dirty="0" smtClean="0"/>
                  <a:t>(m</a:t>
                </a:r>
                <a:r>
                  <a:rPr lang="en-IN" sz="900" dirty="0" smtClean="0"/>
                  <a:t>)</a:t>
                </a:r>
                <a:endParaRPr lang="en-IN" sz="9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748400" y="1410878"/>
                <a:ext cx="5121815" cy="375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INTERCALATION OF  SANDSTONE AND  SHALE</a:t>
                </a:r>
                <a:endParaRPr lang="en-IN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0" y="1285860"/>
                <a:ext cx="10358445" cy="5572140"/>
                <a:chOff x="0" y="0"/>
                <a:chExt cx="10358445" cy="6858000"/>
              </a:xfrm>
            </p:grpSpPr>
            <p:grpSp>
              <p:nvGrpSpPr>
                <p:cNvPr id="46" name="Group 77"/>
                <p:cNvGrpSpPr/>
                <p:nvPr/>
              </p:nvGrpSpPr>
              <p:grpSpPr>
                <a:xfrm>
                  <a:off x="0" y="0"/>
                  <a:ext cx="10358445" cy="6858000"/>
                  <a:chOff x="0" y="0"/>
                  <a:chExt cx="10358445" cy="6858000"/>
                </a:xfrm>
              </p:grpSpPr>
              <p:pic>
                <p:nvPicPr>
                  <p:cNvPr id="52" name="Picture 2" descr="E:\all+stieber\well1\All_log.jpg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10358445" cy="6858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53" name="Rectangle 3"/>
                  <p:cNvSpPr/>
                  <p:nvPr/>
                </p:nvSpPr>
                <p:spPr>
                  <a:xfrm>
                    <a:off x="2346815" y="5541836"/>
                    <a:ext cx="1456667" cy="316056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4" name="TextBox 4"/>
                  <p:cNvSpPr txBox="1"/>
                  <p:nvPr/>
                </p:nvSpPr>
                <p:spPr>
                  <a:xfrm>
                    <a:off x="2346815" y="5472564"/>
                    <a:ext cx="10520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NPHI</a:t>
                    </a:r>
                    <a:endParaRPr lang="en-IN" dirty="0"/>
                  </a:p>
                </p:txBody>
              </p:sp>
              <p:cxnSp>
                <p:nvCxnSpPr>
                  <p:cNvPr id="55" name="Straight Connector 5"/>
                  <p:cNvCxnSpPr/>
                  <p:nvPr/>
                </p:nvCxnSpPr>
                <p:spPr>
                  <a:xfrm>
                    <a:off x="3081081" y="5680383"/>
                    <a:ext cx="432022" cy="154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78"/>
                <p:cNvGrpSpPr/>
                <p:nvPr/>
              </p:nvGrpSpPr>
              <p:grpSpPr>
                <a:xfrm>
                  <a:off x="3000364" y="1602228"/>
                  <a:ext cx="1509722" cy="725262"/>
                  <a:chOff x="2857488" y="1745104"/>
                  <a:chExt cx="1509722" cy="1359866"/>
                </a:xfrm>
              </p:grpSpPr>
              <p:sp>
                <p:nvSpPr>
                  <p:cNvPr id="49" name="Rectangle 48"/>
                  <p:cNvSpPr/>
                  <p:nvPr/>
                </p:nvSpPr>
                <p:spPr>
                  <a:xfrm>
                    <a:off x="2857488" y="1745104"/>
                    <a:ext cx="1500198" cy="612326"/>
                  </a:xfrm>
                  <a:prstGeom prst="rect">
                    <a:avLst/>
                  </a:prstGeom>
                  <a:solidFill>
                    <a:schemeClr val="bg1">
                      <a:alpha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 flipV="1">
                    <a:off x="2857488" y="2445448"/>
                    <a:ext cx="1357322" cy="6595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sz="1400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009888" y="2204349"/>
                    <a:ext cx="1357322" cy="6595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sz="1400" dirty="0"/>
                  </a:p>
                </p:txBody>
              </p:sp>
            </p:grpSp>
          </p:grpSp>
          <p:sp>
            <p:nvSpPr>
              <p:cNvPr id="56" name="Rounded Rectangle 55"/>
              <p:cNvSpPr/>
              <p:nvPr/>
            </p:nvSpPr>
            <p:spPr>
              <a:xfrm>
                <a:off x="3000364" y="1785926"/>
                <a:ext cx="1450526" cy="25448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        </a:t>
                </a:r>
                <a:r>
                  <a:rPr lang="en-IN" sz="1200" dirty="0" smtClean="0">
                    <a:solidFill>
                      <a:schemeClr val="tx1"/>
                    </a:solidFill>
                  </a:rPr>
                  <a:t>DENSITY</a:t>
                </a:r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3143240" y="1928802"/>
                <a:ext cx="428628" cy="158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/>
            <p:cNvSpPr/>
            <p:nvPr/>
          </p:nvSpPr>
          <p:spPr>
            <a:xfrm>
              <a:off x="-4929254" y="3429000"/>
              <a:ext cx="6929486" cy="857256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-3429056" y="3857628"/>
              <a:ext cx="1214446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FORMATION “C”</a:t>
              </a:r>
              <a:endParaRPr lang="en-IN" sz="9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0" y="0"/>
            <a:ext cx="10190106" cy="3526084"/>
            <a:chOff x="0" y="-25646"/>
            <a:chExt cx="10190106" cy="3526084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85728"/>
              <a:ext cx="9144000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1" name="Rectangle 90"/>
            <p:cNvSpPr/>
            <p:nvPr/>
          </p:nvSpPr>
          <p:spPr>
            <a:xfrm>
              <a:off x="925766" y="0"/>
              <a:ext cx="24317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 smtClean="0"/>
                <a:t>GAMMA LOG ((API)</a:t>
              </a:r>
              <a:endParaRPr lang="en-IN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57819" y="-25646"/>
              <a:ext cx="2214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 SONIC LOG(</a:t>
              </a:r>
              <a:r>
                <a:rPr lang="el-GR" sz="1400" dirty="0" smtClean="0"/>
                <a:t>μ</a:t>
              </a:r>
              <a:r>
                <a:rPr lang="en-IN" sz="1400" dirty="0" smtClean="0"/>
                <a:t>s/ft)</a:t>
              </a:r>
              <a:endParaRPr lang="en-IN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072330" y="-25646"/>
              <a:ext cx="3117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RESISTIVITY LOG(OHM-m)</a:t>
              </a:r>
              <a:endParaRPr lang="en-IN" sz="1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500430" y="0"/>
              <a:ext cx="13993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 smtClean="0"/>
                <a:t>N-D LOG</a:t>
              </a:r>
              <a:endParaRPr lang="en-IN" dirty="0"/>
            </a:p>
          </p:txBody>
        </p:sp>
      </p:grpSp>
      <p:sp>
        <p:nvSpPr>
          <p:cNvPr id="104" name="Rounded Rectangle 103"/>
          <p:cNvSpPr/>
          <p:nvPr/>
        </p:nvSpPr>
        <p:spPr>
          <a:xfrm>
            <a:off x="2071670" y="1285860"/>
            <a:ext cx="600079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INTERCALATION OF SANDSTONE AND SHALE</a:t>
            </a:r>
            <a:endParaRPr lang="en-IN" sz="36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714612" y="214290"/>
            <a:ext cx="5238750" cy="6296025"/>
            <a:chOff x="-4643502" y="0"/>
            <a:chExt cx="5238750" cy="6296025"/>
          </a:xfrm>
        </p:grpSpPr>
        <p:pic>
          <p:nvPicPr>
            <p:cNvPr id="106" name="Picture 3" descr="C:\Users\dell\Documents\all+stieber\well1\per3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4643502" y="0"/>
              <a:ext cx="5238750" cy="6296025"/>
            </a:xfrm>
            <a:prstGeom prst="rect">
              <a:avLst/>
            </a:prstGeom>
            <a:noFill/>
          </p:spPr>
        </p:pic>
        <p:sp>
          <p:nvSpPr>
            <p:cNvPr id="107" name="Rounded Rectangle 106"/>
            <p:cNvSpPr/>
            <p:nvPr/>
          </p:nvSpPr>
          <p:spPr>
            <a:xfrm>
              <a:off x="-3000428" y="214290"/>
              <a:ext cx="2286016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PERMEABILITY</a:t>
              </a:r>
              <a:endParaRPr lang="en-IN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786050" y="571480"/>
            <a:ext cx="5548314" cy="5429287"/>
            <a:chOff x="-4500626" y="214290"/>
            <a:chExt cx="5548314" cy="6296025"/>
          </a:xfrm>
        </p:grpSpPr>
        <p:pic>
          <p:nvPicPr>
            <p:cNvPr id="109" name="Picture 4" descr="C:\Users\dell\Documents\all+stieber\well1\saturation3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4500626" y="214290"/>
              <a:ext cx="5548314" cy="6296025"/>
            </a:xfrm>
            <a:prstGeom prst="rect">
              <a:avLst/>
            </a:prstGeom>
            <a:noFill/>
          </p:spPr>
        </p:pic>
        <p:sp>
          <p:nvSpPr>
            <p:cNvPr id="110" name="Rounded Rectangle 109"/>
            <p:cNvSpPr/>
            <p:nvPr/>
          </p:nvSpPr>
          <p:spPr>
            <a:xfrm>
              <a:off x="-3143304" y="357166"/>
              <a:ext cx="3357586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SATURATION OF WATER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dell\Documents\all+stieber\well2\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643174" y="5500702"/>
            <a:ext cx="1000132" cy="214314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571736" y="54292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NPHI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43240" y="5643578"/>
            <a:ext cx="428628" cy="158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71670" y="428604"/>
            <a:ext cx="1428760" cy="2143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DENSITY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71670" y="57148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00034" y="214290"/>
            <a:ext cx="8643966" cy="785818"/>
            <a:chOff x="-1333547" y="214290"/>
            <a:chExt cx="10477547" cy="785818"/>
          </a:xfrm>
        </p:grpSpPr>
        <p:sp>
          <p:nvSpPr>
            <p:cNvPr id="35" name="Rectangle 34"/>
            <p:cNvSpPr/>
            <p:nvPr/>
          </p:nvSpPr>
          <p:spPr>
            <a:xfrm>
              <a:off x="-1333547" y="214290"/>
              <a:ext cx="10477547" cy="785818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58061" y="714356"/>
              <a:ext cx="2511157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FORMATION “A”</a:t>
              </a:r>
              <a:endParaRPr lang="en-IN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0034" y="1214422"/>
            <a:ext cx="8643966" cy="1643074"/>
            <a:chOff x="500034" y="1214422"/>
            <a:chExt cx="8643966" cy="1643074"/>
          </a:xfrm>
        </p:grpSpPr>
        <p:sp>
          <p:nvSpPr>
            <p:cNvPr id="40" name="Rectangle 39"/>
            <p:cNvSpPr/>
            <p:nvPr/>
          </p:nvSpPr>
          <p:spPr>
            <a:xfrm>
              <a:off x="500034" y="1214422"/>
              <a:ext cx="8643966" cy="1643074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214546" y="1643050"/>
              <a:ext cx="178595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Formation “B”</a:t>
              </a:r>
              <a:endParaRPr lang="en-IN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0034" y="4786322"/>
            <a:ext cx="8643966" cy="714380"/>
            <a:chOff x="500034" y="4786322"/>
            <a:chExt cx="8643966" cy="714380"/>
          </a:xfrm>
        </p:grpSpPr>
        <p:sp>
          <p:nvSpPr>
            <p:cNvPr id="43" name="Rectangle 42"/>
            <p:cNvSpPr/>
            <p:nvPr/>
          </p:nvSpPr>
          <p:spPr>
            <a:xfrm>
              <a:off x="500034" y="4786322"/>
              <a:ext cx="8643966" cy="714380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214546" y="5000636"/>
              <a:ext cx="2857520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FORMATION “C”</a:t>
              </a:r>
              <a:endParaRPr lang="en-IN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2500298" y="6215082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 smtClean="0"/>
              <a:t>WELL “2”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44463"/>
            <a:ext cx="2212959" cy="657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1214414" y="428604"/>
            <a:ext cx="357190" cy="71438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>
            <a:off x="1571604" y="785794"/>
            <a:ext cx="1571636" cy="57150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143240" y="642918"/>
            <a:ext cx="2857520" cy="4929222"/>
            <a:chOff x="3000364" y="0"/>
            <a:chExt cx="3000396" cy="4572033"/>
          </a:xfrm>
        </p:grpSpPr>
        <p:pic>
          <p:nvPicPr>
            <p:cNvPr id="15" name="Picture 3" descr="C:\Users\dell\Documents\case_study\well_1\I(gr)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00364" y="0"/>
              <a:ext cx="3000396" cy="4572033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>
            <a:xfrm>
              <a:off x="4000496" y="214290"/>
              <a:ext cx="1428760" cy="21431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>
                  <a:solidFill>
                    <a:schemeClr val="tx1"/>
                  </a:solidFill>
                </a:rPr>
                <a:t>V_shale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4" descr="C:\Users\dell\Documents\case_study\well_1\phiE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714356"/>
            <a:ext cx="3857651" cy="4903444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3500430" y="285728"/>
            <a:ext cx="4143404" cy="5786502"/>
            <a:chOff x="2285984" y="3500438"/>
            <a:chExt cx="3529018" cy="2786067"/>
          </a:xfrm>
        </p:grpSpPr>
        <p:pic>
          <p:nvPicPr>
            <p:cNvPr id="19" name="Picture 5" descr="C:\Users\dell\Documents\all+stieber\well2\per1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5984" y="3500438"/>
              <a:ext cx="3529018" cy="2786067"/>
            </a:xfrm>
            <a:prstGeom prst="rect">
              <a:avLst/>
            </a:prstGeom>
            <a:noFill/>
          </p:spPr>
        </p:pic>
        <p:sp>
          <p:nvSpPr>
            <p:cNvPr id="20" name="Rectangle 19"/>
            <p:cNvSpPr/>
            <p:nvPr/>
          </p:nvSpPr>
          <p:spPr>
            <a:xfrm>
              <a:off x="3286116" y="4071942"/>
              <a:ext cx="1928826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PERMEABILITY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Picture 6" descr="C:\Users\dell\Documents\all+stieber\well2\saturation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1643050"/>
            <a:ext cx="4143404" cy="571504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2571736" y="6215082"/>
            <a:ext cx="6572264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/>
              <a:t>FORMATION “A” OF WELL 2 IS CORRELATABLE WITH FORMATION “A” OF THE WELL 1. 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44463"/>
            <a:ext cx="2212959" cy="657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1000100" y="1142984"/>
            <a:ext cx="2143140" cy="1643074"/>
            <a:chOff x="1000100" y="1142984"/>
            <a:chExt cx="2143140" cy="1643074"/>
          </a:xfrm>
        </p:grpSpPr>
        <p:sp>
          <p:nvSpPr>
            <p:cNvPr id="3" name="Oval 2"/>
            <p:cNvSpPr/>
            <p:nvPr/>
          </p:nvSpPr>
          <p:spPr>
            <a:xfrm>
              <a:off x="1000100" y="1142984"/>
              <a:ext cx="714380" cy="164307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Arrow Connector 3"/>
            <p:cNvCxnSpPr>
              <a:stCxn id="3" idx="6"/>
            </p:cNvCxnSpPr>
            <p:nvPr/>
          </p:nvCxnSpPr>
          <p:spPr>
            <a:xfrm flipV="1">
              <a:off x="1714480" y="1357300"/>
              <a:ext cx="1428760" cy="607221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000496" y="0"/>
            <a:ext cx="4286260" cy="5715016"/>
            <a:chOff x="3143241" y="280988"/>
            <a:chExt cx="4143384" cy="6296025"/>
          </a:xfrm>
        </p:grpSpPr>
        <p:pic>
          <p:nvPicPr>
            <p:cNvPr id="24578" name="Picture 2" descr="C:\Users\dell\Documents\case_study\well_1\I(gr)2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41" y="280988"/>
              <a:ext cx="4143384" cy="6296025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>
              <a:off x="4214810" y="357166"/>
              <a:ext cx="2428892" cy="3571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err="1" smtClean="0">
                  <a:solidFill>
                    <a:schemeClr val="tx1"/>
                  </a:solidFill>
                </a:rPr>
                <a:t>V_shale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579" name="Picture 3" descr="C:\Users\dell\Documents\case_study\well_1\phiE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0"/>
            <a:ext cx="4994921" cy="5715016"/>
          </a:xfrm>
          <a:prstGeom prst="rect">
            <a:avLst/>
          </a:prstGeom>
          <a:noFill/>
        </p:spPr>
      </p:pic>
      <p:grpSp>
        <p:nvGrpSpPr>
          <p:cNvPr id="21" name="Group 20"/>
          <p:cNvGrpSpPr/>
          <p:nvPr/>
        </p:nvGrpSpPr>
        <p:grpSpPr>
          <a:xfrm>
            <a:off x="3286116" y="0"/>
            <a:ext cx="5500688" cy="5786454"/>
            <a:chOff x="3071802" y="428604"/>
            <a:chExt cx="5500688" cy="5500726"/>
          </a:xfrm>
        </p:grpSpPr>
        <p:pic>
          <p:nvPicPr>
            <p:cNvPr id="24580" name="Picture 4" descr="C:\Users\dell\Documents\all+stieber\well2\per2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71802" y="428604"/>
              <a:ext cx="5500688" cy="5500726"/>
            </a:xfrm>
            <a:prstGeom prst="rect">
              <a:avLst/>
            </a:prstGeom>
            <a:noFill/>
          </p:spPr>
        </p:pic>
        <p:sp>
          <p:nvSpPr>
            <p:cNvPr id="20" name="Rectangle 19"/>
            <p:cNvSpPr/>
            <p:nvPr/>
          </p:nvSpPr>
          <p:spPr>
            <a:xfrm>
              <a:off x="4643438" y="571480"/>
              <a:ext cx="2357454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PERMEABILITY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571868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b="1" i="1" u="sng" dirty="0" smtClean="0">
                <a:solidFill>
                  <a:srgbClr val="DA1F2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LOOKING AT THE FORMATION “A” FOR WELL 2</a:t>
            </a:r>
            <a:endParaRPr lang="en-IN" b="1" i="1" u="sng" dirty="0">
              <a:solidFill>
                <a:srgbClr val="DA1F28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44463"/>
            <a:ext cx="2212959" cy="657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1142976" y="2357430"/>
            <a:ext cx="2857520" cy="3071834"/>
            <a:chOff x="1142976" y="2357430"/>
            <a:chExt cx="2857520" cy="3071834"/>
          </a:xfrm>
        </p:grpSpPr>
        <p:sp>
          <p:nvSpPr>
            <p:cNvPr id="4" name="Oval 3"/>
            <p:cNvSpPr/>
            <p:nvPr/>
          </p:nvSpPr>
          <p:spPr>
            <a:xfrm>
              <a:off x="1142976" y="4572008"/>
              <a:ext cx="690567" cy="857256"/>
            </a:xfrm>
            <a:prstGeom prst="ellipse">
              <a:avLst/>
            </a:prstGeom>
            <a:solidFill>
              <a:schemeClr val="accent2">
                <a:alpha val="0"/>
              </a:schemeClr>
            </a:solidFill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Arrow Connector 4"/>
            <p:cNvCxnSpPr>
              <a:stCxn id="4" idx="6"/>
            </p:cNvCxnSpPr>
            <p:nvPr/>
          </p:nvCxnSpPr>
          <p:spPr>
            <a:xfrm flipV="1">
              <a:off x="1833543" y="2357430"/>
              <a:ext cx="2166953" cy="2643206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00496" y="0"/>
            <a:ext cx="5143504" cy="5572141"/>
            <a:chOff x="4000496" y="0"/>
            <a:chExt cx="5143504" cy="5572141"/>
          </a:xfrm>
        </p:grpSpPr>
        <p:pic>
          <p:nvPicPr>
            <p:cNvPr id="25602" name="Picture 2" descr="C:\Users\dell\Documents\case_study\well_1\I(gr)3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00496" y="1"/>
              <a:ext cx="5143504" cy="557214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5572132" y="0"/>
              <a:ext cx="2143140" cy="4286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err="1" smtClean="0">
                  <a:solidFill>
                    <a:schemeClr val="tx1"/>
                  </a:solidFill>
                </a:rPr>
                <a:t>V_shale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603" name="Picture 3" descr="C:\Users\dell\Documents\case_study\well_1\phiE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0"/>
            <a:ext cx="5143504" cy="557214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4000496" y="1"/>
            <a:ext cx="5143504" cy="5572140"/>
            <a:chOff x="4000496" y="1142983"/>
            <a:chExt cx="5143504" cy="4429157"/>
          </a:xfrm>
        </p:grpSpPr>
        <p:pic>
          <p:nvPicPr>
            <p:cNvPr id="25604" name="Picture 4" descr="C:\Users\dell\Documents\all+stieber\well2\per3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00496" y="1142983"/>
              <a:ext cx="5143504" cy="4429157"/>
            </a:xfrm>
            <a:prstGeom prst="rect">
              <a:avLst/>
            </a:prstGeom>
            <a:noFill/>
          </p:spPr>
        </p:pic>
        <p:sp>
          <p:nvSpPr>
            <p:cNvPr id="14" name="Rectangle 13"/>
            <p:cNvSpPr/>
            <p:nvPr/>
          </p:nvSpPr>
          <p:spPr>
            <a:xfrm>
              <a:off x="4929190" y="1142985"/>
              <a:ext cx="3143272" cy="39746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PERMEABILITY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92544" y="0"/>
            <a:ext cx="5051456" cy="5500702"/>
            <a:chOff x="4092544" y="1714488"/>
            <a:chExt cx="5051456" cy="3786214"/>
          </a:xfrm>
        </p:grpSpPr>
        <p:pic>
          <p:nvPicPr>
            <p:cNvPr id="25605" name="Picture 5" descr="C:\Users\dell\Documents\all+stieber\well2\saturation3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92544" y="1714488"/>
              <a:ext cx="5051456" cy="3786214"/>
            </a:xfrm>
            <a:prstGeom prst="rect">
              <a:avLst/>
            </a:prstGeom>
            <a:noFill/>
          </p:spPr>
        </p:pic>
        <p:sp>
          <p:nvSpPr>
            <p:cNvPr id="17" name="Rectangle 16"/>
            <p:cNvSpPr/>
            <p:nvPr/>
          </p:nvSpPr>
          <p:spPr>
            <a:xfrm>
              <a:off x="4857752" y="1714488"/>
              <a:ext cx="3643338" cy="34418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SATURATION OF WATER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714744" y="58578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b="1" i="1" u="sng" dirty="0" smtClean="0">
                <a:solidFill>
                  <a:srgbClr val="DA1F2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LOOKING AT THE FORMATION “C” FOR WELL 2</a:t>
            </a:r>
            <a:endParaRPr lang="en-IN" b="1" i="1" u="sng" dirty="0">
              <a:solidFill>
                <a:srgbClr val="DA1F28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26626" name="Picture 2" descr="C:\Users\dell\Documents\all+stieber\well3\all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" name="Rectangle 2"/>
            <p:cNvSpPr/>
            <p:nvPr/>
          </p:nvSpPr>
          <p:spPr>
            <a:xfrm>
              <a:off x="2500298" y="714356"/>
              <a:ext cx="1071570" cy="285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     DENSITY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3" idx="1"/>
            </p:cNvCxnSpPr>
            <p:nvPr/>
          </p:nvCxnSpPr>
          <p:spPr>
            <a:xfrm rot="10800000" flipH="1">
              <a:off x="2500298" y="857232"/>
              <a:ext cx="285752" cy="1588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86050" y="542926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NPHI</a:t>
              </a:r>
              <a:endParaRPr lang="en-IN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428992" y="5643578"/>
              <a:ext cx="285752" cy="1588"/>
            </a:xfrm>
            <a:prstGeom prst="line">
              <a:avLst/>
            </a:prstGeom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357290" y="1214422"/>
            <a:ext cx="6858048" cy="857256"/>
            <a:chOff x="1357290" y="1214422"/>
            <a:chExt cx="6929486" cy="857256"/>
          </a:xfrm>
        </p:grpSpPr>
        <p:sp>
          <p:nvSpPr>
            <p:cNvPr id="14" name="Rectangle 13"/>
            <p:cNvSpPr/>
            <p:nvPr/>
          </p:nvSpPr>
          <p:spPr>
            <a:xfrm>
              <a:off x="1357290" y="1214422"/>
              <a:ext cx="6929486" cy="85725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84386" y="1571612"/>
              <a:ext cx="1660189" cy="357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FORMATION “A</a:t>
              </a:r>
              <a:r>
                <a:rPr lang="en-IN" dirty="0" smtClean="0">
                  <a:solidFill>
                    <a:schemeClr val="tx1"/>
                  </a:solidFill>
                </a:rPr>
                <a:t>”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57290" y="2143116"/>
            <a:ext cx="6858048" cy="2000264"/>
            <a:chOff x="1357290" y="2143116"/>
            <a:chExt cx="6858048" cy="2000264"/>
          </a:xfrm>
        </p:grpSpPr>
        <p:sp>
          <p:nvSpPr>
            <p:cNvPr id="17" name="Rectangle 16"/>
            <p:cNvSpPr/>
            <p:nvPr/>
          </p:nvSpPr>
          <p:spPr>
            <a:xfrm>
              <a:off x="1357290" y="2143116"/>
              <a:ext cx="6858048" cy="2000264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714612" y="3000372"/>
              <a:ext cx="1643074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FORMATION“B”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57290" y="5000636"/>
            <a:ext cx="6858048" cy="714380"/>
            <a:chOff x="1357290" y="5000636"/>
            <a:chExt cx="6858048" cy="714380"/>
          </a:xfrm>
        </p:grpSpPr>
        <p:sp>
          <p:nvSpPr>
            <p:cNvPr id="20" name="Rectangle 19"/>
            <p:cNvSpPr/>
            <p:nvPr/>
          </p:nvSpPr>
          <p:spPr>
            <a:xfrm>
              <a:off x="1357290" y="5000636"/>
              <a:ext cx="6858048" cy="714380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857488" y="5000636"/>
              <a:ext cx="142876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FORMATION “C”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143372" y="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 smtClean="0"/>
              <a:t>WELL “3”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2" y="1"/>
            <a:ext cx="2070083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857224" y="1000108"/>
            <a:ext cx="928694" cy="928694"/>
          </a:xfrm>
          <a:prstGeom prst="ellipse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1785918" y="1428736"/>
            <a:ext cx="1857388" cy="3571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643306" y="142853"/>
            <a:ext cx="5334000" cy="5429288"/>
            <a:chOff x="3643306" y="142852"/>
            <a:chExt cx="5334000" cy="6296025"/>
          </a:xfrm>
        </p:grpSpPr>
        <p:pic>
          <p:nvPicPr>
            <p:cNvPr id="27653" name="Picture 5" descr="E:\well3\New folder\I(gr)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142852"/>
              <a:ext cx="5334000" cy="629602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4929190" y="285728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V-Shale</a:t>
              </a:r>
              <a:endParaRPr lang="en-I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43306" y="142853"/>
            <a:ext cx="5334000" cy="5643602"/>
            <a:chOff x="3643306" y="142852"/>
            <a:chExt cx="5334000" cy="6296025"/>
          </a:xfrm>
        </p:grpSpPr>
        <p:pic>
          <p:nvPicPr>
            <p:cNvPr id="27654" name="Picture 6" descr="E:\well3\New folder\phiE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43306" y="142852"/>
              <a:ext cx="5334000" cy="629602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4786314" y="214290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Effective  porosity</a:t>
              </a:r>
              <a:endParaRPr lang="en-IN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43306" y="214291"/>
            <a:ext cx="5286412" cy="5715040"/>
            <a:chOff x="3643306" y="214290"/>
            <a:chExt cx="5286412" cy="6296025"/>
          </a:xfrm>
        </p:grpSpPr>
        <p:pic>
          <p:nvPicPr>
            <p:cNvPr id="27655" name="Picture 7" descr="E:\well3\New folder\per1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43306" y="214290"/>
              <a:ext cx="5286412" cy="629602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5000628" y="285728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Permeability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43306" y="142853"/>
            <a:ext cx="5357812" cy="5786478"/>
            <a:chOff x="3643306" y="142852"/>
            <a:chExt cx="5357812" cy="6367463"/>
          </a:xfrm>
        </p:grpSpPr>
        <p:pic>
          <p:nvPicPr>
            <p:cNvPr id="27656" name="Picture 8" descr="E:\well3\New folder\saturation1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43306" y="142852"/>
              <a:ext cx="5357812" cy="636746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5286380" y="214290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 smtClean="0"/>
                <a:t>Sw</a:t>
              </a:r>
              <a:r>
                <a:rPr lang="en-IN" dirty="0" smtClean="0"/>
                <a:t>-Saturation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86182" y="600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b="1" i="1" u="sng" dirty="0" smtClean="0">
                <a:solidFill>
                  <a:srgbClr val="DA1F2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LOOKING AT THE FORMATION “A” FOR WELL 3</a:t>
            </a:r>
            <a:endParaRPr lang="en-IN" b="1" i="1" u="sng" dirty="0">
              <a:solidFill>
                <a:srgbClr val="DA1F28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2" y="1"/>
            <a:ext cx="228439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Oval 30"/>
          <p:cNvSpPr/>
          <p:nvPr/>
        </p:nvSpPr>
        <p:spPr>
          <a:xfrm>
            <a:off x="857224" y="5286388"/>
            <a:ext cx="857256" cy="571504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1303711" y="3339703"/>
            <a:ext cx="2536050" cy="171451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500430" y="129969"/>
            <a:ext cx="5405438" cy="5799362"/>
            <a:chOff x="3500430" y="129968"/>
            <a:chExt cx="5405438" cy="6380347"/>
          </a:xfrm>
        </p:grpSpPr>
        <p:pic>
          <p:nvPicPr>
            <p:cNvPr id="28675" name="Picture 3" descr="E:\well3\New folder\I(gr)3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129968"/>
              <a:ext cx="5405438" cy="6380347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5572132" y="214290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V-Shale</a:t>
              </a:r>
              <a:endParaRPr lang="en-IN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00430" y="142853"/>
            <a:ext cx="5334000" cy="5786478"/>
            <a:chOff x="3500430" y="142852"/>
            <a:chExt cx="5334000" cy="6296025"/>
          </a:xfrm>
        </p:grpSpPr>
        <p:pic>
          <p:nvPicPr>
            <p:cNvPr id="28676" name="Picture 4" descr="E:\well3\New folder\phiE3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0430" y="142852"/>
              <a:ext cx="5334000" cy="6296025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5286380" y="285728"/>
              <a:ext cx="1844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Effective Porosity</a:t>
              </a:r>
              <a:endParaRPr lang="en-IN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00430" y="142853"/>
            <a:ext cx="5334000" cy="5786478"/>
            <a:chOff x="3500430" y="142852"/>
            <a:chExt cx="5334000" cy="6296025"/>
          </a:xfrm>
        </p:grpSpPr>
        <p:pic>
          <p:nvPicPr>
            <p:cNvPr id="28677" name="Picture 5" descr="E:\well3\New folder\per3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00430" y="142852"/>
              <a:ext cx="5334000" cy="6296025"/>
            </a:xfrm>
            <a:prstGeom prst="rect">
              <a:avLst/>
            </a:prstGeom>
            <a:noFill/>
          </p:spPr>
        </p:pic>
        <p:sp>
          <p:nvSpPr>
            <p:cNvPr id="43" name="TextBox 42"/>
            <p:cNvSpPr txBox="1"/>
            <p:nvPr/>
          </p:nvSpPr>
          <p:spPr>
            <a:xfrm>
              <a:off x="4857752" y="214290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Permeability</a:t>
              </a:r>
              <a:endParaRPr lang="en-IN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00430" y="142853"/>
            <a:ext cx="5429250" cy="5786478"/>
            <a:chOff x="3500430" y="142852"/>
            <a:chExt cx="5429250" cy="6296025"/>
          </a:xfrm>
        </p:grpSpPr>
        <p:pic>
          <p:nvPicPr>
            <p:cNvPr id="28678" name="Picture 6" descr="E:\well3\New folder\saturation3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00430" y="142852"/>
              <a:ext cx="5429250" cy="6296025"/>
            </a:xfrm>
            <a:prstGeom prst="rect">
              <a:avLst/>
            </a:prstGeom>
            <a:noFill/>
          </p:spPr>
        </p:pic>
        <p:sp>
          <p:nvSpPr>
            <p:cNvPr id="46" name="TextBox 45"/>
            <p:cNvSpPr txBox="1"/>
            <p:nvPr/>
          </p:nvSpPr>
          <p:spPr>
            <a:xfrm>
              <a:off x="5000628" y="214290"/>
              <a:ext cx="210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/>
                <a:t>Sw</a:t>
              </a:r>
              <a:r>
                <a:rPr lang="en-IN" dirty="0" smtClean="0"/>
                <a:t>  (3580-3650 m)</a:t>
              </a:r>
              <a:endParaRPr lang="en-IN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00430" y="142853"/>
            <a:ext cx="5429250" cy="5786477"/>
            <a:chOff x="3500430" y="142852"/>
            <a:chExt cx="5429250" cy="6296025"/>
          </a:xfrm>
        </p:grpSpPr>
        <p:pic>
          <p:nvPicPr>
            <p:cNvPr id="28679" name="Picture 7" descr="E:\well3\New folder\saturation4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00430" y="142852"/>
              <a:ext cx="5429250" cy="6296025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5143504" y="214290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/>
                <a:t>Sw</a:t>
              </a:r>
              <a:r>
                <a:rPr lang="en-IN" dirty="0" smtClean="0"/>
                <a:t> (3665-3710 m)</a:t>
              </a:r>
              <a:endParaRPr lang="en-IN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14744" y="600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b="1" i="1" u="sng" dirty="0" smtClean="0">
                <a:solidFill>
                  <a:srgbClr val="DA1F2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LOOKING AT THE FORMATION “C” FOR WELL 3</a:t>
            </a:r>
            <a:endParaRPr lang="en-IN" b="1" i="1" u="sng" dirty="0">
              <a:solidFill>
                <a:srgbClr val="DA1F28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pic>
            <p:nvPicPr>
              <p:cNvPr id="29698" name="Picture 2" descr="E:\well4\all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9144000" cy="6858000"/>
              </a:xfrm>
              <a:prstGeom prst="rect">
                <a:avLst/>
              </a:prstGeom>
              <a:noFill/>
            </p:spPr>
          </p:pic>
          <p:sp>
            <p:nvSpPr>
              <p:cNvPr id="2" name="Rectangle 1"/>
              <p:cNvSpPr/>
              <p:nvPr/>
            </p:nvSpPr>
            <p:spPr>
              <a:xfrm>
                <a:off x="2500298" y="714355"/>
                <a:ext cx="1071570" cy="2857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</a:rPr>
                  <a:t>     DENSITY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" name="Straight Connector 2"/>
              <p:cNvCxnSpPr>
                <a:stCxn id="2" idx="1"/>
              </p:cNvCxnSpPr>
              <p:nvPr/>
            </p:nvCxnSpPr>
            <p:spPr>
              <a:xfrm rot="10800000" flipH="1">
                <a:off x="2500298" y="857231"/>
                <a:ext cx="285752" cy="1588"/>
              </a:xfrm>
              <a:prstGeom prst="line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14612" y="542926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NPHI</a:t>
              </a:r>
              <a:endParaRPr lang="en-IN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357554" y="5643578"/>
              <a:ext cx="285752" cy="1588"/>
            </a:xfrm>
            <a:prstGeom prst="line">
              <a:avLst/>
            </a:prstGeom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57290" y="714356"/>
            <a:ext cx="6858048" cy="857256"/>
            <a:chOff x="1357290" y="1214422"/>
            <a:chExt cx="6929486" cy="857256"/>
          </a:xfrm>
        </p:grpSpPr>
        <p:sp>
          <p:nvSpPr>
            <p:cNvPr id="21" name="Rectangle 20"/>
            <p:cNvSpPr/>
            <p:nvPr/>
          </p:nvSpPr>
          <p:spPr>
            <a:xfrm>
              <a:off x="1357290" y="1214422"/>
              <a:ext cx="6929486" cy="85725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6569" y="1643050"/>
              <a:ext cx="1732371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FORMATION “A</a:t>
              </a:r>
              <a:r>
                <a:rPr lang="en-IN" dirty="0" smtClean="0">
                  <a:solidFill>
                    <a:schemeClr val="tx1"/>
                  </a:solidFill>
                </a:rPr>
                <a:t>”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57290" y="1643050"/>
            <a:ext cx="6858048" cy="2000264"/>
            <a:chOff x="1357290" y="2143116"/>
            <a:chExt cx="6858048" cy="2000264"/>
          </a:xfrm>
        </p:grpSpPr>
        <p:sp>
          <p:nvSpPr>
            <p:cNvPr id="24" name="Rectangle 23"/>
            <p:cNvSpPr/>
            <p:nvPr/>
          </p:nvSpPr>
          <p:spPr>
            <a:xfrm>
              <a:off x="1357290" y="2143116"/>
              <a:ext cx="6858048" cy="2000264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714612" y="3000372"/>
              <a:ext cx="1643074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FORMATION“B”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57290" y="4071942"/>
            <a:ext cx="6858048" cy="714380"/>
            <a:chOff x="1357290" y="5000636"/>
            <a:chExt cx="6858048" cy="714380"/>
          </a:xfrm>
        </p:grpSpPr>
        <p:sp>
          <p:nvSpPr>
            <p:cNvPr id="27" name="Rectangle 26"/>
            <p:cNvSpPr/>
            <p:nvPr/>
          </p:nvSpPr>
          <p:spPr>
            <a:xfrm>
              <a:off x="1357290" y="5000636"/>
              <a:ext cx="6858048" cy="714380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86050" y="5214950"/>
              <a:ext cx="142876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FORMATION “C”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786050" y="5500702"/>
            <a:ext cx="928694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3643306" y="0"/>
            <a:ext cx="164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/>
              <a:t>WELL “4”</a:t>
            </a:r>
            <a:endParaRPr lang="en-IN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44463"/>
            <a:ext cx="2355835" cy="653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928662" y="500042"/>
            <a:ext cx="85725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785918" y="785794"/>
            <a:ext cx="2286016" cy="3574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143372" y="214291"/>
            <a:ext cx="4786308" cy="5715039"/>
            <a:chOff x="4357686" y="214290"/>
            <a:chExt cx="4571994" cy="6296025"/>
          </a:xfrm>
        </p:grpSpPr>
        <p:pic>
          <p:nvPicPr>
            <p:cNvPr id="30723" name="Picture 3" descr="E:\well4\I(gr)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57686" y="214290"/>
              <a:ext cx="4571994" cy="629602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357950" y="285728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V-Shale</a:t>
              </a:r>
              <a:endParaRPr lang="en-I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43372" y="214290"/>
            <a:ext cx="4762709" cy="5786478"/>
            <a:chOff x="4143372" y="285728"/>
            <a:chExt cx="4762709" cy="5857916"/>
          </a:xfrm>
        </p:grpSpPr>
        <p:pic>
          <p:nvPicPr>
            <p:cNvPr id="30724" name="Picture 4" descr="E:\well4\phiE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43372" y="285728"/>
              <a:ext cx="4762709" cy="585791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5572132" y="28572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Effective Porosity</a:t>
              </a:r>
              <a:endParaRPr lang="en-IN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43372" y="214290"/>
            <a:ext cx="4667264" cy="5715040"/>
            <a:chOff x="10215602" y="-142900"/>
            <a:chExt cx="4667264" cy="5715040"/>
          </a:xfrm>
        </p:grpSpPr>
        <p:pic>
          <p:nvPicPr>
            <p:cNvPr id="30725" name="Picture 5" descr="E:\well4\per1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215602" y="-142900"/>
              <a:ext cx="4667264" cy="571504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1215734" y="-7146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Permeability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3372" y="214290"/>
            <a:ext cx="4763484" cy="5643601"/>
            <a:chOff x="4143372" y="285728"/>
            <a:chExt cx="4763484" cy="5791219"/>
          </a:xfrm>
        </p:grpSpPr>
        <p:pic>
          <p:nvPicPr>
            <p:cNvPr id="30726" name="Picture 6" descr="E:\well4\saturation1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43372" y="285728"/>
              <a:ext cx="4763484" cy="5791219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6072198" y="428604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Saturation</a:t>
              </a:r>
              <a:endParaRPr lang="en-IN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000496" y="60722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b="1" i="1" u="sng" dirty="0" smtClean="0">
                <a:solidFill>
                  <a:srgbClr val="DA1F2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LOOKING AT THE FORMATION “A” FOR WELL 4</a:t>
            </a:r>
            <a:endParaRPr lang="en-IN" b="1" i="1" u="sng" dirty="0">
              <a:solidFill>
                <a:srgbClr val="DA1F28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8926" y="1928802"/>
            <a:ext cx="6215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FIND THE RESERVOIR(S) DEPTH IN THE WELL LOGS??? </a:t>
            </a:r>
            <a:endParaRPr lang="en-IN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85720" y="500042"/>
          <a:ext cx="8572560" cy="59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Image result for sherlock holm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7" y="1500174"/>
            <a:ext cx="2432753" cy="2000264"/>
          </a:xfrm>
          <a:prstGeom prst="rect">
            <a:avLst/>
          </a:prstGeom>
          <a:noFill/>
        </p:spPr>
      </p:pic>
      <p:pic>
        <p:nvPicPr>
          <p:cNvPr id="10" name="Picture 4" descr="Image result for sherlock holm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00826" y="4071942"/>
            <a:ext cx="2428892" cy="207170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5720" y="4572008"/>
            <a:ext cx="6215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FIND POROSITY, SATURATION OF WATER AND PERMEABILTY.</a:t>
            </a:r>
            <a:endParaRPr lang="en-IN" sz="32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44463"/>
            <a:ext cx="2355835" cy="653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1071538" y="4429132"/>
            <a:ext cx="85725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28794" y="2928934"/>
            <a:ext cx="2071702" cy="182167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071934" y="214290"/>
            <a:ext cx="4643470" cy="5643602"/>
            <a:chOff x="4071934" y="214290"/>
            <a:chExt cx="4786346" cy="5795594"/>
          </a:xfrm>
        </p:grpSpPr>
        <p:pic>
          <p:nvPicPr>
            <p:cNvPr id="31746" name="Picture 2" descr="E:\well4\I(gr)3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1934" y="214290"/>
              <a:ext cx="4786346" cy="5795594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5357818" y="214290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V-Shale</a:t>
              </a:r>
              <a:endParaRPr lang="en-I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71934" y="214290"/>
            <a:ext cx="4660222" cy="5500726"/>
            <a:chOff x="4143372" y="285728"/>
            <a:chExt cx="4660222" cy="5500726"/>
          </a:xfrm>
        </p:grpSpPr>
        <p:pic>
          <p:nvPicPr>
            <p:cNvPr id="31747" name="Picture 3" descr="E:\well4\phiE3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43372" y="285728"/>
              <a:ext cx="4660222" cy="550072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5572132" y="285728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Effective Porosity</a:t>
              </a:r>
              <a:endParaRPr lang="en-IN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00496" y="214290"/>
            <a:ext cx="4932338" cy="5643603"/>
            <a:chOff x="3929058" y="214290"/>
            <a:chExt cx="4932338" cy="5643603"/>
          </a:xfrm>
        </p:grpSpPr>
        <p:pic>
          <p:nvPicPr>
            <p:cNvPr id="31748" name="Picture 4" descr="E:\well4\per3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29058" y="214291"/>
              <a:ext cx="4932338" cy="5643602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5572132" y="21429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Permeability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00496" y="214290"/>
            <a:ext cx="4786346" cy="5719781"/>
            <a:chOff x="4000496" y="285728"/>
            <a:chExt cx="4932338" cy="5719781"/>
          </a:xfrm>
        </p:grpSpPr>
        <p:pic>
          <p:nvPicPr>
            <p:cNvPr id="31749" name="Picture 5" descr="E:\well4\saturation3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00496" y="285728"/>
              <a:ext cx="4932338" cy="5719781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5643570" y="28572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/>
                <a:t>Sw</a:t>
              </a:r>
              <a:r>
                <a:rPr lang="en-IN" dirty="0" smtClean="0"/>
                <a:t>- saturation</a:t>
              </a:r>
              <a:endParaRPr lang="en-IN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929058" y="600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b="1" i="1" u="sng" dirty="0" smtClean="0">
                <a:solidFill>
                  <a:srgbClr val="DA1F2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LOOKING AT THE FORMATION “C” FOR WELL 4</a:t>
            </a:r>
            <a:endParaRPr lang="en-IN" b="1" i="1" u="sng" dirty="0">
              <a:solidFill>
                <a:srgbClr val="DA1F28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85728"/>
            <a:ext cx="9144000" cy="6572272"/>
            <a:chOff x="0" y="214290"/>
            <a:chExt cx="9144000" cy="6643710"/>
          </a:xfrm>
        </p:grpSpPr>
        <p:pic>
          <p:nvPicPr>
            <p:cNvPr id="32771" name="Picture 3" descr="C:\Users\dell\Desktop\drawin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14290"/>
              <a:ext cx="9144000" cy="6643710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214282" y="57148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WELL 1</a:t>
              </a:r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28860" y="57148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WELL 2</a:t>
              </a:r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14876" y="571480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WELL 3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2330" y="5714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WELL 4</a:t>
              </a:r>
              <a:endParaRPr lang="en-IN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714480" y="0"/>
            <a:ext cx="5715040" cy="642918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WELL CORRELATION BASED ON LITHOUNITS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1538" y="1214422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Sst.-Sh</a:t>
            </a:r>
            <a:r>
              <a:rPr lang="en-IN" sz="1400" dirty="0" smtClean="0"/>
              <a:t>. INTERCALATION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1071538" y="2214554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EVAPORITES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5715008" y="4500570"/>
            <a:ext cx="200026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Sst.-Sh</a:t>
            </a:r>
            <a:r>
              <a:rPr lang="en-IN" sz="1400" dirty="0" smtClean="0"/>
              <a:t>. INTERCALATION</a:t>
            </a:r>
            <a:endParaRPr lang="en-IN" sz="1400" dirty="0"/>
          </a:p>
        </p:txBody>
      </p:sp>
      <p:sp>
        <p:nvSpPr>
          <p:cNvPr id="13" name="Rectangle 12"/>
          <p:cNvSpPr/>
          <p:nvPr/>
        </p:nvSpPr>
        <p:spPr>
          <a:xfrm>
            <a:off x="6143636" y="5000636"/>
            <a:ext cx="157163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BLACK SHALE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1071538" y="4857760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Sst.-Sh</a:t>
            </a:r>
            <a:r>
              <a:rPr lang="en-IN" sz="1400" dirty="0" smtClean="0"/>
              <a:t>. INTERCALATION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1E3F3A-FEAE-DA46-83F9-5EE9E971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422"/>
            <a:ext cx="4572000" cy="1714512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EA23A910-5CBB-C946-9BEA-AE51F6FF2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4643446"/>
            <a:ext cx="8635007" cy="1800763"/>
          </a:xfrm>
          <a:prstGeom prst="rect">
            <a:avLst/>
          </a:prstGeom>
        </p:spPr>
      </p:pic>
      <p:sp>
        <p:nvSpPr>
          <p:cNvPr id="7" name="Title 13">
            <a:extLst>
              <a:ext uri="{FF2B5EF4-FFF2-40B4-BE49-F238E27FC236}">
                <a16:creationId xmlns="" xmlns:a16="http://schemas.microsoft.com/office/drawing/2014/main" id="{0645748A-73B6-BB4D-8613-4046F9CCEF7B}"/>
              </a:ext>
            </a:extLst>
          </p:cNvPr>
          <p:cNvSpPr txBox="1">
            <a:spLocks/>
          </p:cNvSpPr>
          <p:nvPr/>
        </p:nvSpPr>
        <p:spPr>
          <a:xfrm>
            <a:off x="4214810" y="1214422"/>
            <a:ext cx="4929190" cy="1500198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Where; </a:t>
            </a:r>
            <a:b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HIIP -Hydrocarbons Initially In Place </a:t>
            </a:r>
            <a:b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GRV - Gross Rock Volume </a:t>
            </a:r>
            <a:b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N:G - Net to Gross </a:t>
            </a:r>
            <a:b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phi - Porosity </a:t>
            </a:r>
            <a:b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16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</a:t>
            </a: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- Saturation of water </a:t>
            </a:r>
            <a:b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FVF - Formation Volume Factor 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071670" y="214290"/>
            <a:ext cx="514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1" u="sng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IN" sz="54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000372"/>
            <a:ext cx="864399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85728"/>
            <a:ext cx="4643470" cy="398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488" y="4929198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Algerian" pitchFamily="82" charset="0"/>
              </a:rPr>
              <a:t>Thank you</a:t>
            </a:r>
            <a:endParaRPr lang="en-IN" sz="6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57158" y="714356"/>
            <a:ext cx="8429652" cy="5357850"/>
            <a:chOff x="7215206" y="1928802"/>
            <a:chExt cx="8429652" cy="4643470"/>
          </a:xfrm>
        </p:grpSpPr>
        <p:sp>
          <p:nvSpPr>
            <p:cNvPr id="20" name="Oval 19"/>
            <p:cNvSpPr/>
            <p:nvPr/>
          </p:nvSpPr>
          <p:spPr>
            <a:xfrm>
              <a:off x="8143900" y="1928802"/>
              <a:ext cx="6572296" cy="1928826"/>
            </a:xfrm>
            <a:prstGeom prst="ellipse">
              <a:avLst/>
            </a:prstGeom>
            <a:solidFill>
              <a:schemeClr val="accent1">
                <a:lumMod val="75000"/>
                <a:alpha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b="1" dirty="0" smtClean="0">
                  <a:latin typeface="Times New Roman" pitchFamily="18" charset="0"/>
                  <a:cs typeface="Times New Roman" pitchFamily="18" charset="0"/>
                </a:rPr>
                <a:t>INTEPRETATION</a:t>
              </a:r>
            </a:p>
            <a:p>
              <a:pPr algn="ctr"/>
              <a:endParaRPr lang="en-IN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>
              <a:off x="9072580" y="3857614"/>
              <a:ext cx="1285883" cy="1143039"/>
            </a:xfrm>
            <a:prstGeom prst="straightConnector1">
              <a:avLst/>
            </a:prstGeom>
            <a:ln w="95250">
              <a:solidFill>
                <a:schemeClr val="bg2">
                  <a:lumMod val="25000"/>
                  <a:alpha val="36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215206" y="4929198"/>
              <a:ext cx="2928926" cy="1643074"/>
            </a:xfrm>
            <a:prstGeom prst="ellipse">
              <a:avLst/>
            </a:prstGeom>
            <a:solidFill>
              <a:schemeClr val="bg2">
                <a:lumMod val="25000"/>
                <a:alpha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215998" y="5210187"/>
              <a:ext cx="22860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i="1" dirty="0" smtClean="0">
                  <a:latin typeface="Times New Roman" pitchFamily="18" charset="0"/>
                  <a:cs typeface="Times New Roman" pitchFamily="18" charset="0"/>
                </a:rPr>
                <a:t>NET TO GROSS PAY</a:t>
              </a:r>
            </a:p>
            <a:p>
              <a:endParaRPr lang="en-IN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2787370" y="4929198"/>
              <a:ext cx="2857488" cy="1643074"/>
            </a:xfrm>
            <a:prstGeom prst="ellipse">
              <a:avLst/>
            </a:prstGeom>
            <a:solidFill>
              <a:schemeClr val="bg2">
                <a:lumMod val="25000"/>
                <a:alpha val="48000"/>
              </a:schemeClr>
            </a:solidFill>
            <a:scene3d>
              <a:camera prst="orthographicFront">
                <a:rot lat="300000" lon="10799999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15998" y="5357827"/>
              <a:ext cx="2214578" cy="400110"/>
            </a:xfrm>
            <a:prstGeom prst="rect">
              <a:avLst/>
            </a:prstGeom>
            <a:noFill/>
            <a:scene3d>
              <a:camera prst="orthographicFront">
                <a:rot lat="20999991" lon="0" rev="0"/>
              </a:camera>
              <a:lightRig rig="threePt" dir="t"/>
            </a:scene3d>
            <a:sp3d>
              <a:bevelT h="31750"/>
            </a:sp3d>
          </p:spPr>
          <p:txBody>
            <a:bodyPr wrap="square" rtlCol="0">
              <a:spAutoFit/>
            </a:bodyPr>
            <a:lstStyle/>
            <a:p>
              <a:endParaRPr lang="en-IN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2287304" y="3786190"/>
              <a:ext cx="1428760" cy="1357322"/>
            </a:xfrm>
            <a:prstGeom prst="straightConnector1">
              <a:avLst/>
            </a:prstGeom>
            <a:ln w="98425">
              <a:solidFill>
                <a:schemeClr val="bg2">
                  <a:lumMod val="25000"/>
                  <a:alpha val="38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00034" y="4572008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FACIES MODELLING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-357222" y="-214338"/>
            <a:ext cx="10572823" cy="7072338"/>
            <a:chOff x="-357222" y="-214338"/>
            <a:chExt cx="10572823" cy="7072338"/>
          </a:xfrm>
        </p:grpSpPr>
        <p:pic>
          <p:nvPicPr>
            <p:cNvPr id="16386" name="Picture 2" descr="E:\all+stieber\well1\All_log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357222" y="-214338"/>
              <a:ext cx="10572823" cy="7072338"/>
            </a:xfrm>
            <a:prstGeom prst="rect">
              <a:avLst/>
            </a:prstGeom>
            <a:noFill/>
          </p:spPr>
        </p:pic>
        <p:grpSp>
          <p:nvGrpSpPr>
            <p:cNvPr id="40" name="Group 39"/>
            <p:cNvGrpSpPr/>
            <p:nvPr/>
          </p:nvGrpSpPr>
          <p:grpSpPr>
            <a:xfrm>
              <a:off x="1214414" y="1285860"/>
              <a:ext cx="6929486" cy="1000132"/>
              <a:chOff x="1214414" y="1285860"/>
              <a:chExt cx="6929486" cy="21431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14414" y="1285860"/>
                <a:ext cx="6929486" cy="214314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57488" y="1745104"/>
                <a:ext cx="1500198" cy="61232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flipV="1">
                <a:off x="2857488" y="2445448"/>
                <a:ext cx="1357322" cy="65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09888" y="2204349"/>
                <a:ext cx="1357322" cy="65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214414" y="3714752"/>
              <a:ext cx="6929486" cy="857256"/>
              <a:chOff x="1214414" y="3786190"/>
              <a:chExt cx="6929486" cy="128588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14414" y="3786190"/>
                <a:ext cx="6929486" cy="1285884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714612" y="4107661"/>
                <a:ext cx="1285884" cy="535784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714612" y="4107661"/>
                <a:ext cx="15001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smtClean="0"/>
                  <a:t>FORMATION “C”</a:t>
                </a:r>
                <a:endParaRPr lang="en-IN" sz="14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857488" y="1500174"/>
              <a:ext cx="2214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FORMATION “B”</a:t>
              </a:r>
            </a:p>
            <a:p>
              <a:endParaRPr lang="en-IN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43174" y="5500702"/>
              <a:ext cx="1000132" cy="214314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1736" y="542926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NPHI</a:t>
              </a:r>
              <a:endParaRPr lang="en-IN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143240" y="5643578"/>
              <a:ext cx="428628" cy="158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2714612" y="500042"/>
              <a:ext cx="1357322" cy="35719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         </a:t>
              </a:r>
              <a:r>
                <a:rPr lang="en-IN" sz="1200" dirty="0" smtClean="0">
                  <a:solidFill>
                    <a:schemeClr val="tx1"/>
                  </a:solidFill>
                </a:rPr>
                <a:t>DENSITY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857488" y="714356"/>
              <a:ext cx="42862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1214414" y="285728"/>
              <a:ext cx="6929486" cy="857256"/>
              <a:chOff x="-4077193" y="285728"/>
              <a:chExt cx="12221093" cy="85725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-4077193" y="285728"/>
                <a:ext cx="12221093" cy="857256"/>
              </a:xfrm>
              <a:prstGeom prst="rect">
                <a:avLst/>
              </a:prstGeom>
              <a:solidFill>
                <a:schemeClr val="accent1">
                  <a:alpha val="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-1179408" y="785794"/>
                <a:ext cx="2771796" cy="2857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>
                    <a:solidFill>
                      <a:schemeClr val="tx1"/>
                    </a:solidFill>
                  </a:rPr>
                  <a:t>FORMATION”A”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4143372" y="-184666"/>
            <a:ext cx="140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1" dirty="0" smtClean="0"/>
              <a:t>WELL “1”</a:t>
            </a:r>
            <a:endParaRPr lang="en-IN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9" name="Picture 9" descr="E:\all+stieber\well1\All_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2928958" cy="6858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7325252" y="1142984"/>
            <a:ext cx="2065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71538" y="0"/>
            <a:ext cx="500066" cy="1000108"/>
          </a:xfrm>
          <a:prstGeom prst="ellipse">
            <a:avLst/>
          </a:prstGeom>
          <a:noFill/>
          <a:ln w="34925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71604" y="500042"/>
            <a:ext cx="1571636" cy="642942"/>
          </a:xfrm>
          <a:prstGeom prst="straightConnector1">
            <a:avLst/>
          </a:prstGeom>
          <a:ln w="539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071802" y="0"/>
            <a:ext cx="3571900" cy="5500702"/>
            <a:chOff x="3500430" y="2143116"/>
            <a:chExt cx="2928958" cy="3857652"/>
          </a:xfrm>
        </p:grpSpPr>
        <p:pic>
          <p:nvPicPr>
            <p:cNvPr id="31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2143116"/>
              <a:ext cx="2928958" cy="3857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4071934" y="2143116"/>
              <a:ext cx="2071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FORMATION “A”</a:t>
              </a:r>
            </a:p>
            <a:p>
              <a:endParaRPr lang="en-IN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71802" y="0"/>
            <a:ext cx="3714776" cy="5214950"/>
            <a:chOff x="4429123" y="214290"/>
            <a:chExt cx="3024190" cy="4005267"/>
          </a:xfrm>
        </p:grpSpPr>
        <p:pic>
          <p:nvPicPr>
            <p:cNvPr id="36" name="Picture 2" descr="C:\Users\dell\Desktop\well_1FINAL\VshND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29123" y="214290"/>
              <a:ext cx="3024190" cy="4005267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5072066" y="214290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FORMATION  “A”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00430" y="5572140"/>
            <a:ext cx="5286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LOOKING AT THE FORMATION “A” FOR WELL 1</a:t>
            </a:r>
            <a:endParaRPr lang="en-IN" sz="2800" b="1" i="1" u="sng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071802" y="1"/>
            <a:ext cx="4500594" cy="5000635"/>
            <a:chOff x="3071802" y="1"/>
            <a:chExt cx="4500594" cy="4572007"/>
          </a:xfrm>
        </p:grpSpPr>
        <p:pic>
          <p:nvPicPr>
            <p:cNvPr id="15371" name="Picture 11" descr="C:\Users\dell\Desktop\well_1FINAL\phiE1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71802" y="1"/>
              <a:ext cx="4500594" cy="4572007"/>
            </a:xfrm>
            <a:prstGeom prst="rect">
              <a:avLst/>
            </a:prstGeom>
            <a:noFill/>
          </p:spPr>
        </p:pic>
        <p:sp>
          <p:nvSpPr>
            <p:cNvPr id="41" name="TextBox 40"/>
            <p:cNvSpPr txBox="1"/>
            <p:nvPr/>
          </p:nvSpPr>
          <p:spPr>
            <a:xfrm>
              <a:off x="4786314" y="1142984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EFFECTIVE</a:t>
              </a:r>
              <a:r>
                <a:rPr lang="en-IN" sz="1600" b="1" dirty="0" smtClean="0"/>
                <a:t> POROSITY</a:t>
              </a:r>
              <a:endParaRPr lang="en-IN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15404" y="2000240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9" descr="E:\all+stieber\well1\All_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2928958" cy="66437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9" name="Oval 8"/>
          <p:cNvSpPr/>
          <p:nvPr/>
        </p:nvSpPr>
        <p:spPr>
          <a:xfrm>
            <a:off x="1000100" y="1071546"/>
            <a:ext cx="571504" cy="1357322"/>
          </a:xfrm>
          <a:prstGeom prst="ellipse">
            <a:avLst/>
          </a:prstGeom>
          <a:noFill/>
          <a:ln w="34925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1604" y="1714488"/>
            <a:ext cx="2928958" cy="1071570"/>
          </a:xfrm>
          <a:prstGeom prst="straightConnector1">
            <a:avLst/>
          </a:prstGeom>
          <a:ln w="539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785794"/>
            <a:ext cx="350046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 descr="C:\Users\dell\Desktop\well_1FINAL\VshND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3857652" cy="4643469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3357554" y="5572140"/>
            <a:ext cx="5786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i="1" u="sng" dirty="0" smtClean="0">
                <a:solidFill>
                  <a:srgbClr val="DA1F2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LOOKING AT THE FORMATION “B” FOR WELL 1</a:t>
            </a:r>
            <a:endParaRPr lang="en-IN" sz="2800" b="1" i="1" u="sng" dirty="0">
              <a:solidFill>
                <a:srgbClr val="DA1F28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 descr="C:\Users\dell\Desktop\well_1FINAL\phiE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285728"/>
            <a:ext cx="385765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E:\all+stieber\well1\All_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2928958" cy="6858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Oval 2"/>
          <p:cNvSpPr/>
          <p:nvPr/>
        </p:nvSpPr>
        <p:spPr>
          <a:xfrm>
            <a:off x="1000100" y="4000504"/>
            <a:ext cx="571504" cy="1000132"/>
          </a:xfrm>
          <a:prstGeom prst="ellipse">
            <a:avLst/>
          </a:prstGeom>
          <a:noFill/>
          <a:ln w="34925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71604" y="3786190"/>
            <a:ext cx="2857520" cy="714380"/>
          </a:xfrm>
          <a:prstGeom prst="straightConnector1">
            <a:avLst/>
          </a:prstGeom>
          <a:ln w="539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0"/>
            <a:ext cx="4500594" cy="528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 descr="C:\Users\dell\Desktop\well_1FINAL\VshND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0"/>
            <a:ext cx="4429156" cy="5000636"/>
          </a:xfrm>
          <a:prstGeom prst="rect">
            <a:avLst/>
          </a:prstGeom>
          <a:noFill/>
        </p:spPr>
      </p:pic>
      <p:pic>
        <p:nvPicPr>
          <p:cNvPr id="18436" name="Picture 4" descr="C:\Users\dell\Desktop\well_1FINAL\phiE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0"/>
            <a:ext cx="4500594" cy="478632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571868" y="5786454"/>
            <a:ext cx="5357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i="1" u="sng" dirty="0" smtClean="0">
                <a:solidFill>
                  <a:srgbClr val="DA1F2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LOOKING AT THE FORMATION “C” FOR WELL 1</a:t>
            </a:r>
            <a:endParaRPr lang="en-IN" sz="2800" b="1" i="1" u="sng" dirty="0">
              <a:solidFill>
                <a:srgbClr val="DA1F28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 281"/>
          <p:cNvGrpSpPr/>
          <p:nvPr/>
        </p:nvGrpSpPr>
        <p:grpSpPr>
          <a:xfrm>
            <a:off x="-357222" y="-214338"/>
            <a:ext cx="10572823" cy="7072338"/>
            <a:chOff x="-357222" y="-214338"/>
            <a:chExt cx="10572823" cy="7072338"/>
          </a:xfrm>
        </p:grpSpPr>
        <p:pic>
          <p:nvPicPr>
            <p:cNvPr id="283" name="Picture 2" descr="E:\all+stieber\well1\All_log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357222" y="-214338"/>
              <a:ext cx="10572823" cy="7072338"/>
            </a:xfrm>
            <a:prstGeom prst="rect">
              <a:avLst/>
            </a:prstGeom>
            <a:noFill/>
          </p:spPr>
        </p:pic>
        <p:sp>
          <p:nvSpPr>
            <p:cNvPr id="284" name="Rectangle 283"/>
            <p:cNvSpPr/>
            <p:nvPr/>
          </p:nvSpPr>
          <p:spPr>
            <a:xfrm>
              <a:off x="2643174" y="5500702"/>
              <a:ext cx="1000132" cy="214314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571736" y="542926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NPHI</a:t>
              </a:r>
              <a:endParaRPr lang="en-IN" dirty="0"/>
            </a:p>
          </p:txBody>
        </p:sp>
        <p:cxnSp>
          <p:nvCxnSpPr>
            <p:cNvPr id="286" name="Straight Connector 285"/>
            <p:cNvCxnSpPr/>
            <p:nvPr/>
          </p:nvCxnSpPr>
          <p:spPr>
            <a:xfrm>
              <a:off x="3143240" y="5643578"/>
              <a:ext cx="428628" cy="15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214414" y="285728"/>
            <a:ext cx="6929486" cy="857256"/>
            <a:chOff x="1214414" y="285728"/>
            <a:chExt cx="6929486" cy="857256"/>
          </a:xfrm>
        </p:grpSpPr>
        <p:sp>
          <p:nvSpPr>
            <p:cNvPr id="288" name="Rectangle 287"/>
            <p:cNvSpPr/>
            <p:nvPr/>
          </p:nvSpPr>
          <p:spPr>
            <a:xfrm>
              <a:off x="1214414" y="285728"/>
              <a:ext cx="6929486" cy="857256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9" name="Group 27"/>
            <p:cNvGrpSpPr/>
            <p:nvPr/>
          </p:nvGrpSpPr>
          <p:grpSpPr>
            <a:xfrm>
              <a:off x="2857488" y="785794"/>
              <a:ext cx="1928826" cy="307777"/>
              <a:chOff x="2857488" y="785794"/>
              <a:chExt cx="1928826" cy="307777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2857488" y="785794"/>
                <a:ext cx="1500198" cy="2857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857488" y="785794"/>
                <a:ext cx="1928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smtClean="0">
                    <a:latin typeface="Times New Roman" pitchFamily="18" charset="0"/>
                    <a:cs typeface="Times New Roman" pitchFamily="18" charset="0"/>
                  </a:rPr>
                  <a:t>FORMATION “A”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2" name="Group 291"/>
          <p:cNvGrpSpPr/>
          <p:nvPr/>
        </p:nvGrpSpPr>
        <p:grpSpPr>
          <a:xfrm>
            <a:off x="642910" y="0"/>
            <a:ext cx="9429816" cy="3857628"/>
            <a:chOff x="500034" y="0"/>
            <a:chExt cx="10287040" cy="3857628"/>
          </a:xfrm>
        </p:grpSpPr>
        <p:grpSp>
          <p:nvGrpSpPr>
            <p:cNvPr id="293" name="Group 144"/>
            <p:cNvGrpSpPr/>
            <p:nvPr/>
          </p:nvGrpSpPr>
          <p:grpSpPr>
            <a:xfrm>
              <a:off x="1136984" y="484911"/>
              <a:ext cx="6984348" cy="831276"/>
              <a:chOff x="1214414" y="285728"/>
              <a:chExt cx="6929486" cy="857256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1214414" y="285728"/>
                <a:ext cx="6929486" cy="857256"/>
              </a:xfrm>
              <a:prstGeom prst="rect">
                <a:avLst/>
              </a:prstGeom>
              <a:solidFill>
                <a:schemeClr val="accent1">
                  <a:alpha val="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2" name="Group 27"/>
              <p:cNvGrpSpPr/>
              <p:nvPr/>
            </p:nvGrpSpPr>
            <p:grpSpPr>
              <a:xfrm>
                <a:off x="2857488" y="785794"/>
                <a:ext cx="1928826" cy="307777"/>
                <a:chOff x="2857488" y="785794"/>
                <a:chExt cx="1928826" cy="307777"/>
              </a:xfrm>
            </p:grpSpPr>
            <p:sp>
              <p:nvSpPr>
                <p:cNvPr id="343" name="Rectangle 342"/>
                <p:cNvSpPr/>
                <p:nvPr/>
              </p:nvSpPr>
              <p:spPr>
                <a:xfrm>
                  <a:off x="2857488" y="785794"/>
                  <a:ext cx="1500198" cy="28575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2857488" y="785794"/>
                  <a:ext cx="1928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>
                      <a:latin typeface="Times New Roman" pitchFamily="18" charset="0"/>
                      <a:cs typeface="Times New Roman" pitchFamily="18" charset="0"/>
                    </a:rPr>
                    <a:t>FORMATION “A”</a:t>
                  </a:r>
                  <a:endParaRPr lang="en-IN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94" name="Group 144"/>
            <p:cNvGrpSpPr/>
            <p:nvPr/>
          </p:nvGrpSpPr>
          <p:grpSpPr>
            <a:xfrm>
              <a:off x="3269621" y="270690"/>
              <a:ext cx="6396429" cy="812137"/>
              <a:chOff x="1214414" y="285728"/>
              <a:chExt cx="6929486" cy="857256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1214414" y="285728"/>
                <a:ext cx="6929486" cy="857256"/>
              </a:xfrm>
              <a:prstGeom prst="rect">
                <a:avLst/>
              </a:prstGeom>
              <a:solidFill>
                <a:schemeClr val="accent1">
                  <a:alpha val="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38" name="Group 27"/>
              <p:cNvGrpSpPr/>
              <p:nvPr/>
            </p:nvGrpSpPr>
            <p:grpSpPr>
              <a:xfrm>
                <a:off x="2857488" y="785794"/>
                <a:ext cx="1928826" cy="307777"/>
                <a:chOff x="2857488" y="785794"/>
                <a:chExt cx="1928826" cy="307777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857488" y="785794"/>
                  <a:ext cx="1500198" cy="28575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0" name="TextBox 339"/>
                <p:cNvSpPr txBox="1"/>
                <p:nvPr/>
              </p:nvSpPr>
              <p:spPr>
                <a:xfrm>
                  <a:off x="2857488" y="785794"/>
                  <a:ext cx="1928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>
                      <a:latin typeface="Times New Roman" pitchFamily="18" charset="0"/>
                      <a:cs typeface="Times New Roman" pitchFamily="18" charset="0"/>
                    </a:rPr>
                    <a:t>FORMATION “A”</a:t>
                  </a:r>
                  <a:endParaRPr lang="en-IN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95" name="Group 149"/>
            <p:cNvGrpSpPr/>
            <p:nvPr/>
          </p:nvGrpSpPr>
          <p:grpSpPr>
            <a:xfrm>
              <a:off x="3269621" y="1218182"/>
              <a:ext cx="6396429" cy="947493"/>
              <a:chOff x="1214414" y="1285860"/>
              <a:chExt cx="6929486" cy="2143140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1214414" y="1285860"/>
                <a:ext cx="6929486" cy="214314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2857488" y="1745104"/>
                <a:ext cx="1500198" cy="61232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 flipV="1">
                <a:off x="2857488" y="2445449"/>
                <a:ext cx="1357322" cy="65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400" dirty="0"/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3009888" y="2204350"/>
                <a:ext cx="1357322" cy="65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400" dirty="0"/>
              </a:p>
            </p:txBody>
          </p:sp>
        </p:grpSp>
        <p:sp>
          <p:nvSpPr>
            <p:cNvPr id="296" name="Rectangle 295"/>
            <p:cNvSpPr/>
            <p:nvPr/>
          </p:nvSpPr>
          <p:spPr>
            <a:xfrm>
              <a:off x="4786300" y="1421217"/>
              <a:ext cx="1780450" cy="2915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FORMATION “B”</a:t>
              </a:r>
            </a:p>
          </p:txBody>
        </p:sp>
        <p:grpSp>
          <p:nvGrpSpPr>
            <p:cNvPr id="297" name="Group 10"/>
            <p:cNvGrpSpPr/>
            <p:nvPr/>
          </p:nvGrpSpPr>
          <p:grpSpPr>
            <a:xfrm>
              <a:off x="3429793" y="328284"/>
              <a:ext cx="5917765" cy="984933"/>
              <a:chOff x="1214414" y="285728"/>
              <a:chExt cx="6929486" cy="857256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1214414" y="285728"/>
                <a:ext cx="6929486" cy="857256"/>
              </a:xfrm>
              <a:prstGeom prst="rect">
                <a:avLst/>
              </a:prstGeom>
              <a:solidFill>
                <a:schemeClr val="accent1">
                  <a:alpha val="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30" name="Group 27"/>
              <p:cNvGrpSpPr/>
              <p:nvPr/>
            </p:nvGrpSpPr>
            <p:grpSpPr>
              <a:xfrm>
                <a:off x="2857488" y="785794"/>
                <a:ext cx="1928826" cy="307777"/>
                <a:chOff x="2857488" y="785794"/>
                <a:chExt cx="1928826" cy="307777"/>
              </a:xfrm>
            </p:grpSpPr>
            <p:sp>
              <p:nvSpPr>
                <p:cNvPr id="331" name="Rectangle 330"/>
                <p:cNvSpPr/>
                <p:nvPr/>
              </p:nvSpPr>
              <p:spPr>
                <a:xfrm>
                  <a:off x="2857488" y="785794"/>
                  <a:ext cx="1500198" cy="28575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2857488" y="785794"/>
                  <a:ext cx="1928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>
                      <a:latin typeface="Times New Roman" pitchFamily="18" charset="0"/>
                      <a:cs typeface="Times New Roman" pitchFamily="18" charset="0"/>
                    </a:rPr>
                    <a:t>FORMATION “A”</a:t>
                  </a:r>
                  <a:endParaRPr lang="en-IN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98" name="TextBox 297"/>
            <p:cNvSpPr txBox="1"/>
            <p:nvPr/>
          </p:nvSpPr>
          <p:spPr>
            <a:xfrm>
              <a:off x="4832975" y="1723605"/>
              <a:ext cx="1891245" cy="60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FORMATION “B”</a:t>
              </a:r>
            </a:p>
            <a:p>
              <a:endParaRPr lang="en-IN" sz="1400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4710959" y="574517"/>
              <a:ext cx="1037135" cy="246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0" name="Straight Connector 299"/>
            <p:cNvCxnSpPr/>
            <p:nvPr/>
          </p:nvCxnSpPr>
          <p:spPr>
            <a:xfrm>
              <a:off x="4832975" y="738672"/>
              <a:ext cx="305039" cy="1825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/>
            <p:cNvSpPr txBox="1"/>
            <p:nvPr/>
          </p:nvSpPr>
          <p:spPr>
            <a:xfrm>
              <a:off x="5138014" y="574517"/>
              <a:ext cx="732095" cy="31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DENSITY</a:t>
              </a:r>
              <a:endParaRPr lang="en-IN" sz="1200" dirty="0"/>
            </a:p>
          </p:txBody>
        </p:sp>
        <p:pic>
          <p:nvPicPr>
            <p:cNvPr id="30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0"/>
              <a:ext cx="10287040" cy="384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3" name="TextBox 302"/>
            <p:cNvSpPr txBox="1"/>
            <p:nvPr/>
          </p:nvSpPr>
          <p:spPr>
            <a:xfrm>
              <a:off x="1785918" y="0"/>
              <a:ext cx="17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GAMMA LOG ((API)</a:t>
              </a:r>
              <a:endParaRPr lang="en-IN" sz="1400" dirty="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2857489" y="328285"/>
              <a:ext cx="633312" cy="314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150</a:t>
              </a:r>
              <a:endParaRPr lang="en-IN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222896" y="328284"/>
              <a:ext cx="549071" cy="424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150</a:t>
              </a:r>
              <a:endParaRPr lang="en-IN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214810" y="0"/>
              <a:ext cx="2013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   N-D LOG</a:t>
              </a:r>
              <a:endParaRPr lang="en-IN" dirty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357287" y="1500174"/>
              <a:ext cx="389661" cy="196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DEPTH</a:t>
              </a:r>
              <a:r>
                <a:rPr lang="en-IN" sz="800" dirty="0" smtClean="0"/>
                <a:t>(m</a:t>
              </a:r>
              <a:r>
                <a:rPr lang="en-IN" sz="900" dirty="0" smtClean="0"/>
                <a:t>)</a:t>
              </a:r>
              <a:endParaRPr lang="en-IN" sz="900" dirty="0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143504" y="785794"/>
              <a:ext cx="854111" cy="3283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NPHI</a:t>
              </a:r>
              <a:endParaRPr lang="en-IN" dirty="0"/>
            </a:p>
          </p:txBody>
        </p:sp>
        <p:cxnSp>
          <p:nvCxnSpPr>
            <p:cNvPr id="309" name="Straight Arrow Connector 308"/>
            <p:cNvCxnSpPr>
              <a:stCxn id="308" idx="1"/>
            </p:cNvCxnSpPr>
            <p:nvPr/>
          </p:nvCxnSpPr>
          <p:spPr>
            <a:xfrm rot="10800000" flipV="1">
              <a:off x="4594432" y="949949"/>
              <a:ext cx="549071" cy="328311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Rectangle 309"/>
            <p:cNvSpPr/>
            <p:nvPr/>
          </p:nvSpPr>
          <p:spPr>
            <a:xfrm>
              <a:off x="3643306" y="0"/>
              <a:ext cx="549071" cy="24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0.46</a:t>
              </a:r>
              <a:endParaRPr lang="en-IN" sz="12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409759" y="0"/>
              <a:ext cx="782884" cy="285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-</a:t>
              </a:r>
              <a:r>
                <a:rPr lang="en-IN" sz="1200" dirty="0" smtClean="0"/>
                <a:t>0.16</a:t>
              </a:r>
              <a:endParaRPr lang="en-IN" sz="1200" dirty="0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214942" y="2000240"/>
              <a:ext cx="1052069" cy="714380"/>
            </a:xfrm>
            <a:prstGeom prst="rect">
              <a:avLst/>
            </a:prstGeom>
            <a:solidFill>
              <a:schemeClr val="accent6">
                <a:lumMod val="75000"/>
                <a:alpha val="5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DENSITY</a:t>
              </a:r>
            </a:p>
            <a:p>
              <a:pPr algn="ctr"/>
              <a:r>
                <a:rPr lang="en-IN" sz="1400" dirty="0" smtClean="0"/>
                <a:t>(g/cc)</a:t>
              </a:r>
              <a:endParaRPr lang="en-IN" sz="1400" dirty="0"/>
            </a:p>
          </p:txBody>
        </p:sp>
        <p:cxnSp>
          <p:nvCxnSpPr>
            <p:cNvPr id="313" name="Straight Arrow Connector 312"/>
            <p:cNvCxnSpPr/>
            <p:nvPr/>
          </p:nvCxnSpPr>
          <p:spPr>
            <a:xfrm rot="10800000">
              <a:off x="5000628" y="1643050"/>
              <a:ext cx="427056" cy="410388"/>
            </a:xfrm>
            <a:prstGeom prst="straightConnector1">
              <a:avLst/>
            </a:prstGeom>
            <a:ln w="22225"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Rectangle 313"/>
            <p:cNvSpPr/>
            <p:nvPr/>
          </p:nvSpPr>
          <p:spPr>
            <a:xfrm>
              <a:off x="3643306" y="3500438"/>
              <a:ext cx="549071" cy="24620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1.9</a:t>
              </a:r>
              <a:endParaRPr lang="en-IN" sz="1200" dirty="0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572132" y="3429000"/>
              <a:ext cx="549071" cy="24620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2.9</a:t>
              </a:r>
              <a:endParaRPr lang="en-IN" sz="1200" dirty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286512" y="0"/>
              <a:ext cx="3538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    SONIC LOG(</a:t>
              </a:r>
              <a:r>
                <a:rPr lang="el-GR" sz="1400" dirty="0" smtClean="0"/>
                <a:t>μ</a:t>
              </a:r>
              <a:r>
                <a:rPr lang="en-IN" sz="1400" dirty="0" smtClean="0"/>
                <a:t>s/ft)</a:t>
              </a:r>
              <a:endParaRPr lang="en-IN" sz="1400" dirty="0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6286512" y="357166"/>
              <a:ext cx="488064" cy="24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240</a:t>
              </a:r>
              <a:endParaRPr lang="en-IN" sz="1200" dirty="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643834" y="357166"/>
              <a:ext cx="366047" cy="24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40</a:t>
              </a:r>
              <a:endParaRPr lang="en-IN" sz="1200" dirty="0"/>
            </a:p>
          </p:txBody>
        </p:sp>
        <p:pic>
          <p:nvPicPr>
            <p:cNvPr id="31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58195" y="1"/>
              <a:ext cx="2171610" cy="3857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0" name="TextBox 319"/>
            <p:cNvSpPr txBox="1"/>
            <p:nvPr/>
          </p:nvSpPr>
          <p:spPr>
            <a:xfrm>
              <a:off x="8180077" y="0"/>
              <a:ext cx="1891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RESISTIVITY LOG</a:t>
              </a:r>
              <a:endParaRPr lang="en-IN" sz="1400" dirty="0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8059451" y="3500438"/>
              <a:ext cx="527281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0.2</a:t>
              </a:r>
              <a:endParaRPr lang="en-IN" sz="1200" dirty="0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8838771" y="3429000"/>
              <a:ext cx="593453" cy="270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2000</a:t>
              </a:r>
              <a:endParaRPr lang="en-IN" sz="900" dirty="0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647187" y="541402"/>
              <a:ext cx="549072" cy="24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 smtClean="0"/>
                <a:t>OHM-m</a:t>
              </a:r>
              <a:endParaRPr lang="en-IN" sz="1000" dirty="0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rot="10800000" flipV="1">
              <a:off x="8358215" y="2000240"/>
              <a:ext cx="785789" cy="428628"/>
            </a:xfrm>
            <a:prstGeom prst="straightConnector1">
              <a:avLst/>
            </a:prstGeom>
            <a:ln w="22225"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Rectangle 324"/>
            <p:cNvSpPr/>
            <p:nvPr/>
          </p:nvSpPr>
          <p:spPr>
            <a:xfrm>
              <a:off x="8994635" y="1714488"/>
              <a:ext cx="515411" cy="357190"/>
            </a:xfrm>
            <a:prstGeom prst="rect">
              <a:avLst/>
            </a:prstGeom>
            <a:solidFill>
              <a:schemeClr val="accent6">
                <a:lumMod val="75000"/>
                <a:alpha val="5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err="1" smtClean="0"/>
                <a:t>Rt</a:t>
              </a:r>
              <a:endParaRPr lang="en-IN" sz="1400" dirty="0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8994635" y="2500306"/>
              <a:ext cx="577031" cy="338392"/>
            </a:xfrm>
            <a:prstGeom prst="rect">
              <a:avLst/>
            </a:prstGeom>
            <a:solidFill>
              <a:schemeClr val="accent6">
                <a:lumMod val="75000"/>
                <a:alpha val="5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Rs</a:t>
              </a:r>
              <a:endParaRPr lang="en-IN" sz="1400" dirty="0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785918" y="357166"/>
              <a:ext cx="428628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0</a:t>
              </a:r>
              <a:endParaRPr lang="en-IN" dirty="0"/>
            </a:p>
          </p:txBody>
        </p:sp>
      </p:grpSp>
      <p:sp>
        <p:nvSpPr>
          <p:cNvPr id="345" name="Rounded Rectangle 344"/>
          <p:cNvSpPr/>
          <p:nvPr/>
        </p:nvSpPr>
        <p:spPr>
          <a:xfrm>
            <a:off x="785786" y="1357298"/>
            <a:ext cx="8001056" cy="85725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2"/>
                </a:solidFill>
              </a:rPr>
              <a:t>INTERCALATED SANDSTONE AND SHALE UNITS </a:t>
            </a:r>
            <a:endParaRPr lang="en-IN" sz="2400" dirty="0">
              <a:solidFill>
                <a:schemeClr val="bg2"/>
              </a:solidFill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1285852" y="1071546"/>
            <a:ext cx="2714612" cy="4214842"/>
            <a:chOff x="0" y="500042"/>
            <a:chExt cx="4214810" cy="5576904"/>
          </a:xfrm>
        </p:grpSpPr>
        <p:pic>
          <p:nvPicPr>
            <p:cNvPr id="19464" name="Picture 8" descr="C:\Users\dell\Documents\all+stieber\well1\per1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500042"/>
              <a:ext cx="4214810" cy="5576904"/>
            </a:xfrm>
            <a:prstGeom prst="rect">
              <a:avLst/>
            </a:prstGeom>
            <a:noFill/>
          </p:spPr>
        </p:pic>
        <p:sp>
          <p:nvSpPr>
            <p:cNvPr id="347" name="Rounded Rectangle 346"/>
            <p:cNvSpPr/>
            <p:nvPr/>
          </p:nvSpPr>
          <p:spPr>
            <a:xfrm>
              <a:off x="1109174" y="1067185"/>
              <a:ext cx="2662017" cy="56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PERMEABILITY</a:t>
              </a:r>
              <a:endParaRPr lang="en-IN" dirty="0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4143372" y="357166"/>
            <a:ext cx="4143404" cy="5357850"/>
            <a:chOff x="4683712" y="357167"/>
            <a:chExt cx="4174568" cy="6000792"/>
          </a:xfrm>
        </p:grpSpPr>
        <p:pic>
          <p:nvPicPr>
            <p:cNvPr id="19465" name="Picture 9" descr="C:\Users\dell\Documents\all+stieber\well1\saturation1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83712" y="357167"/>
              <a:ext cx="4174568" cy="6000792"/>
            </a:xfrm>
            <a:prstGeom prst="rect">
              <a:avLst/>
            </a:prstGeom>
            <a:noFill/>
          </p:spPr>
        </p:pic>
        <p:sp>
          <p:nvSpPr>
            <p:cNvPr id="349" name="Rounded Rectangle 348"/>
            <p:cNvSpPr/>
            <p:nvPr/>
          </p:nvSpPr>
          <p:spPr>
            <a:xfrm>
              <a:off x="6858016" y="1857364"/>
              <a:ext cx="1500198" cy="857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SATURATION OF</a:t>
              </a:r>
            </a:p>
            <a:p>
              <a:pPr algn="ctr"/>
              <a:r>
                <a:rPr lang="en-IN" dirty="0" smtClean="0"/>
                <a:t>WATER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/>
          <p:cNvGrpSpPr/>
          <p:nvPr/>
        </p:nvGrpSpPr>
        <p:grpSpPr>
          <a:xfrm>
            <a:off x="0" y="0"/>
            <a:ext cx="10358445" cy="6858000"/>
            <a:chOff x="0" y="0"/>
            <a:chExt cx="10358445" cy="6858000"/>
          </a:xfrm>
        </p:grpSpPr>
        <p:grpSp>
          <p:nvGrpSpPr>
            <p:cNvPr id="78" name="Group 77"/>
            <p:cNvGrpSpPr/>
            <p:nvPr/>
          </p:nvGrpSpPr>
          <p:grpSpPr>
            <a:xfrm>
              <a:off x="0" y="0"/>
              <a:ext cx="10358445" cy="6858000"/>
              <a:chOff x="0" y="0"/>
              <a:chExt cx="10358445" cy="6858000"/>
            </a:xfrm>
          </p:grpSpPr>
          <p:pic>
            <p:nvPicPr>
              <p:cNvPr id="3" name="Picture 2" descr="E:\all+stieber\well1\All_log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10358445" cy="6858000"/>
              </a:xfrm>
              <a:prstGeom prst="rect">
                <a:avLst/>
              </a:prstGeom>
              <a:noFill/>
            </p:spPr>
          </p:pic>
          <p:sp>
            <p:nvSpPr>
              <p:cNvPr id="4" name="Rectangle 3"/>
              <p:cNvSpPr/>
              <p:nvPr/>
            </p:nvSpPr>
            <p:spPr>
              <a:xfrm>
                <a:off x="2577056" y="5541837"/>
                <a:ext cx="1008050" cy="20781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05052" y="5472564"/>
                <a:ext cx="720036" cy="358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NPHI</a:t>
                </a:r>
                <a:endParaRPr lang="en-IN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081081" y="5680383"/>
                <a:ext cx="432022" cy="154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57290" y="1357298"/>
              <a:ext cx="6929486" cy="1143008"/>
              <a:chOff x="1214414" y="1285860"/>
              <a:chExt cx="6929486" cy="21431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214414" y="1285860"/>
                <a:ext cx="6929486" cy="214314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857488" y="1745104"/>
                <a:ext cx="1500198" cy="61232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>
                    <a:solidFill>
                      <a:schemeClr val="tx1"/>
                    </a:solidFill>
                  </a:rPr>
                  <a:t>FORMATION B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flipV="1">
                <a:off x="2857488" y="2445448"/>
                <a:ext cx="1357322" cy="65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4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009888" y="2204349"/>
                <a:ext cx="1357322" cy="65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400" dirty="0"/>
              </a:p>
            </p:txBody>
          </p:sp>
        </p:grpSp>
      </p:grpSp>
      <p:grpSp>
        <p:nvGrpSpPr>
          <p:cNvPr id="148" name="Group 149"/>
          <p:cNvGrpSpPr/>
          <p:nvPr/>
        </p:nvGrpSpPr>
        <p:grpSpPr>
          <a:xfrm>
            <a:off x="1136984" y="1454732"/>
            <a:ext cx="6984348" cy="969821"/>
            <a:chOff x="1214414" y="1285860"/>
            <a:chExt cx="6929486" cy="2143140"/>
          </a:xfrm>
        </p:grpSpPr>
        <p:sp>
          <p:nvSpPr>
            <p:cNvPr id="175" name="Rectangle 174"/>
            <p:cNvSpPr/>
            <p:nvPr/>
          </p:nvSpPr>
          <p:spPr>
            <a:xfrm>
              <a:off x="1214414" y="1285860"/>
              <a:ext cx="6929486" cy="214314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857488" y="1745104"/>
              <a:ext cx="1500198" cy="61232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TextBox 176"/>
            <p:cNvSpPr txBox="1"/>
            <p:nvPr/>
          </p:nvSpPr>
          <p:spPr>
            <a:xfrm flipV="1">
              <a:off x="2857488" y="2445448"/>
              <a:ext cx="1357322" cy="659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009888" y="2204349"/>
              <a:ext cx="1357322" cy="659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1400" dirty="0"/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2793067" y="1662551"/>
            <a:ext cx="1944097" cy="298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FORMATION “B”</a:t>
            </a:r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7166"/>
            <a:ext cx="10287008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1" name="Rectangle 150"/>
          <p:cNvSpPr/>
          <p:nvPr/>
        </p:nvSpPr>
        <p:spPr>
          <a:xfrm>
            <a:off x="928662" y="1357298"/>
            <a:ext cx="357190" cy="207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DEPTH</a:t>
            </a:r>
            <a:r>
              <a:rPr lang="en-IN" sz="800" dirty="0" smtClean="0"/>
              <a:t>(m</a:t>
            </a:r>
            <a:r>
              <a:rPr lang="en-IN" sz="900" dirty="0" smtClean="0"/>
              <a:t>)</a:t>
            </a:r>
            <a:endParaRPr lang="en-IN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500166" y="500042"/>
            <a:ext cx="330460" cy="447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53" name="TextBox 152"/>
          <p:cNvSpPr txBox="1"/>
          <p:nvPr/>
        </p:nvSpPr>
        <p:spPr>
          <a:xfrm>
            <a:off x="2643174" y="428604"/>
            <a:ext cx="594829" cy="447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150</a:t>
            </a:r>
            <a:endParaRPr lang="en-IN" dirty="0"/>
          </a:p>
        </p:txBody>
      </p:sp>
      <p:sp>
        <p:nvSpPr>
          <p:cNvPr id="154" name="Rectangle 153"/>
          <p:cNvSpPr/>
          <p:nvPr/>
        </p:nvSpPr>
        <p:spPr>
          <a:xfrm>
            <a:off x="1285852" y="0"/>
            <a:ext cx="1988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GAMMA LOG ((API)</a:t>
            </a:r>
            <a:endParaRPr lang="en-IN" dirty="0"/>
          </a:p>
        </p:txBody>
      </p:sp>
      <p:sp>
        <p:nvSpPr>
          <p:cNvPr id="155" name="Rectangle 154"/>
          <p:cNvSpPr/>
          <p:nvPr/>
        </p:nvSpPr>
        <p:spPr>
          <a:xfrm>
            <a:off x="3286116" y="428604"/>
            <a:ext cx="594829" cy="25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0.46</a:t>
            </a:r>
            <a:endParaRPr lang="en-IN" sz="1200" dirty="0"/>
          </a:p>
        </p:txBody>
      </p:sp>
      <p:sp>
        <p:nvSpPr>
          <p:cNvPr id="156" name="Rectangle 155"/>
          <p:cNvSpPr/>
          <p:nvPr/>
        </p:nvSpPr>
        <p:spPr>
          <a:xfrm>
            <a:off x="5143504" y="428604"/>
            <a:ext cx="594829" cy="25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-0.16</a:t>
            </a:r>
            <a:endParaRPr lang="en-IN" sz="1200" dirty="0"/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3929058" y="1703849"/>
            <a:ext cx="714381" cy="224953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00430" y="1857364"/>
            <a:ext cx="925289" cy="34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NPHI</a:t>
            </a:r>
            <a:endParaRPr lang="en-IN" dirty="0"/>
          </a:p>
        </p:txBody>
      </p:sp>
      <p:sp>
        <p:nvSpPr>
          <p:cNvPr id="159" name="Rectangle 158"/>
          <p:cNvSpPr/>
          <p:nvPr/>
        </p:nvSpPr>
        <p:spPr>
          <a:xfrm>
            <a:off x="4929190" y="928670"/>
            <a:ext cx="928694" cy="519826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DENSITY</a:t>
            </a:r>
          </a:p>
          <a:p>
            <a:pPr algn="ctr"/>
            <a:r>
              <a:rPr lang="en-IN" sz="1400" dirty="0" smtClean="0"/>
              <a:t>(g/cc)</a:t>
            </a:r>
            <a:endParaRPr lang="en-IN" sz="1400" dirty="0"/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5072066" y="1428736"/>
            <a:ext cx="571504" cy="428628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  <a:alpha val="6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3357554" y="3357562"/>
            <a:ext cx="594829" cy="259884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1.9</a:t>
            </a:r>
            <a:endParaRPr lang="en-IN" sz="1200" dirty="0"/>
          </a:p>
        </p:txBody>
      </p:sp>
      <p:sp>
        <p:nvSpPr>
          <p:cNvPr id="162" name="Rectangle 161"/>
          <p:cNvSpPr/>
          <p:nvPr/>
        </p:nvSpPr>
        <p:spPr>
          <a:xfrm>
            <a:off x="5214942" y="3357562"/>
            <a:ext cx="594829" cy="259884"/>
          </a:xfrm>
          <a:prstGeom prst="rect">
            <a:avLst/>
          </a:prstGeom>
          <a:solidFill>
            <a:schemeClr val="accent6">
              <a:lumMod val="60000"/>
              <a:lumOff val="4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2.9</a:t>
            </a:r>
            <a:endParaRPr lang="en-IN" sz="1200" dirty="0"/>
          </a:p>
        </p:txBody>
      </p:sp>
      <p:cxnSp>
        <p:nvCxnSpPr>
          <p:cNvPr id="163" name="Straight Arrow Connector 162"/>
          <p:cNvCxnSpPr>
            <a:stCxn id="173" idx="1"/>
          </p:cNvCxnSpPr>
          <p:nvPr/>
        </p:nvCxnSpPr>
        <p:spPr>
          <a:xfrm rot="10800000" flipV="1">
            <a:off x="8572530" y="1222020"/>
            <a:ext cx="996249" cy="425590"/>
          </a:xfrm>
          <a:prstGeom prst="straightConnector1">
            <a:avLst/>
          </a:prstGeom>
          <a:ln w="22225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5" idx="1"/>
          </p:cNvCxnSpPr>
          <p:nvPr/>
        </p:nvCxnSpPr>
        <p:spPr>
          <a:xfrm rot="10800000">
            <a:off x="8501090" y="785794"/>
            <a:ext cx="444634" cy="30400"/>
          </a:xfrm>
          <a:prstGeom prst="straightConnector1">
            <a:avLst/>
          </a:prstGeom>
          <a:ln w="22225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8945724" y="642918"/>
            <a:ext cx="396552" cy="346551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Rs</a:t>
            </a:r>
            <a:endParaRPr lang="en-IN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715272" y="3357562"/>
            <a:ext cx="462645" cy="34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0.2</a:t>
            </a:r>
            <a:endParaRPr lang="en-IN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485643" y="0"/>
            <a:ext cx="383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   SONIC LOG(</a:t>
            </a:r>
            <a:r>
              <a:rPr lang="el-GR" sz="1400" dirty="0" smtClean="0"/>
              <a:t>μ</a:t>
            </a:r>
            <a:r>
              <a:rPr lang="en-IN" sz="1400" dirty="0" smtClean="0"/>
              <a:t>s/ft)</a:t>
            </a:r>
            <a:endParaRPr lang="en-IN" sz="1400" dirty="0"/>
          </a:p>
        </p:txBody>
      </p:sp>
      <p:sp>
        <p:nvSpPr>
          <p:cNvPr id="168" name="Rectangle 167"/>
          <p:cNvSpPr/>
          <p:nvPr/>
        </p:nvSpPr>
        <p:spPr>
          <a:xfrm>
            <a:off x="5929322" y="357166"/>
            <a:ext cx="528737" cy="25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240</a:t>
            </a:r>
            <a:endParaRPr lang="en-IN" sz="1200" dirty="0"/>
          </a:p>
        </p:txBody>
      </p:sp>
      <p:sp>
        <p:nvSpPr>
          <p:cNvPr id="169" name="Rectangle 168"/>
          <p:cNvSpPr/>
          <p:nvPr/>
        </p:nvSpPr>
        <p:spPr>
          <a:xfrm>
            <a:off x="7215206" y="357166"/>
            <a:ext cx="396552" cy="25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40</a:t>
            </a:r>
            <a:endParaRPr lang="en-IN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8001024" y="0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RESISTIVITY LOG(OHM-m)</a:t>
            </a:r>
            <a:endParaRPr lang="en-IN" sz="1400" dirty="0"/>
          </a:p>
        </p:txBody>
      </p:sp>
      <p:sp>
        <p:nvSpPr>
          <p:cNvPr id="171" name="Rectangle 170"/>
          <p:cNvSpPr/>
          <p:nvPr/>
        </p:nvSpPr>
        <p:spPr>
          <a:xfrm>
            <a:off x="3929058" y="0"/>
            <a:ext cx="10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N-D LOG</a:t>
            </a:r>
            <a:endParaRPr lang="en-IN" dirty="0"/>
          </a:p>
        </p:txBody>
      </p:sp>
      <p:sp>
        <p:nvSpPr>
          <p:cNvPr id="173" name="Rectangle 172"/>
          <p:cNvSpPr/>
          <p:nvPr/>
        </p:nvSpPr>
        <p:spPr>
          <a:xfrm>
            <a:off x="9568778" y="1048744"/>
            <a:ext cx="396552" cy="346551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Rt</a:t>
            </a:r>
            <a:endParaRPr lang="en-IN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9784" y="3357562"/>
            <a:ext cx="6429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2000</a:t>
            </a:r>
            <a:endParaRPr lang="en-IN" sz="900" dirty="0"/>
          </a:p>
        </p:txBody>
      </p:sp>
      <p:sp>
        <p:nvSpPr>
          <p:cNvPr id="179" name="Rounded Rectangle 178"/>
          <p:cNvSpPr/>
          <p:nvPr/>
        </p:nvSpPr>
        <p:spPr>
          <a:xfrm>
            <a:off x="2071670" y="1285860"/>
            <a:ext cx="600079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EVAPORITES</a:t>
            </a:r>
            <a:endParaRPr lang="en-IN" sz="3600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2857488" y="428604"/>
            <a:ext cx="4482670" cy="5143536"/>
            <a:chOff x="-4786378" y="0"/>
            <a:chExt cx="4482670" cy="5291152"/>
          </a:xfrm>
        </p:grpSpPr>
        <p:pic>
          <p:nvPicPr>
            <p:cNvPr id="20484" name="Picture 4" descr="C:\Users\dell\Documents\all+stieber\well1\per2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4786378" y="0"/>
              <a:ext cx="4482670" cy="5291152"/>
            </a:xfrm>
            <a:prstGeom prst="rect">
              <a:avLst/>
            </a:prstGeom>
            <a:noFill/>
          </p:spPr>
        </p:pic>
        <p:sp>
          <p:nvSpPr>
            <p:cNvPr id="182" name="Rounded Rectangle 181"/>
            <p:cNvSpPr/>
            <p:nvPr/>
          </p:nvSpPr>
          <p:spPr>
            <a:xfrm>
              <a:off x="-3643370" y="285728"/>
              <a:ext cx="185738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PERMEABILITY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 animBg="1"/>
      <p:bldP spid="152" grpId="0"/>
      <p:bldP spid="153" grpId="0"/>
      <p:bldP spid="154" grpId="0"/>
      <p:bldP spid="155" grpId="0" animBg="1"/>
      <p:bldP spid="156" grpId="0" animBg="1"/>
      <p:bldP spid="158" grpId="0" animBg="1"/>
      <p:bldP spid="159" grpId="0" animBg="1"/>
      <p:bldP spid="161" grpId="0" animBg="1"/>
      <p:bldP spid="162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/>
      <p:bldP spid="171" grpId="0"/>
      <p:bldP spid="173" grpId="0" animBg="1"/>
      <p:bldP spid="174" grpId="0" animBg="1"/>
      <p:bldP spid="179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1183</TotalTime>
  <Words>465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Trek</vt:lpstr>
      <vt:lpstr>SCHLUMBERGER CASE STUDY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SCHLUMBERGER CASE STUDY</dc:title>
  <dc:creator>dell</dc:creator>
  <cp:lastModifiedBy>dell</cp:lastModifiedBy>
  <cp:revision>15</cp:revision>
  <dcterms:created xsi:type="dcterms:W3CDTF">2018-10-25T20:46:32Z</dcterms:created>
  <dcterms:modified xsi:type="dcterms:W3CDTF">2018-10-27T08:07:18Z</dcterms:modified>
</cp:coreProperties>
</file>