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9" r:id="rId4"/>
    <p:sldId id="288" r:id="rId5"/>
    <p:sldId id="286" r:id="rId6"/>
    <p:sldId id="297" r:id="rId7"/>
    <p:sldId id="298" r:id="rId8"/>
    <p:sldId id="299" r:id="rId9"/>
    <p:sldId id="287" r:id="rId10"/>
    <p:sldId id="261" r:id="rId11"/>
    <p:sldId id="302" r:id="rId12"/>
    <p:sldId id="303" r:id="rId13"/>
    <p:sldId id="318" r:id="rId14"/>
    <p:sldId id="279" r:id="rId15"/>
  </p:sldIdLst>
  <p:sldSz cx="9144000" cy="5143500" type="screen16x9"/>
  <p:notesSz cx="6858000" cy="9144000"/>
  <p:embeddedFontLst>
    <p:embeddedFont>
      <p:font typeface="Pontano Sans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1F60AE-D351-4C66-A499-CF6016A7AE06}">
  <a:tblStyle styleId="{3B1F60AE-D351-4C66-A499-CF6016A7AE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36" d="100"/>
          <a:sy n="13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687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40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40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501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34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75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064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19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77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511857" y="-125"/>
            <a:ext cx="46323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 flipH="1">
            <a:off x="3558544" y="-125"/>
            <a:ext cx="953312" cy="5143625"/>
            <a:chOff x="1962000" y="-125"/>
            <a:chExt cx="953312" cy="5143625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2469212" y="0"/>
              <a:ext cx="446100" cy="51435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2291597" y="-125"/>
              <a:ext cx="184200" cy="5143500"/>
            </a:xfrm>
            <a:prstGeom prst="rect">
              <a:avLst/>
            </a:prstGeom>
            <a:gradFill>
              <a:gsLst>
                <a:gs pos="0">
                  <a:srgbClr val="75DDFF"/>
                </a:gs>
                <a:gs pos="100000">
                  <a:srgbClr val="09B1E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2207413" y="0"/>
              <a:ext cx="90600" cy="5143500"/>
            </a:xfrm>
            <a:prstGeom prst="rect">
              <a:avLst/>
            </a:pr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1962000" y="0"/>
              <a:ext cx="247800" cy="51435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965100" y="1991825"/>
            <a:ext cx="3704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24692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22915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2074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>
            <a:off x="19620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>
            <a:off x="2908100" y="-125"/>
            <a:ext cx="6243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3451475" y="2045250"/>
            <a:ext cx="51543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3451475" y="2680575"/>
            <a:ext cx="51543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29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1pPr>
            <a:lvl2pPr lvl="1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2pPr>
            <a:lvl3pPr lvl="2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3pPr>
            <a:lvl4pPr lvl="3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4pPr>
            <a:lvl5pPr lvl="4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5pPr>
            <a:lvl6pPr lvl="5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6pPr>
            <a:lvl7pPr lvl="6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7pPr>
            <a:lvl8pPr lvl="7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8pPr>
            <a:lvl9pPr lvl="8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➝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⇾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1708800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2253487" y="1409500"/>
            <a:ext cx="1708800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3"/>
          </p:nvPr>
        </p:nvSpPr>
        <p:spPr>
          <a:xfrm>
            <a:off x="4049775" y="1409500"/>
            <a:ext cx="1708800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➝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⇾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ctrTitle"/>
          </p:nvPr>
        </p:nvSpPr>
        <p:spPr>
          <a:xfrm>
            <a:off x="4965100" y="1991825"/>
            <a:ext cx="3704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Programming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Description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629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➝"/>
            </a:pPr>
            <a:r>
              <a:rPr lang="en-US" dirty="0"/>
              <a:t>The application is designed for a school with 2 main roles student and staff ( teacher or admin)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➝"/>
            </a:pPr>
            <a:r>
              <a:rPr lang="en-US" dirty="0"/>
              <a:t>4 functions appear in system are: Add, Read, Delete, Modify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➝"/>
            </a:pPr>
            <a:r>
              <a:rPr lang="en-US" dirty="0"/>
              <a:t>As student, users can read and modify their information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➝"/>
            </a:pPr>
            <a:r>
              <a:rPr lang="en-US" dirty="0"/>
              <a:t>As staff they can do anything</a:t>
            </a:r>
            <a:endParaRPr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3" name="Google Shape;153;p18" descr="photo-1485113304677-256fd24bb0ae"/>
          <p:cNvPicPr preferRelativeResize="0"/>
          <p:nvPr/>
        </p:nvPicPr>
        <p:blipFill rotWithShape="1">
          <a:blip r:embed="rId3">
            <a:alphaModFix/>
          </a:blip>
          <a:srcRect l="49857" r="24546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Singleton in application 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Because this application – Student Management System only exists 1 Instance </a:t>
            </a:r>
          </a:p>
          <a:p>
            <a:r>
              <a:rPr lang="en-US" dirty="0"/>
              <a:t>Another reason singleton should be used when managing access to a resource which is shared by the entire application.</a:t>
            </a:r>
            <a:endParaRPr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53" name="Google Shape;153;p18" descr="photo-1485113304677-256fd24bb0ae"/>
          <p:cNvPicPr preferRelativeResize="0"/>
          <p:nvPr/>
        </p:nvPicPr>
        <p:blipFill rotWithShape="1">
          <a:blip r:embed="rId3">
            <a:alphaModFix/>
          </a:blip>
          <a:srcRect l="49857" r="24546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83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</a:t>
            </a:r>
            <a:endParaRPr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53" name="Google Shape;153;p18" descr="photo-1485113304677-256fd24bb0ae"/>
          <p:cNvPicPr preferRelativeResize="0"/>
          <p:nvPr/>
        </p:nvPicPr>
        <p:blipFill rotWithShape="1">
          <a:blip r:embed="rId3">
            <a:alphaModFix/>
          </a:blip>
          <a:srcRect l="49857" r="24546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ADFDC-E0B5-1946-8E04-CDB2257DE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49" y="1410947"/>
            <a:ext cx="4899001" cy="35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0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 options</a:t>
            </a:r>
            <a:endParaRPr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53" name="Google Shape;153;p18" descr="photo-1485113304677-256fd24bb0ae"/>
          <p:cNvPicPr preferRelativeResize="0"/>
          <p:nvPr/>
        </p:nvPicPr>
        <p:blipFill rotWithShape="1">
          <a:blip r:embed="rId3">
            <a:alphaModFix/>
          </a:blip>
          <a:srcRect l="49857" r="24546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A0AA4-EFC9-104D-922C-F058B2F2FD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34" r="38746" b="23187"/>
          <a:stretch/>
        </p:blipFill>
        <p:spPr>
          <a:xfrm>
            <a:off x="457200" y="1593130"/>
            <a:ext cx="3357574" cy="22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5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 idx="4294967295"/>
          </p:nvPr>
        </p:nvSpPr>
        <p:spPr>
          <a:xfrm>
            <a:off x="755125" y="1477700"/>
            <a:ext cx="50034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6A3E0"/>
                </a:solidFill>
              </a:rPr>
              <a:t>Thanks!</a:t>
            </a:r>
            <a:endParaRPr sz="6000">
              <a:solidFill>
                <a:srgbClr val="16A3E0"/>
              </a:solidFill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body" idx="4294967295"/>
          </p:nvPr>
        </p:nvSpPr>
        <p:spPr>
          <a:xfrm>
            <a:off x="755125" y="2100750"/>
            <a:ext cx="5003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</p:txBody>
      </p:sp>
      <p:pic>
        <p:nvPicPr>
          <p:cNvPr id="336" name="Google Shape;336;p36" descr="5.jpg"/>
          <p:cNvPicPr preferRelativeResize="0"/>
          <p:nvPr/>
        </p:nvPicPr>
        <p:blipFill rotWithShape="1">
          <a:blip r:embed="rId3">
            <a:alphaModFix/>
          </a:blip>
          <a:srcRect l="37369" r="37369"/>
          <a:stretch/>
        </p:blipFill>
        <p:spPr>
          <a:xfrm>
            <a:off x="5888700" y="0"/>
            <a:ext cx="2309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 idx="4294967295"/>
          </p:nvPr>
        </p:nvSpPr>
        <p:spPr>
          <a:xfrm>
            <a:off x="755125" y="1477700"/>
            <a:ext cx="50034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6A3E0"/>
                </a:solidFill>
              </a:rPr>
              <a:t>Hello!</a:t>
            </a:r>
            <a:endParaRPr sz="6000">
              <a:solidFill>
                <a:srgbClr val="16A3E0"/>
              </a:solidFill>
            </a:endParaRPr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4294967295"/>
          </p:nvPr>
        </p:nvSpPr>
        <p:spPr>
          <a:xfrm>
            <a:off x="755125" y="2100750"/>
            <a:ext cx="5003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vi-VN" sz="3600" b="1" dirty="0"/>
              <a:t>Xuan Truong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 am here to present you about the Singleton Pattern for my application and its advantages in the project.</a:t>
            </a:r>
            <a:endParaRPr sz="3600" b="1" dirty="0"/>
          </a:p>
        </p:txBody>
      </p:sp>
      <p:pic>
        <p:nvPicPr>
          <p:cNvPr id="129" name="Google Shape;129;p15" descr="create_0006_hio3mrgxjt4-imani-clovis.jpg"/>
          <p:cNvPicPr preferRelativeResize="0"/>
          <p:nvPr/>
        </p:nvPicPr>
        <p:blipFill rotWithShape="1">
          <a:blip r:embed="rId3">
            <a:alphaModFix/>
          </a:blip>
          <a:srcRect l="37369" r="37369"/>
          <a:stretch/>
        </p:blipFill>
        <p:spPr>
          <a:xfrm>
            <a:off x="5888700" y="0"/>
            <a:ext cx="23097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ctrTitle"/>
          </p:nvPr>
        </p:nvSpPr>
        <p:spPr>
          <a:xfrm>
            <a:off x="3451475" y="2045250"/>
            <a:ext cx="51543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Singleton Pattern</a:t>
            </a:r>
            <a:endParaRPr dirty="0"/>
          </a:p>
        </p:txBody>
      </p:sp>
      <p:sp>
        <p:nvSpPr>
          <p:cNvPr id="137" name="Google Shape;137;p16"/>
          <p:cNvSpPr/>
          <p:nvPr/>
        </p:nvSpPr>
        <p:spPr>
          <a:xfrm>
            <a:off x="709450" y="2151150"/>
            <a:ext cx="548299" cy="841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75DDFF"/>
                    </a:gs>
                    <a:gs pos="100000">
                      <a:srgbClr val="09B1E9"/>
                    </a:gs>
                  </a:gsLst>
                  <a:lin ang="5400012" scaled="0"/>
                </a:gradFill>
                <a:latin typeface="Droid Serif"/>
              </a:rPr>
              <a:t>1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529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Overview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291100"/>
            <a:ext cx="53013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Singleton is a creational design pattern that lets you ensure that a class has only one instance and provide a global access point to this instance.</a:t>
            </a:r>
          </a:p>
          <a:p>
            <a:pPr lvl="0"/>
            <a:r>
              <a:rPr lang="en-US" sz="2000" dirty="0"/>
              <a:t>Singleton is one of the 5 design patterns of the Creational Design Pattern group .</a:t>
            </a:r>
          </a:p>
          <a:p>
            <a:pPr lvl="0"/>
            <a:r>
              <a:rPr lang="en-US" sz="2000" dirty="0"/>
              <a:t>Singleton ensures only one instance (instance) is created and it will provide you with a method to be able to access that unique instance anytime, anywhere in the program.</a:t>
            </a:r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54B86-DD20-4C4B-9E15-5B7F93EF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254" y="0"/>
            <a:ext cx="22127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4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ctrTitle"/>
          </p:nvPr>
        </p:nvSpPr>
        <p:spPr>
          <a:xfrm>
            <a:off x="3375284" y="2497736"/>
            <a:ext cx="51543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Usage and implement of Singleton Pattern</a:t>
            </a:r>
            <a:endParaRPr dirty="0"/>
          </a:p>
        </p:txBody>
      </p:sp>
      <p:sp>
        <p:nvSpPr>
          <p:cNvPr id="137" name="Google Shape;137;p16"/>
          <p:cNvSpPr/>
          <p:nvPr/>
        </p:nvSpPr>
        <p:spPr>
          <a:xfrm>
            <a:off x="709450" y="2151150"/>
            <a:ext cx="548299" cy="841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vi-VN" b="1" dirty="0">
                <a:gradFill>
                  <a:gsLst>
                    <a:gs pos="0">
                      <a:srgbClr val="75DDFF"/>
                    </a:gs>
                    <a:gs pos="100000">
                      <a:srgbClr val="09B1E9"/>
                    </a:gs>
                  </a:gsLst>
                  <a:lin ang="5400012" scaled="0"/>
                </a:gradFill>
                <a:latin typeface="Droid Serif"/>
              </a:rPr>
              <a:t>2</a:t>
            </a:r>
            <a:endParaRPr b="1" i="0" dirty="0">
              <a:ln>
                <a:noFill/>
              </a:ln>
              <a:gradFill>
                <a:gsLst>
                  <a:gs pos="0">
                    <a:srgbClr val="75DDFF"/>
                  </a:gs>
                  <a:gs pos="100000">
                    <a:srgbClr val="09B1E9"/>
                  </a:gs>
                </a:gsLst>
                <a:lin ang="5400012" scaled="0"/>
              </a:gradFill>
              <a:latin typeface="Droid Serif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529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96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Usage of Singleton</a:t>
            </a:r>
            <a:endParaRPr dirty="0"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457199" y="1291100"/>
            <a:ext cx="5301299" cy="2294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b="1" dirty="0"/>
              <a:t>Use Singleton when we want:</a:t>
            </a:r>
          </a:p>
          <a:p>
            <a:pPr marL="0" lvl="0" indent="0">
              <a:buNone/>
            </a:pPr>
            <a:endParaRPr lang="en-US" sz="1600" b="1" dirty="0"/>
          </a:p>
          <a:p>
            <a:pPr marL="285750" indent="-285750"/>
            <a:r>
              <a:rPr lang="en-US" sz="1600" b="1" dirty="0"/>
              <a:t>Make sure that there is only one instance of the class.</a:t>
            </a:r>
          </a:p>
          <a:p>
            <a:pPr marL="285750" indent="-285750"/>
            <a:r>
              <a:rPr lang="en-US" sz="1600" b="1" dirty="0"/>
              <a:t>Better access management because there is only one instance.</a:t>
            </a:r>
          </a:p>
          <a:p>
            <a:pPr marL="285750" indent="-285750"/>
            <a:r>
              <a:rPr lang="en-US" sz="1600" b="1" dirty="0"/>
              <a:t>The number of instances of a class can be managed within a specified limit.</a:t>
            </a:r>
            <a:endParaRPr sz="1600" dirty="0"/>
          </a:p>
        </p:txBody>
      </p:sp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AutoShape 4" descr="Strategy Design Pattern in Python">
            <a:extLst>
              <a:ext uri="{FF2B5EF4-FFF2-40B4-BE49-F238E27FC236}">
                <a16:creationId xmlns:a16="http://schemas.microsoft.com/office/drawing/2014/main" id="{9A90BD36-99FA-454E-AF88-79C1C3E16A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26" name="Picture 2" descr="Design Pattern - Singleton Pattern">
            <a:extLst>
              <a:ext uri="{FF2B5EF4-FFF2-40B4-BE49-F238E27FC236}">
                <a16:creationId xmlns:a16="http://schemas.microsoft.com/office/drawing/2014/main" id="{D04EABE7-489D-714E-9198-B038FFE97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884" y="-1"/>
            <a:ext cx="2432115" cy="514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70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 Singleton</a:t>
            </a:r>
            <a:endParaRPr dirty="0"/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1"/>
          </p:nvPr>
        </p:nvSpPr>
        <p:spPr>
          <a:xfrm>
            <a:off x="457199" y="1409499"/>
            <a:ext cx="5301300" cy="251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There are many ways to implement the Singleton Pattern. But no matter how the implementation is based on the following basic principles below</a:t>
            </a:r>
          </a:p>
          <a:p>
            <a:r>
              <a:rPr lang="en-US" b="1" dirty="0"/>
              <a:t>private constructor</a:t>
            </a:r>
            <a:r>
              <a:rPr lang="en-US" dirty="0"/>
              <a:t> to restrict access from outside class.</a:t>
            </a:r>
          </a:p>
          <a:p>
            <a:r>
              <a:rPr lang="en-US" dirty="0"/>
              <a:t>Setting a </a:t>
            </a:r>
            <a:r>
              <a:rPr lang="en-US" b="1" dirty="0"/>
              <a:t>private static final variable</a:t>
            </a:r>
            <a:r>
              <a:rPr lang="en-US" dirty="0"/>
              <a:t> ensures the variable is initialized only within the class.</a:t>
            </a:r>
          </a:p>
          <a:p>
            <a:r>
              <a:rPr lang="en-US" dirty="0"/>
              <a:t>There is a </a:t>
            </a:r>
            <a:r>
              <a:rPr lang="en-US" b="1" dirty="0"/>
              <a:t>public static</a:t>
            </a:r>
            <a:r>
              <a:rPr lang="en-US" dirty="0"/>
              <a:t> method to </a:t>
            </a:r>
            <a:r>
              <a:rPr lang="en-US" b="1" dirty="0"/>
              <a:t>return the instance</a:t>
            </a:r>
            <a:r>
              <a:rPr lang="en-US" dirty="0"/>
              <a:t> initialized above.</a:t>
            </a:r>
          </a:p>
        </p:txBody>
      </p:sp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86" name="Google Shape;286;p30" descr="photo-1472491235688-bdc81a63246e"/>
          <p:cNvPicPr preferRelativeResize="0"/>
          <p:nvPr/>
        </p:nvPicPr>
        <p:blipFill rotWithShape="1">
          <a:blip r:embed="rId3">
            <a:alphaModFix/>
          </a:blip>
          <a:srcRect l="41152" r="33251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73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Ways to implement</a:t>
            </a:r>
            <a:endParaRPr dirty="0"/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1"/>
          </p:nvPr>
        </p:nvSpPr>
        <p:spPr>
          <a:xfrm>
            <a:off x="457199" y="1409500"/>
            <a:ext cx="53013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Eager initialization</a:t>
            </a:r>
          </a:p>
          <a:p>
            <a:r>
              <a:rPr lang="en-US" sz="1800" b="1" dirty="0"/>
              <a:t>Static block initialization</a:t>
            </a:r>
          </a:p>
          <a:p>
            <a:r>
              <a:rPr lang="en-US" sz="1800" b="1" dirty="0"/>
              <a:t>Lazy Initialization</a:t>
            </a:r>
          </a:p>
          <a:p>
            <a:r>
              <a:rPr lang="en-US" sz="1800" b="1" dirty="0"/>
              <a:t>Thread Safe Singleton</a:t>
            </a:r>
          </a:p>
          <a:p>
            <a:r>
              <a:rPr lang="en-US" sz="1800" b="1" dirty="0"/>
              <a:t>Double Check Locking Singleton</a:t>
            </a:r>
          </a:p>
          <a:p>
            <a:r>
              <a:rPr lang="en-US" sz="1800" b="1" dirty="0"/>
              <a:t>Bill Pugh Singleton Implementation</a:t>
            </a:r>
          </a:p>
          <a:p>
            <a:r>
              <a:rPr lang="en-US" sz="1800" b="1" dirty="0"/>
              <a:t>Breaking the Singleton Pattern with Reflection</a:t>
            </a:r>
          </a:p>
          <a:p>
            <a:r>
              <a:rPr lang="en-US" sz="1800" b="1" dirty="0"/>
              <a:t>Enum Singleton</a:t>
            </a:r>
          </a:p>
          <a:p>
            <a:r>
              <a:rPr lang="en-US" sz="1800" b="1" dirty="0"/>
              <a:t>Serialization and Singleton</a:t>
            </a:r>
            <a:br>
              <a:rPr lang="en-US" sz="1800" dirty="0"/>
            </a:br>
            <a:endParaRPr lang="en-US" sz="1800" b="1" dirty="0"/>
          </a:p>
        </p:txBody>
      </p:sp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86" name="Google Shape;286;p30" descr="photo-1472491235688-bdc81a63246e"/>
          <p:cNvPicPr preferRelativeResize="0"/>
          <p:nvPr/>
        </p:nvPicPr>
        <p:blipFill rotWithShape="1">
          <a:blip r:embed="rId3">
            <a:alphaModFix/>
          </a:blip>
          <a:srcRect l="41152" r="33251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12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ctrTitle"/>
          </p:nvPr>
        </p:nvSpPr>
        <p:spPr>
          <a:xfrm>
            <a:off x="3451475" y="2045249"/>
            <a:ext cx="5154300" cy="112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 Singleton Pattern to application</a:t>
            </a:r>
            <a:endParaRPr b="1" dirty="0"/>
          </a:p>
        </p:txBody>
      </p:sp>
      <p:sp>
        <p:nvSpPr>
          <p:cNvPr id="137" name="Google Shape;137;p16"/>
          <p:cNvSpPr/>
          <p:nvPr/>
        </p:nvSpPr>
        <p:spPr>
          <a:xfrm>
            <a:off x="709450" y="2151150"/>
            <a:ext cx="548299" cy="841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vi-VN" b="1" dirty="0">
                <a:gradFill>
                  <a:gsLst>
                    <a:gs pos="0">
                      <a:srgbClr val="75DDFF"/>
                    </a:gs>
                    <a:gs pos="100000">
                      <a:srgbClr val="09B1E9"/>
                    </a:gs>
                  </a:gsLst>
                  <a:lin ang="5400012" scaled="0"/>
                </a:gradFill>
                <a:latin typeface="Droid Serif"/>
              </a:rPr>
              <a:t>3</a:t>
            </a:r>
            <a:endParaRPr b="1" i="0" dirty="0">
              <a:ln>
                <a:noFill/>
              </a:ln>
              <a:gradFill>
                <a:gsLst>
                  <a:gs pos="0">
                    <a:srgbClr val="75DDFF"/>
                  </a:gs>
                  <a:gs pos="100000">
                    <a:srgbClr val="09B1E9"/>
                  </a:gs>
                </a:gsLst>
                <a:lin ang="5400012" scaled="0"/>
              </a:gradFill>
              <a:latin typeface="Droid Serif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529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091030"/>
      </p:ext>
    </p:extLst>
  </p:cSld>
  <p:clrMapOvr>
    <a:masterClrMapping/>
  </p:clrMapOvr>
</p:sld>
</file>

<file path=ppt/theme/theme1.xml><?xml version="1.0" encoding="utf-8"?>
<a:theme xmlns:a="http://schemas.openxmlformats.org/drawingml/2006/main" name="Nestor template">
  <a:themeElements>
    <a:clrScheme name="Custom 347">
      <a:dk1>
        <a:srgbClr val="162D5A"/>
      </a:dk1>
      <a:lt1>
        <a:srgbClr val="FFFFFF"/>
      </a:lt1>
      <a:dk2>
        <a:srgbClr val="5E626B"/>
      </a:dk2>
      <a:lt2>
        <a:srgbClr val="EDEEF1"/>
      </a:lt2>
      <a:accent1>
        <a:srgbClr val="A7EA52"/>
      </a:accent1>
      <a:accent2>
        <a:srgbClr val="33CCCC"/>
      </a:accent2>
      <a:accent3>
        <a:srgbClr val="33CCFF"/>
      </a:accent3>
      <a:accent4>
        <a:srgbClr val="16A3E0"/>
      </a:accent4>
      <a:accent5>
        <a:srgbClr val="162D5A"/>
      </a:accent5>
      <a:accent6>
        <a:srgbClr val="F14124"/>
      </a:accent6>
      <a:hlink>
        <a:srgbClr val="16A3E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369</Words>
  <Application>Microsoft Macintosh PowerPoint</Application>
  <PresentationFormat>On-screen Show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Droid Serif</vt:lpstr>
      <vt:lpstr>Pontano Sans</vt:lpstr>
      <vt:lpstr>Arial</vt:lpstr>
      <vt:lpstr>Nestor template</vt:lpstr>
      <vt:lpstr>Advanced Programming</vt:lpstr>
      <vt:lpstr>Hello!</vt:lpstr>
      <vt:lpstr>Singleton Pattern</vt:lpstr>
      <vt:lpstr>Overview</vt:lpstr>
      <vt:lpstr>Usage and implement of Singleton Pattern</vt:lpstr>
      <vt:lpstr>Usage of Singleton</vt:lpstr>
      <vt:lpstr>Implement Singleton</vt:lpstr>
      <vt:lpstr>Ways to implement</vt:lpstr>
      <vt:lpstr>Implement Singleton Pattern to application</vt:lpstr>
      <vt:lpstr>Description</vt:lpstr>
      <vt:lpstr>Using Singleton in application </vt:lpstr>
      <vt:lpstr>Structure</vt:lpstr>
      <vt:lpstr>Menu options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cp:lastModifiedBy>Nguyễn Tiến Thành</cp:lastModifiedBy>
  <cp:revision>3</cp:revision>
  <dcterms:modified xsi:type="dcterms:W3CDTF">2022-03-07T16:51:52Z</dcterms:modified>
</cp:coreProperties>
</file>