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6.png" ContentType="image/png"/>
  <Override PartName="/ppt/media/image5.jpeg" ContentType="image/jpeg"/>
  <Override PartName="/ppt/media/image7.png" ContentType="image/png"/>
  <Override PartName="/ppt/media/image4.jpeg" ContentType="image/jpeg"/>
  <Override PartName="/ppt/media/image3.jpeg" ContentType="image/jpeg"/>
  <Override PartName="/ppt/media/image2.png" ContentType="image/png"/>
  <Override PartName="/ppt/media/image8.jpeg" ContentType="image/jpe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harts/chart3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</a:rPr>
              <a:t>Complexity vs Cost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Modular</c:v>
                </c:pt>
              </c:strCache>
            </c:strRef>
          </c:tx>
          <c:spPr>
            <a:solidFill>
              <a:srgbClr val="579d1c"/>
            </a:solidFill>
            <a:ln w="10800">
              <a:solidFill>
                <a:srgbClr val="579d1c"/>
              </a:solidFill>
              <a:round/>
            </a:ln>
          </c:spPr>
          <c:marker>
            <c:symbol val="none"/>
          </c:marker>
          <c:val>
            <c:numRef>
              <c:f>0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Monolithic</c:v>
                </c:pt>
              </c:strCache>
            </c:strRef>
          </c:tx>
          <c:spPr>
            <a:solidFill>
              <a:srgbClr val="ff420e"/>
            </a:solidFill>
            <a:ln w="10800">
              <a:solidFill>
                <a:srgbClr val="ff420e"/>
              </a:solidFill>
              <a:round/>
            </a:ln>
          </c:spPr>
          <c:marker>
            <c:symbol val="none"/>
          </c:marker>
          <c:val>
            <c:numRef>
              <c:f>1</c:f>
              <c:numCache>
                <c:formatCode>General</c:formatCode>
                <c:ptCount val="6"/>
                <c:pt idx="0">
                  <c:v>1</c:v>
                </c:pt>
                <c:pt idx="1">
                  <c:v>2.8</c:v>
                </c:pt>
                <c:pt idx="2">
                  <c:v>5.19</c:v>
                </c:pt>
                <c:pt idx="3">
                  <c:v>8</c:v>
                </c:pt>
                <c:pt idx="4">
                  <c:v>11.1</c:v>
                </c:pt>
                <c:pt idx="5">
                  <c:v>14.6</c:v>
                </c:pt>
              </c:numCache>
            </c:numRef>
          </c:val>
        </c:ser>
        <c:marker val="0"/>
        <c:axId val="59704990"/>
        <c:axId val="1627754"/>
      </c:lineChart>
      <c:catAx>
        <c:axId val="59704990"/>
        <c:scaling>
          <c:orientation val="minMax"/>
        </c:scaling>
        <c:axPos val="b"/>
        <c:majorTickMark val="out"/>
        <c:minorTickMark val="none"/>
        <c:tickLblPos val="nextTo"/>
        <c:crossAx val="1627754"/>
        <c:crossesAt val="0"/>
        <c:lblAlgn val="ctr"/>
        <c:auto val="1"/>
        <c:lblOffset val="100"/>
        <c:spPr>
          <a:ln w="9360">
            <a:solidFill>
              <a:srgbClr val="b3b3b3"/>
            </a:solidFill>
            <a:round/>
          </a:ln>
        </c:spPr>
      </c:catAx>
      <c:valAx>
        <c:axId val="1627754"/>
        <c:scaling>
          <c:orientation val="minMax"/>
        </c:scaling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majorTickMark val="out"/>
        <c:minorTickMark val="none"/>
        <c:tickLblPos val="none"/>
        <c:crossAx val="59704990"/>
        <c:crossesAt val="1"/>
        <c:spPr>
          <a:ln w="9360">
            <a:solidFill>
              <a:srgbClr val="b3b3b3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notes' format</a:t>
            </a:r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&lt;header&gt;</a:t>
            </a:r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/>
              <a:t>&lt;footer&gt;</a:t>
            </a:r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FBE9272-9B92-437A-A9FB-0075C11C4A1E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Hands-on on how to write some example applications:</a:t>
            </a:r>
            <a:endParaRPr/>
          </a:p>
          <a:p>
            <a:endParaRPr/>
          </a:p>
          <a:p>
            <a:r>
              <a:rPr lang="en-GB"/>
              <a:t>We can use some of the apps we have already builtin since, IMHO, they can be used for teaching purposes.</a:t>
            </a:r>
            <a:endParaRPr/>
          </a:p>
          <a:p>
            <a:endParaRPr/>
          </a:p>
          <a:p>
            <a:r>
              <a:rPr lang="en-GB"/>
              <a:t>This will help us not only to show how write the apps but to show the current abilities of the Plugins SDK related with all this new stuff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The goal of this slide is to present how complex large systems can be, highlighting some of the following points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Large systems are extremely complex to develop and maintain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Highly coupled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Cloud computing: Multiple deployments are co-located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Footprint and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Distributed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Once we have presented the previous problems we should introduce the general concept of modularity. Something like: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Systems composed of relatively small self-contained units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Clear interfaces between them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/>
              <a:t>Following the idea of the previous slide we can do a quick overview of how complexity and cost are related in modular and monolithic systems.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The goal of this slide is to bring up some of the benefits that modularity give us. The idea is to highlight two kind of benefits: the internals ones, for us, and the external ones, for our developers/users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For “inside” benefits: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Decoupled and highly focused components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development process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Simplify current implementations/patterns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to implement new features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Highly focused teams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Easier distributed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For “outside” benefits: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More frequent delivery of new features or improvements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Less bugs due to higher degree of focus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Quicker and simpler delivery of patches for bugs and security issues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Robustness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Footprint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At this point we have showed up some of the problems we are currently facing and how modularity can help us to solve many of them.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100">
                <a:latin typeface="Courier 10 Pitch"/>
              </a:rPr>
              <a:t>Note that until this point we haven't mentioned OSGi at all (even Liferay neither ) ). General problems and a generic solutions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>
                <a:latin typeface="Courier 10 Pitch"/>
              </a:rPr>
              <a:t>The purpose of this slide is to do an extremely quick and general presentation about the main features of OSGi: what it is, main benefits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Reduce complexity developing bundles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Dynamism: Real world is dynamic; deal with it!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Deployment mechanism: determine how components are installed and managed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Dynamic updates:do not bring down the whole system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Versioning: multiple versions of the same component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Small and fast: about 300K jar file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Non intrusive: runs everywhere.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Widely used: Eclipse, Glassfish, JBoss, Virgo RT, . . 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100">
                <a:latin typeface="Courier 10 Pitch"/>
              </a:rPr>
              <a:t>The goal of this slide is just to do a quick presentation of the global OSGi's architecture. A brief summary for every single layer should be enough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Bundles:OSGI components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Services:Connecting in a dynamic way. POJOs.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Life-cycle:How to install, start, stop, update and uninstall bundles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Modules: About encapsulating and importing/exporting code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Security: All aspects related to security</a:t>
            </a:r>
            <a:endParaRPr/>
          </a:p>
          <a:p>
            <a:pPr>
              <a:lnSpc>
                <a:spcPct val="100000"/>
              </a:lnSpc>
            </a:pPr>
            <a:r>
              <a:rPr lang="en-GB" sz="1100">
                <a:latin typeface="Courier 10 Pitch"/>
              </a:rPr>
              <a:t>– </a:t>
            </a:r>
            <a:r>
              <a:rPr lang="en-GB" sz="1100">
                <a:latin typeface="Courier 10 Pitch"/>
              </a:rPr>
              <a:t>Execution environment: What methods and classes are available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Just a quick tour over the new Lifecycle we can get for free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The goal is to present how we have tried to apply all the previous concepts to the Liferay plaform doing a brief summary of the general architecture of the solution. Something like this</a:t>
            </a:r>
            <a:endParaRPr/>
          </a:p>
          <a:p>
            <a:endParaRPr/>
          </a:p>
          <a:p>
            <a:r>
              <a:rPr lang="en-GB"/>
              <a:t>Embedded OSGI framework Ideally should be “agnostic”: Felix and Equinox are supported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HTTP Service implementation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Backwards compatible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Always enabled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/>
              <a:t>The idea of this slide is to present the overall of the architecture built-in inside Liferay but without going too much deep in the stack (I tend to think most of the people gets bored when you go too deeper)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48720" y="360000"/>
            <a:ext cx="6046920" cy="97916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This is something Ray and I should discuss: I think many of the stuff mentioned have already been discussed but we should agree anyway :)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Put in place the JSP support once we have already done it. This will allow you to write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Trying to apply some of the concepts previously shown in the Liferay Core: </a:t>
            </a:r>
            <a:endParaRPr/>
          </a:p>
          <a:p>
            <a:r>
              <a:rPr lang="en-GB"/>
              <a:t>    – </a:t>
            </a:r>
            <a:r>
              <a:rPr lang="en-GB"/>
              <a:t>Powerful registry mechanism;</a:t>
            </a:r>
            <a:endParaRPr/>
          </a:p>
          <a:p>
            <a:r>
              <a:rPr lang="en-GB"/>
              <a:t>    – </a:t>
            </a:r>
            <a:r>
              <a:rPr lang="en-GB"/>
              <a:t>Easier extensibility and reuse of components</a:t>
            </a:r>
            <a:endParaRPr/>
          </a:p>
          <a:p>
            <a:r>
              <a:rPr lang="en-GB"/>
              <a:t>    – </a:t>
            </a:r>
            <a:r>
              <a:rPr lang="en-GB"/>
              <a:t>Get all the benefits from having smaller components like: less bugs, easier to maintain/rewrite, focus, distributed teams, …</a:t>
            </a:r>
            <a:endParaRPr/>
          </a:p>
          <a:p>
            <a:endParaRPr/>
          </a:p>
          <a:p>
            <a:r>
              <a:rPr lang="en-GB"/>
              <a:t>Some of the features I would like to have:</a:t>
            </a:r>
            <a:endParaRPr/>
          </a:p>
          <a:p>
            <a:r>
              <a:rPr lang="en-GB"/>
              <a:t>  </a:t>
            </a:r>
            <a:endParaRPr/>
          </a:p>
          <a:p>
            <a:r>
              <a:rPr lang="en-GB"/>
              <a:t>– </a:t>
            </a:r>
            <a:r>
              <a:rPr lang="en-GB"/>
              <a:t>Small self-contained modules, so you can remove dependencies with the traditional big application servers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Previous point will allow us to get a huge increase of our architecture's versatility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The previous point will allow us to move Liferay's resiliency and scaling to the next point: horizontal scaling (distribution), applying some of the Hystrix concepts to our services, …</a:t>
            </a:r>
            <a:endParaRPr/>
          </a:p>
          <a:p>
            <a:endParaRPr/>
          </a:p>
          <a:p>
            <a:r>
              <a:rPr lang="en-GB"/>
              <a:t>– </a:t>
            </a:r>
            <a:r>
              <a:rPr lang="en-GB"/>
              <a:t>Many more … we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560"/>
          </a:xfrm>
          <a:prstGeom prst="rect">
            <a:avLst/>
          </a:prstGeom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57400"/>
            <a:ext cx="7618680" cy="684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3200">
                <a:solidFill>
                  <a:srgbClr val="595959"/>
                </a:solidFill>
                <a:latin typeface="Arial"/>
                <a:ea typeface="Arial"/>
              </a:rPr>
              <a:t>Our way towards modularity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14400" y="3733920"/>
            <a:ext cx="472284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1200">
                <a:solidFill>
                  <a:srgbClr val="595959"/>
                </a:solidFill>
                <a:latin typeface="Arial"/>
              </a:rPr>
              <a:t>Software Engineer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914400" y="2666880"/>
            <a:ext cx="5852520" cy="608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Leveraging Liferay as an OSGi container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914400" y="3429000"/>
            <a:ext cx="472284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595959"/>
                </a:solidFill>
                <a:latin typeface="Arial"/>
              </a:rPr>
              <a:t>Miguel Ángel Pastor Olivar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"/>
          <p:cNvGraphicFramePr/>
          <p:nvPr/>
        </p:nvGraphicFramePr>
        <p:xfrm>
          <a:off x="648000" y="432000"/>
          <a:ext cx="7702920" cy="503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4" name="CustomShape 1"/>
          <p:cNvSpPr/>
          <p:nvPr/>
        </p:nvSpPr>
        <p:spPr>
          <a:xfrm>
            <a:off x="612000" y="972000"/>
            <a:ext cx="574920" cy="244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/>
              <a:t>Cost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480000" y="4932000"/>
            <a:ext cx="934920" cy="400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/>
              <a:t>Complexity</a:t>
            </a:r>
            <a:endParaRPr/>
          </a:p>
        </p:txBody>
      </p:sp>
      <p:sp>
        <p:nvSpPr>
          <p:cNvPr id="116" name="Line 3"/>
          <p:cNvSpPr/>
          <p:nvPr/>
        </p:nvSpPr>
        <p:spPr>
          <a:xfrm flipV="1">
            <a:off x="5832000" y="2160000"/>
            <a:ext cx="432000" cy="288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7" name="CustomShape 4"/>
          <p:cNvSpPr/>
          <p:nvPr/>
        </p:nvSpPr>
        <p:spPr>
          <a:xfrm>
            <a:off x="5184000" y="1800000"/>
            <a:ext cx="1222920" cy="244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1100"/>
              <a:t>Unmanageable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523440"/>
            <a:ext cx="7632000" cy="502056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86280"/>
            <a:ext cx="7560000" cy="501372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