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87" r:id="rId2"/>
  </p:sldMasterIdLst>
  <p:notesMasterIdLst>
    <p:notesMasterId r:id="rId16"/>
  </p:notesMasterIdLst>
  <p:sldIdLst>
    <p:sldId id="268" r:id="rId3"/>
    <p:sldId id="272" r:id="rId4"/>
    <p:sldId id="257" r:id="rId5"/>
    <p:sldId id="269" r:id="rId6"/>
    <p:sldId id="259" r:id="rId7"/>
    <p:sldId id="260" r:id="rId8"/>
    <p:sldId id="271" r:id="rId9"/>
    <p:sldId id="270" r:id="rId10"/>
    <p:sldId id="263" r:id="rId11"/>
    <p:sldId id="267" r:id="rId12"/>
    <p:sldId id="264" r:id="rId13"/>
    <p:sldId id="265" r:id="rId14"/>
    <p:sldId id="266" r:id="rId15"/>
  </p:sldIdLst>
  <p:sldSz cx="9144000" cy="6858000" type="screen4x3"/>
  <p:notesSz cx="7559675" cy="10691813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00" autoAdjust="0"/>
  </p:normalViewPr>
  <p:slideViewPr>
    <p:cSldViewPr snapToGrid="0" snapToObjects="1">
      <p:cViewPr varScale="1">
        <p:scale>
          <a:sx n="155" d="100"/>
          <a:sy n="155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630095337889865"/>
          <c:w val="0.975269118723809"/>
          <c:h val="0.924388559453216"/>
        </c:manualLayout>
      </c:layout>
      <c:lineChart>
        <c:grouping val="standard"/>
        <c:varyColors val="1"/>
        <c:ser>
          <c:idx val="0"/>
          <c:order val="0"/>
          <c:tx>
            <c:strRef>
              <c:f>label 1</c:f>
              <c:strCache>
                <c:ptCount val="1"/>
                <c:pt idx="0">
                  <c:v>Modular</c:v>
                </c:pt>
              </c:strCache>
            </c:strRef>
          </c:tx>
          <c:spPr>
            <a:ln w="10800">
              <a:solidFill>
                <a:srgbClr val="579D1C"/>
              </a:solidFill>
              <a:round/>
            </a:ln>
          </c:spPr>
          <c:marker>
            <c:symbol val="none"/>
          </c:marker>
          <c:val>
            <c:numRef>
              <c:f>0</c:f>
              <c:numCache>
                <c:formatCode>General</c:formatCode>
                <c:ptCount val="6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  <c:pt idx="5">
                  <c:v>8.0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Monolithic</c:v>
                </c:pt>
              </c:strCache>
            </c:strRef>
          </c:tx>
          <c:spPr>
            <a:ln w="10800">
              <a:solidFill>
                <a:srgbClr val="FF420E"/>
              </a:solidFill>
              <a:round/>
            </a:ln>
          </c:spPr>
          <c:marker>
            <c:symbol val="none"/>
          </c:marker>
          <c:val>
            <c:numRef>
              <c:f>1</c:f>
              <c:numCache>
                <c:formatCode>General</c:formatCode>
                <c:ptCount val="6"/>
                <c:pt idx="0">
                  <c:v>1.0</c:v>
                </c:pt>
                <c:pt idx="1">
                  <c:v>2.8</c:v>
                </c:pt>
                <c:pt idx="2">
                  <c:v>5.189999999999999</c:v>
                </c:pt>
                <c:pt idx="3">
                  <c:v>8.0</c:v>
                </c:pt>
                <c:pt idx="4">
                  <c:v>11.1</c:v>
                </c:pt>
                <c:pt idx="5">
                  <c:v>14.6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858696"/>
        <c:axId val="2125861672"/>
      </c:lineChart>
      <c:catAx>
        <c:axId val="2125858696"/>
        <c:scaling>
          <c:orientation val="minMax"/>
        </c:scaling>
        <c:delete val="1"/>
        <c:axPos val="b"/>
        <c:majorTickMark val="out"/>
        <c:minorTickMark val="none"/>
        <c:tickLblPos val="nextTo"/>
        <c:crossAx val="2125861672"/>
        <c:crossesAt val="0.0"/>
        <c:auto val="1"/>
        <c:lblAlgn val="ctr"/>
        <c:lblOffset val="100"/>
        <c:noMultiLvlLbl val="1"/>
      </c:catAx>
      <c:valAx>
        <c:axId val="2125861672"/>
        <c:scaling>
          <c:orientation val="minMax"/>
        </c:scaling>
        <c:delete val="1"/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one"/>
        <c:crossAx val="2125858696"/>
        <c:crossesAt val="1.0"/>
        <c:crossBetween val="between"/>
      </c:valAx>
      <c:spPr>
        <a:solidFill>
          <a:srgbClr val="FFFFFF"/>
        </a:solidFill>
      </c:spPr>
    </c:plotArea>
    <c:legend>
      <c:legendPos val="r"/>
      <c:layout>
        <c:manualLayout>
          <c:xMode val="edge"/>
          <c:yMode val="edge"/>
          <c:x val="0.117899705566201"/>
          <c:y val="0.189858739571178"/>
          <c:w val="0.126984052800756"/>
          <c:h val="0.0960431997332761"/>
        </c:manualLayout>
      </c:layout>
      <c:overlay val="1"/>
    </c:legend>
    <c:plotVisOnly val="1"/>
    <c:dispBlanksAs val="zero"/>
    <c:showDLblsOverMax val="1"/>
  </c:char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/>
              <a:t>Click to edit the notes' format</a:t>
            </a:r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/>
              <a:t>&lt;header&gt;</a:t>
            </a:r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GB"/>
              <a:t>&lt;date/time&gt;</a:t>
            </a:r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GB"/>
              <a:t>&lt;footer&gt;</a:t>
            </a:r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FBE9272-9B92-437A-A9FB-0075C11C4A1E}" type="slidenum">
              <a:rPr lang="en-GB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42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The goal of this slide is to present how complex large systems can be, highlighting some of the following points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Large systems are extremely complex to develop and maintain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Highly coupled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Cloud computing: Multiple deployments are co-located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Footprint and 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Distributed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Once we have presented the previous problems we should introduce the general concept of modularity. Something like: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Systems composed of relatively small self-contained units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Clear interfaces between them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The goal of this slide is to bring up some of the benefits that modularity give us. The idea is to highlight two kind of benefits: the internals ones, for us, and the external ones, for our developers/users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For “inside” benefits: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Decoupled and highly focused components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Easier development process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Simplify current implementations/patterns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Easier to implement new features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Highly focused teams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Easier distributed development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For “outside” benefits: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More frequent delivery of new features or improvements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Less bugs due to higher degree of focus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Quicker and simpler delivery of patches for bugs and security issues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Robustness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Footprint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At this point we have showed up some of the problems we are currently facing and how modularity can help us to solve many of them.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Note that until this point we haven't mentioned </a:t>
            </a:r>
            <a:r>
              <a:rPr lang="en-GB" sz="1100" dirty="0" err="1">
                <a:latin typeface="Courier 10 Pitch"/>
              </a:rPr>
              <a:t>OSGi</a:t>
            </a:r>
            <a:r>
              <a:rPr lang="en-GB" sz="1100" dirty="0">
                <a:latin typeface="Courier 10 Pitch"/>
              </a:rPr>
              <a:t> at all (even </a:t>
            </a:r>
            <a:r>
              <a:rPr lang="en-GB" sz="1100" dirty="0" err="1">
                <a:latin typeface="Courier 10 Pitch"/>
              </a:rPr>
              <a:t>Liferay</a:t>
            </a:r>
            <a:r>
              <a:rPr lang="en-GB" sz="1100" dirty="0">
                <a:latin typeface="Courier 10 Pitch"/>
              </a:rPr>
              <a:t> neither ) ). General problems and a generic solutions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 sz="1100" dirty="0">
                <a:latin typeface="Courier 10 Pitch"/>
              </a:rPr>
              <a:t>The purpose of this slide is to do an extremely quick and general presentation about the main features of </a:t>
            </a:r>
            <a:r>
              <a:rPr lang="en-GB" sz="1100" dirty="0" err="1">
                <a:latin typeface="Courier 10 Pitch"/>
              </a:rPr>
              <a:t>OSGi</a:t>
            </a:r>
            <a:r>
              <a:rPr lang="en-GB" sz="1100" dirty="0">
                <a:latin typeface="Courier 10 Pitch"/>
              </a:rPr>
              <a:t>: what it is, main benefits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Reduce complexity developing bundles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Dynamism: Real world is dynamic; deal with it!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Deployment mechanism: determine how components are installed and managed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Dynamic </a:t>
            </a:r>
            <a:r>
              <a:rPr lang="en-GB" sz="1100" dirty="0" err="1">
                <a:latin typeface="Courier 10 Pitch"/>
              </a:rPr>
              <a:t>updates:do</a:t>
            </a:r>
            <a:r>
              <a:rPr lang="en-GB" sz="1100" dirty="0">
                <a:latin typeface="Courier 10 Pitch"/>
              </a:rPr>
              <a:t> not bring down the whole system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Versioning: multiple versions of the same component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Small and fast: about 300K jar file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Non intrusive: runs everywhere.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Widely used: Eclipse, Glassfish, </a:t>
            </a:r>
            <a:r>
              <a:rPr lang="en-GB" sz="1100" dirty="0" err="1">
                <a:latin typeface="Courier 10 Pitch"/>
              </a:rPr>
              <a:t>JBoss</a:t>
            </a:r>
            <a:r>
              <a:rPr lang="en-GB" sz="1100" dirty="0">
                <a:latin typeface="Courier 10 Pitch"/>
              </a:rPr>
              <a:t>, Virgo RT, . . </a:t>
            </a:r>
            <a:r>
              <a:rPr lang="en-GB" sz="1100" dirty="0" smtClean="0">
                <a:latin typeface="Courier 10 Pitch"/>
              </a:rPr>
              <a:t>.</a:t>
            </a:r>
          </a:p>
          <a:p>
            <a:pPr>
              <a:lnSpc>
                <a:spcPct val="100000"/>
              </a:lnSpc>
            </a:pPr>
            <a:endParaRPr lang="en-GB" sz="1100" dirty="0" smtClean="0"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lang="en-GB" sz="1100" dirty="0" smtClean="0">
                <a:latin typeface="Courier 10 Pitch"/>
              </a:rPr>
              <a:t>One</a:t>
            </a:r>
            <a:r>
              <a:rPr lang="en-GB" sz="1100" baseline="0" dirty="0" smtClean="0">
                <a:latin typeface="Courier 10 Pitch"/>
              </a:rPr>
              <a:t> thing I want to highlight is that WE DON´T WANT to reinvent the wheel.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48720" y="360000"/>
            <a:ext cx="6046920" cy="97916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 dirty="0"/>
              <a:t>The goal is to present how we have tried to apply all the previous concepts to the </a:t>
            </a:r>
            <a:r>
              <a:rPr lang="en-GB" dirty="0" err="1"/>
              <a:t>Liferay</a:t>
            </a:r>
            <a:r>
              <a:rPr lang="en-GB" dirty="0"/>
              <a:t> </a:t>
            </a:r>
            <a:r>
              <a:rPr lang="en-GB" dirty="0" err="1"/>
              <a:t>plaform</a:t>
            </a:r>
            <a:r>
              <a:rPr lang="en-GB" dirty="0"/>
              <a:t> doing a brief summary of the general architecture of the solution. Something like this</a:t>
            </a:r>
            <a:endParaRPr dirty="0"/>
          </a:p>
          <a:p>
            <a:endParaRPr dirty="0"/>
          </a:p>
          <a:p>
            <a:r>
              <a:rPr lang="en-GB" dirty="0"/>
              <a:t>Embedded OSGI framework Ideally should be “agnostic”: Felix and Equinox are supported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dirty="0"/>
              <a:t>HTTP Service implementation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dirty="0"/>
              <a:t>Backwards compatible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dirty="0"/>
              <a:t>Always </a:t>
            </a:r>
            <a:r>
              <a:rPr lang="en-GB" dirty="0" smtClean="0"/>
              <a:t>enabled</a:t>
            </a:r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Done</a:t>
            </a:r>
            <a:r>
              <a:rPr lang="en-GB" baseline="0" dirty="0" smtClean="0"/>
              <a:t> as plugins (except the embedded </a:t>
            </a:r>
            <a:r>
              <a:rPr lang="en-GB" baseline="0" dirty="0" err="1" smtClean="0"/>
              <a:t>OSGi</a:t>
            </a:r>
            <a:r>
              <a:rPr lang="en-GB" baseline="0" dirty="0" smtClean="0"/>
              <a:t> container) so it is completely non intrusive.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dirty="0"/>
              <a:t>The idea of this slide is to present the overall of the architecture built-in inside </a:t>
            </a:r>
            <a:r>
              <a:rPr lang="en-GB" dirty="0" err="1"/>
              <a:t>Liferay</a:t>
            </a:r>
            <a:r>
              <a:rPr lang="en-GB" dirty="0"/>
              <a:t> but without going too much deep in the stack (I tend to think most of the people gets bored when you go too deeper</a:t>
            </a:r>
            <a:r>
              <a:rPr lang="en-GB" dirty="0" smtClean="0"/>
              <a:t>)</a:t>
            </a:r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Make especial</a:t>
            </a:r>
            <a:r>
              <a:rPr lang="en-GB" baseline="0" dirty="0" smtClean="0"/>
              <a:t> emphasis on how we can benefits of the deployment aspects of this approach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48720" y="360000"/>
            <a:ext cx="6046920" cy="97916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 dirty="0"/>
              <a:t>This is something Ray and I should discuss: I think many of the stuff mentioned have already been discussed but we should agree anyway :)</a:t>
            </a:r>
            <a:endParaRPr dirty="0"/>
          </a:p>
          <a:p>
            <a:endParaRPr dirty="0"/>
          </a:p>
          <a:p>
            <a:r>
              <a:rPr lang="en-GB" dirty="0"/>
              <a:t>– Put in place the JSP support once we have already done it. This will allow you to </a:t>
            </a:r>
            <a:r>
              <a:rPr lang="en-GB" dirty="0" smtClean="0"/>
              <a:t>write your</a:t>
            </a:r>
            <a:r>
              <a:rPr lang="en-GB" baseline="0" dirty="0" smtClean="0"/>
              <a:t> UI using the JSP: but right now you can already use other alternatives like </a:t>
            </a:r>
            <a:r>
              <a:rPr lang="en-GB" baseline="0" dirty="0" err="1" smtClean="0"/>
              <a:t>Vaadin</a:t>
            </a:r>
            <a:r>
              <a:rPr lang="en-GB" baseline="0" dirty="0" smtClean="0"/>
              <a:t> (perfect fit within </a:t>
            </a:r>
            <a:r>
              <a:rPr lang="en-GB" baseline="0" dirty="0" err="1" smtClean="0"/>
              <a:t>OSGi</a:t>
            </a:r>
            <a:r>
              <a:rPr lang="en-GB" baseline="0" dirty="0" smtClean="0"/>
              <a:t>), </a:t>
            </a:r>
            <a:r>
              <a:rPr lang="en-GB" baseline="0" dirty="0" err="1" smtClean="0"/>
              <a:t>Freemarker</a:t>
            </a:r>
            <a:r>
              <a:rPr lang="en-GB" baseline="0" dirty="0" smtClean="0"/>
              <a:t>,…</a:t>
            </a:r>
            <a:endParaRPr dirty="0"/>
          </a:p>
          <a:p>
            <a:endParaRPr dirty="0"/>
          </a:p>
          <a:p>
            <a:r>
              <a:rPr lang="en-GB" dirty="0"/>
              <a:t>– Trying to apply some of the concepts previously shown in the </a:t>
            </a:r>
            <a:r>
              <a:rPr lang="en-GB" dirty="0" err="1"/>
              <a:t>Liferay</a:t>
            </a:r>
            <a:r>
              <a:rPr lang="en-GB" dirty="0"/>
              <a:t> Core: </a:t>
            </a:r>
            <a:endParaRPr dirty="0"/>
          </a:p>
          <a:p>
            <a:r>
              <a:rPr lang="en-GB" dirty="0"/>
              <a:t>    – Powerful registry mechanism;</a:t>
            </a:r>
            <a:endParaRPr dirty="0"/>
          </a:p>
          <a:p>
            <a:r>
              <a:rPr lang="en-GB" dirty="0"/>
              <a:t>    – Easier extensibility and reuse of components</a:t>
            </a:r>
            <a:endParaRPr dirty="0"/>
          </a:p>
          <a:p>
            <a:r>
              <a:rPr lang="en-GB" dirty="0"/>
              <a:t>    – Get all the benefits from having smaller components like: less bugs, easier to maintain/rewrite, focus, distributed teams, …</a:t>
            </a:r>
            <a:endParaRPr dirty="0"/>
          </a:p>
          <a:p>
            <a:endParaRPr dirty="0"/>
          </a:p>
          <a:p>
            <a:r>
              <a:rPr lang="en-GB" dirty="0"/>
              <a:t>Some of the features I would like to have:</a:t>
            </a:r>
            <a:endParaRPr dirty="0"/>
          </a:p>
          <a:p>
            <a:r>
              <a:rPr lang="en-GB" dirty="0"/>
              <a:t>  </a:t>
            </a:r>
            <a:endParaRPr dirty="0"/>
          </a:p>
          <a:p>
            <a:r>
              <a:rPr lang="en-GB" dirty="0"/>
              <a:t>– Small self-contained modules, so you can remove dependencies with the traditional big application servers</a:t>
            </a:r>
            <a:endParaRPr dirty="0"/>
          </a:p>
          <a:p>
            <a:endParaRPr dirty="0"/>
          </a:p>
          <a:p>
            <a:r>
              <a:rPr lang="en-GB" dirty="0"/>
              <a:t>– Previous point will allow us to get a huge increase of our architecture's versatility</a:t>
            </a:r>
            <a:endParaRPr dirty="0"/>
          </a:p>
          <a:p>
            <a:endParaRPr dirty="0"/>
          </a:p>
          <a:p>
            <a:r>
              <a:rPr lang="en-GB" dirty="0"/>
              <a:t>– The previous point will allow us to move </a:t>
            </a:r>
            <a:r>
              <a:rPr lang="en-GB" dirty="0" err="1"/>
              <a:t>Liferay's</a:t>
            </a:r>
            <a:r>
              <a:rPr lang="en-GB" dirty="0"/>
              <a:t> resiliency and scaling to the next point: horizontal scaling (distribution), applying some of the </a:t>
            </a:r>
            <a:r>
              <a:rPr lang="en-GB" dirty="0" err="1"/>
              <a:t>Hystrix</a:t>
            </a:r>
            <a:r>
              <a:rPr lang="en-GB" dirty="0"/>
              <a:t> concepts to our services, …</a:t>
            </a:r>
            <a:endParaRPr dirty="0"/>
          </a:p>
          <a:p>
            <a:endParaRPr dirty="0"/>
          </a:p>
          <a:p>
            <a:r>
              <a:rPr lang="en-GB" dirty="0"/>
              <a:t>– Many more … </a:t>
            </a:r>
            <a:r>
              <a:rPr lang="en-GB" dirty="0" smtClean="0"/>
              <a:t>we need to discuss</a:t>
            </a:r>
            <a:endParaRPr dirty="0"/>
          </a:p>
          <a:p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48720" y="360000"/>
            <a:ext cx="6046920" cy="97916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 dirty="0"/>
              <a:t>Hands-on on how to write some example applications:</a:t>
            </a:r>
            <a:endParaRPr dirty="0"/>
          </a:p>
          <a:p>
            <a:endParaRPr dirty="0"/>
          </a:p>
          <a:p>
            <a:r>
              <a:rPr lang="en-GB" dirty="0"/>
              <a:t>We can use some of the apps we have already </a:t>
            </a:r>
            <a:r>
              <a:rPr lang="en-GB" dirty="0" err="1"/>
              <a:t>builtin</a:t>
            </a:r>
            <a:r>
              <a:rPr lang="en-GB" dirty="0"/>
              <a:t> since, IMHO, they can be used for teaching purposes.</a:t>
            </a:r>
            <a:endParaRPr dirty="0"/>
          </a:p>
          <a:p>
            <a:endParaRPr dirty="0"/>
          </a:p>
          <a:p>
            <a:r>
              <a:rPr lang="en-GB" dirty="0"/>
              <a:t>This will help us not only to show how write the apps but to show the current abilities of the Plugins SDK related with all this new </a:t>
            </a:r>
            <a:r>
              <a:rPr lang="en-GB" dirty="0" smtClean="0"/>
              <a:t>stuff</a:t>
            </a:r>
          </a:p>
          <a:p>
            <a:endParaRPr lang="en-GB" dirty="0" smtClean="0"/>
          </a:p>
          <a:p>
            <a:r>
              <a:rPr lang="en-GB" dirty="0" smtClean="0"/>
              <a:t>My idea;</a:t>
            </a:r>
          </a:p>
          <a:p>
            <a:endParaRPr lang="en-GB" dirty="0" smtClean="0"/>
          </a:p>
          <a:p>
            <a:r>
              <a:rPr lang="en-GB" dirty="0" smtClean="0"/>
              <a:t>Show</a:t>
            </a:r>
            <a:r>
              <a:rPr lang="en-GB" baseline="0" dirty="0" smtClean="0"/>
              <a:t> the metrics application in order to expose how you can modularize your application</a:t>
            </a:r>
          </a:p>
          <a:p>
            <a:r>
              <a:rPr lang="en-GB" baseline="0" dirty="0" smtClean="0"/>
              <a:t>Show how to write a new command for the console</a:t>
            </a:r>
          </a:p>
          <a:p>
            <a:r>
              <a:rPr lang="en-GB" baseline="0" dirty="0" smtClean="0"/>
              <a:t>Build a new hook (</a:t>
            </a:r>
            <a:r>
              <a:rPr lang="en-GB" baseline="0" dirty="0" err="1" smtClean="0"/>
              <a:t>OSGi</a:t>
            </a:r>
            <a:r>
              <a:rPr lang="en-GB" baseline="0" dirty="0" smtClean="0"/>
              <a:t> based of course </a:t>
            </a:r>
            <a:r>
              <a:rPr lang="en-GB" baseline="0" dirty="0" smtClean="0">
                <a:sym typeface="Wingdings"/>
              </a:rPr>
              <a:t> </a:t>
            </a:r>
            <a:r>
              <a:rPr lang="en-GB" baseline="0" dirty="0" smtClean="0"/>
              <a:t>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in-Powerpoint-Title-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50794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152400"/>
            <a:ext cx="5867400" cy="457200"/>
          </a:xfrm>
          <a:prstGeom prst="rect">
            <a:avLst/>
          </a:prstGeom>
        </p:spPr>
        <p:txBody>
          <a:bodyPr vert="horz"/>
          <a:lstStyle>
            <a:lvl1pPr>
              <a:defRPr sz="2200" baseline="0">
                <a:solidFill>
                  <a:srgbClr val="26262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838201"/>
            <a:ext cx="8077200" cy="48006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Arial" charset="0"/>
              </a:rPr>
              <a:t>Second level</a:t>
            </a:r>
          </a:p>
          <a:p>
            <a:pPr lvl="2"/>
            <a:r>
              <a:rPr lang="en-US" dirty="0" smtClean="0">
                <a:sym typeface="Arial" charset="0"/>
              </a:rPr>
              <a:t>Third level</a:t>
            </a:r>
          </a:p>
        </p:txBody>
      </p:sp>
      <p:pic>
        <p:nvPicPr>
          <p:cNvPr id="3" name="Picture 2" descr="Spain-Powerpoint-Content-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1953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01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ＭＳ Ｐゴシック" charset="0"/>
          <a:cs typeface="+mn-cs"/>
          <a:sym typeface="Arial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  <a:sym typeface="Arial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charset="0"/>
          <a:cs typeface="+mn-cs"/>
          <a:sym typeface="Arial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ＭＳ Ｐゴシック" charset="0"/>
          <a:cs typeface="+mn-cs"/>
          <a:sym typeface="Arial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447800"/>
            <a:ext cx="7086600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ヒラギノ角ゴ ProN W3" charset="-128"/>
                <a:cs typeface="Arial"/>
                <a:sym typeface="Gill Sans" charset="0"/>
              </a:rPr>
              <a:t>Our ways towards modularity</a:t>
            </a:r>
            <a:endParaRPr lang="en-US" sz="36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ヒラギノ角ゴ ProN W3" charset="-128"/>
              <a:cs typeface="Arial"/>
              <a:sym typeface="Gill Sans" charset="0"/>
            </a:endParaRPr>
          </a:p>
          <a:p>
            <a:pPr defTabSz="914400"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ヒラギノ角ゴ ProN W3" charset="-128"/>
                <a:cs typeface="Arial"/>
                <a:sym typeface="Gill Sans" charset="0"/>
              </a:rPr>
              <a:t>Leveraging </a:t>
            </a:r>
            <a:r>
              <a:rPr lang="en-US" sz="2400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ヒラギノ角ゴ ProN W3" charset="-128"/>
                <a:cs typeface="Arial"/>
                <a:sym typeface="Gill Sans" charset="0"/>
              </a:rPr>
              <a:t>Liferay</a:t>
            </a:r>
            <a:r>
              <a:rPr lang="en-US" sz="2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ヒラギノ角ゴ ProN W3" charset="-128"/>
                <a:cs typeface="Arial"/>
                <a:sym typeface="Gill Sans" charset="0"/>
              </a:rPr>
              <a:t> as an </a:t>
            </a:r>
            <a:r>
              <a:rPr lang="en-US" sz="2400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ヒラギノ角ゴ ProN W3" charset="-128"/>
                <a:cs typeface="Arial"/>
                <a:sym typeface="Gill Sans" charset="0"/>
              </a:rPr>
              <a:t>OSGi</a:t>
            </a:r>
            <a:r>
              <a:rPr lang="en-US" sz="24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ヒラギノ角ゴ ProN W3" charset="-128"/>
                <a:cs typeface="Arial"/>
                <a:sym typeface="Gill Sans" charset="0"/>
              </a:rPr>
              <a:t> container</a:t>
            </a:r>
            <a:endParaRPr lang="en-US" sz="24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ヒラギノ角ゴ ProN W3" charset="-128"/>
              <a:cs typeface="Arial"/>
              <a:sym typeface="Gill San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ヒラギノ角ゴ ProN W3" charset="-128"/>
              <a:cs typeface="Arial"/>
              <a:sym typeface="Gill San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ヒラギノ角ゴ ProN W3" charset="-128"/>
                <a:cs typeface="Arial"/>
                <a:sym typeface="Gill Sans" charset="0"/>
              </a:rPr>
              <a:t>Miguel </a:t>
            </a:r>
            <a:r>
              <a:rPr lang="en-US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ヒラギノ角ゴ ProN W3" charset="-128"/>
                <a:cs typeface="Arial"/>
                <a:sym typeface="Gill Sans" charset="0"/>
              </a:rPr>
              <a:t>Ángel</a:t>
            </a:r>
            <a:r>
              <a:rPr lang="en-US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ヒラギノ角ゴ ProN W3" charset="-128"/>
                <a:cs typeface="Arial"/>
                <a:sym typeface="Gill Sans" charset="0"/>
              </a:rPr>
              <a:t> Pastor </a:t>
            </a:r>
            <a:r>
              <a:rPr lang="en-US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ヒラギノ角ゴ ProN W3" charset="-128"/>
                <a:cs typeface="Arial"/>
                <a:sym typeface="Gill Sans" charset="0"/>
              </a:rPr>
              <a:t>Olivar</a:t>
            </a:r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ヒラギノ角ゴ ProN W3" charset="-128"/>
              <a:cs typeface="Arial"/>
              <a:sym typeface="Gill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29514" y="645297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340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s-ES" dirty="0" smtClean="0"/>
              <a:t>Complete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couple</a:t>
            </a:r>
            <a:r>
              <a:rPr lang="es-ES" dirty="0" smtClean="0"/>
              <a:t> of </a:t>
            </a:r>
            <a:r>
              <a:rPr lang="es-ES" dirty="0" err="1" smtClean="0"/>
              <a:t>graphics</a:t>
            </a:r>
            <a:r>
              <a:rPr lang="es-ES" dirty="0" smtClean="0"/>
              <a:t> of a </a:t>
            </a:r>
            <a:r>
              <a:rPr lang="es-ES" dirty="0" err="1" smtClean="0"/>
              <a:t>detailed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architecture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285750" indent="-285750">
              <a:buFont typeface="Wingdings" charset="0"/>
              <a:buChar char="à"/>
            </a:pPr>
            <a:r>
              <a:rPr lang="es-ES" dirty="0" err="1" smtClean="0">
                <a:sym typeface="Wingdings"/>
              </a:rPr>
              <a:t>One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for</a:t>
            </a:r>
            <a:r>
              <a:rPr lang="es-ES" dirty="0" smtClean="0">
                <a:sym typeface="Wingdings"/>
              </a:rPr>
              <a:t> a </a:t>
            </a:r>
            <a:r>
              <a:rPr lang="es-ES" dirty="0" err="1" smtClean="0">
                <a:sym typeface="Wingdings"/>
              </a:rPr>
              <a:t>high</a:t>
            </a:r>
            <a:r>
              <a:rPr lang="es-ES" dirty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level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overview</a:t>
            </a:r>
            <a:r>
              <a:rPr lang="es-ES" dirty="0" smtClean="0">
                <a:sym typeface="Wingdings"/>
              </a:rPr>
              <a:t> of </a:t>
            </a:r>
            <a:r>
              <a:rPr lang="es-ES" dirty="0" err="1" smtClean="0">
                <a:sym typeface="Wingdings"/>
              </a:rPr>
              <a:t>the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approach</a:t>
            </a:r>
            <a:endParaRPr lang="es-ES" dirty="0" smtClean="0">
              <a:sym typeface="Wingdings"/>
            </a:endParaRPr>
          </a:p>
          <a:p>
            <a:pPr marL="285750" indent="-285750">
              <a:buFont typeface="Wingdings" charset="0"/>
              <a:buChar char="à"/>
            </a:pPr>
            <a:r>
              <a:rPr lang="es-ES" dirty="0" err="1" smtClean="0">
                <a:sym typeface="Wingdings"/>
              </a:rPr>
              <a:t>One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with</a:t>
            </a:r>
            <a:r>
              <a:rPr lang="es-ES" dirty="0" smtClean="0">
                <a:sym typeface="Wingdings"/>
              </a:rPr>
              <a:t> a more </a:t>
            </a:r>
            <a:r>
              <a:rPr lang="es-ES" dirty="0" err="1" smtClean="0">
                <a:sym typeface="Wingdings"/>
              </a:rPr>
              <a:t>detailed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explanation</a:t>
            </a:r>
            <a:r>
              <a:rPr lang="es-ES" dirty="0" smtClean="0">
                <a:sym typeface="Wingdings"/>
              </a:rPr>
              <a:t> of </a:t>
            </a:r>
            <a:r>
              <a:rPr lang="es-ES" dirty="0" err="1" smtClean="0">
                <a:sym typeface="Wingdings"/>
              </a:rPr>
              <a:t>how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it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works</a:t>
            </a:r>
            <a:r>
              <a:rPr lang="es-ES" dirty="0" smtClean="0">
                <a:sym typeface="Wingdings"/>
              </a:rPr>
              <a:t> (</a:t>
            </a:r>
            <a:r>
              <a:rPr lang="es-ES" dirty="0" err="1" smtClean="0">
                <a:sym typeface="Wingdings"/>
              </a:rPr>
              <a:t>not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sure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it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this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is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interesting</a:t>
            </a:r>
            <a:r>
              <a:rPr lang="es-ES" dirty="0" smtClean="0">
                <a:sym typeface="Wingdings"/>
              </a:rPr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888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5867400" cy="457200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About me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914400"/>
            <a:ext cx="8382000" cy="472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Not sure if make sense to add who I am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7849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5867400" cy="457200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Complexity versus cost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471224069"/>
              </p:ext>
            </p:extLst>
          </p:nvPr>
        </p:nvGraphicFramePr>
        <p:xfrm>
          <a:off x="648000" y="702387"/>
          <a:ext cx="7702920" cy="503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2505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5867400" cy="457200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Architecture overview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687319"/>
            <a:ext cx="7984516" cy="53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610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5867400" cy="457200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New application Lifecycle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865746" y="639097"/>
            <a:ext cx="7560000" cy="534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696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12.Nordic Slide Deck.ptox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905</Words>
  <Application>Microsoft Macintosh PowerPoint</Application>
  <PresentationFormat>Presentación en pantalla (4:3)</PresentationFormat>
  <Paragraphs>112</Paragraphs>
  <Slides>13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Office Theme</vt:lpstr>
      <vt:lpstr>2012.Nordic Slide Deck.ptox</vt:lpstr>
      <vt:lpstr>Presentación de PowerPoint</vt:lpstr>
      <vt:lpstr>About me</vt:lpstr>
      <vt:lpstr>Presentación de PowerPoint</vt:lpstr>
      <vt:lpstr>Complexity versus cost</vt:lpstr>
      <vt:lpstr>Presentación de PowerPoint</vt:lpstr>
      <vt:lpstr>Presentación de PowerPoint</vt:lpstr>
      <vt:lpstr>Architecture overview</vt:lpstr>
      <vt:lpstr>New application Lifecycle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Miguel Angel Pastor Olivar</cp:lastModifiedBy>
  <cp:revision>18</cp:revision>
  <dcterms:modified xsi:type="dcterms:W3CDTF">2013-09-28T07:32:54Z</dcterms:modified>
</cp:coreProperties>
</file>