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jpeg" ContentType="image/jpeg"/>
  <Override PartName="/ppt/media/image6.png" ContentType="image/png"/>
  <Override PartName="/ppt/media/image5.jpeg" ContentType="image/jpeg"/>
  <Override PartName="/ppt/media/image7.png" ContentType="image/png"/>
  <Override PartName="/ppt/media/image4.jpeg" ContentType="image/jpeg"/>
  <Override PartName="/ppt/media/image3.jpeg" ContentType="image/jpeg"/>
  <Override PartName="/ppt/media/image2.png" ContentType="image/png"/>
  <Override PartName="/ppt/media/image8.jpeg" ContentType="image/jpe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</a:rPr>
              <a:t>Complexity vs Cost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Modular</c:v>
                </c:pt>
              </c:strCache>
            </c:strRef>
          </c:tx>
          <c:spPr>
            <a:solidFill>
              <a:srgbClr val="579d1c"/>
            </a:solidFill>
            <a:ln w="10800">
              <a:solidFill>
                <a:srgbClr val="579d1c"/>
              </a:solidFill>
              <a:round/>
            </a:ln>
          </c:spPr>
          <c:marker>
            <c:symbol val="none"/>
          </c:marker>
          <c:val>
            <c:numRef>
              <c:f>0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Monolithic</c:v>
                </c:pt>
              </c:strCache>
            </c:strRef>
          </c:tx>
          <c:spPr>
            <a:solidFill>
              <a:srgbClr val="ff420e"/>
            </a:solidFill>
            <a:ln w="10800">
              <a:solidFill>
                <a:srgbClr val="ff420e"/>
              </a:solidFill>
              <a:round/>
            </a:ln>
          </c:spPr>
          <c:marker>
            <c:symbol val="none"/>
          </c:marker>
          <c:val>
            <c:numRef>
              <c:f>1</c:f>
              <c:numCache>
                <c:formatCode>General</c:formatCode>
                <c:ptCount val="6"/>
                <c:pt idx="0">
                  <c:v>1</c:v>
                </c:pt>
                <c:pt idx="1">
                  <c:v>2.8</c:v>
                </c:pt>
                <c:pt idx="2">
                  <c:v>5.19</c:v>
                </c:pt>
                <c:pt idx="3">
                  <c:v>8</c:v>
                </c:pt>
                <c:pt idx="4">
                  <c:v>11.1</c:v>
                </c:pt>
                <c:pt idx="5">
                  <c:v>14.6</c:v>
                </c:pt>
              </c:numCache>
            </c:numRef>
          </c:val>
        </c:ser>
        <c:marker val="0"/>
        <c:axId val="41235458"/>
        <c:axId val="79300535"/>
      </c:lineChart>
      <c:catAx>
        <c:axId val="41235458"/>
        <c:scaling>
          <c:orientation val="minMax"/>
        </c:scaling>
        <c:delete val="1"/>
        <c:axPos val="b"/>
        <c:majorTickMark val="out"/>
        <c:minorTickMark val="none"/>
        <c:tickLblPos val="nextTo"/>
        <c:crossAx val="79300535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79300535"/>
        <c:scaling>
          <c:orientation val="minMax"/>
        </c:scaling>
        <c:delete val="1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majorTickMark val="out"/>
        <c:minorTickMark val="none"/>
        <c:tickLblPos val="none"/>
        <c:crossAx val="41235458"/>
        <c:crossesAt val="1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notes' format</a:t>
            </a:r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&lt;header&gt;</a:t>
            </a:r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GB"/>
              <a:t>&lt;footer&gt;</a:t>
            </a:r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0CBB64D-561E-46A8-824F-4B71FC9410A8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100">
                <a:latin typeface="Courier 10 Pitch"/>
              </a:rPr>
              <a:t>The goal of this slide is just to do a quick presentation of the global OSGi's architecture. A brief summary for every single layer should be enough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Bundles:OSGI components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Services:Connecting in a dynamic way. POJOs.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Life-cycle:How to install, start, stop, update and uninstall bundles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Modules: About encapsulating and importing/exporting code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Security: All aspects related to security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Execution environment: What methods and classes are available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Just a quick tour over the new Lifecycle we can get for free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5840" cy="9790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The goal is to present how we have tried to apply all the previous concepts to the Liferay plaform doing a brief summary of the general architecture of the solution. Something like this</a:t>
            </a:r>
            <a:endParaRPr/>
          </a:p>
          <a:p>
            <a:endParaRPr/>
          </a:p>
          <a:p>
            <a:r>
              <a:rPr lang="en-GB"/>
              <a:t>Embedded OSGI framework Ideally should be “agnostic”: Felix and Equinox are supported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HTTP Service implementation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Backwards compatible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Always enabled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Done as plugins (except the embedded OSGi container) so it is completely non intrusive.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The idea of this slide is to present the overall of the architecture built-in inside Liferay but without going too much deep in the stack (I tend to think most of the people gets bored when you go too deeper)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Make especial emphasis on how we can benefits of the deployment aspects of this approach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5840" cy="9790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This is something Ray and I should discuss: I think many of the stuff mentioned have already been discussed but we should agree anyway :)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Put in place the JSP support once we have already done it. This will allow you to write your UI using the JSP: but right now you can already use other alternatives like Vaadin (perfect fit within OSGi), Freemarker,…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Trying to apply some of the concepts previously shown in the Liferay Core: </a:t>
            </a:r>
            <a:endParaRPr/>
          </a:p>
          <a:p>
            <a:r>
              <a:rPr lang="en-GB"/>
              <a:t>    – </a:t>
            </a:r>
            <a:r>
              <a:rPr lang="en-GB"/>
              <a:t>Powerful registry mechanism;</a:t>
            </a:r>
            <a:endParaRPr/>
          </a:p>
          <a:p>
            <a:r>
              <a:rPr lang="en-GB"/>
              <a:t>    – </a:t>
            </a:r>
            <a:r>
              <a:rPr lang="en-GB"/>
              <a:t>Easier extensibility and reuse of components</a:t>
            </a:r>
            <a:endParaRPr/>
          </a:p>
          <a:p>
            <a:r>
              <a:rPr lang="en-GB"/>
              <a:t>    – </a:t>
            </a:r>
            <a:r>
              <a:rPr lang="en-GB"/>
              <a:t>Get all the benefits from having smaller components like: less bugs, easier to maintain/rewrite, focus, distributed teams, …</a:t>
            </a:r>
            <a:endParaRPr/>
          </a:p>
          <a:p>
            <a:endParaRPr/>
          </a:p>
          <a:p>
            <a:r>
              <a:rPr lang="en-GB"/>
              <a:t>Some of the features I would like to have:</a:t>
            </a:r>
            <a:endParaRPr/>
          </a:p>
          <a:p>
            <a:r>
              <a:rPr lang="en-GB"/>
              <a:t>  </a:t>
            </a:r>
            <a:endParaRPr/>
          </a:p>
          <a:p>
            <a:r>
              <a:rPr lang="en-GB"/>
              <a:t>– </a:t>
            </a:r>
            <a:r>
              <a:rPr lang="en-GB"/>
              <a:t>Small self-contained modules, so you can remove dependencies with the traditional big application servers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Previous point will allow us to get a huge increase of our architecture's versatility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The previous point will allow us to move Liferay's resiliency and scaling to the next point: horizontal scaling (distribution), applying some of the Hystrix concepts to our services, …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Many more … we need to discuss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5840" cy="9790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Hands-on on how to write some example applications:</a:t>
            </a:r>
            <a:endParaRPr/>
          </a:p>
          <a:p>
            <a:endParaRPr/>
          </a:p>
          <a:p>
            <a:r>
              <a:rPr lang="en-GB"/>
              <a:t>We can use some of the apps we have already builtin since, IMHO, they can be used for teaching purposes.</a:t>
            </a:r>
            <a:endParaRPr/>
          </a:p>
          <a:p>
            <a:endParaRPr/>
          </a:p>
          <a:p>
            <a:r>
              <a:rPr lang="en-GB"/>
              <a:t>This will help us not only to show how write the apps but to show the current abilities of the Plugins SDK related with all this new stuff</a:t>
            </a:r>
            <a:endParaRPr/>
          </a:p>
          <a:p>
            <a:endParaRPr/>
          </a:p>
          <a:p>
            <a:r>
              <a:rPr lang="en-GB"/>
              <a:t>My idea;</a:t>
            </a:r>
            <a:endParaRPr/>
          </a:p>
          <a:p>
            <a:endParaRPr/>
          </a:p>
          <a:p>
            <a:r>
              <a:rPr lang="en-GB"/>
              <a:t>Show the metrics application in order to expose how you can modularize your application</a:t>
            </a:r>
            <a:endParaRPr/>
          </a:p>
          <a:p>
            <a:r>
              <a:rPr lang="en-GB"/>
              <a:t>Show how to write a new command for the console</a:t>
            </a:r>
            <a:endParaRPr/>
          </a:p>
          <a:p>
            <a:r>
              <a:rPr lang="en-GB"/>
              <a:t>Build a new hook (OSGi based of course </a:t>
            </a:r>
            <a:r>
              <a:rPr lang="en-GB">
                <a:latin typeface="Wingdings"/>
              </a:rPr>
              <a:t> )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The goal of this slide is to present how complex large systems can be, highlighting some of the following points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Large systems are extremely complex to develop and maintain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Highly coupled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Cloud computing: Multiple deployments are co-located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Footprint and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Distributed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Once we have presented the previous problems we should introduce the general concept of modularity. Something like: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Systems composed of relatively small self-contained units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Clear interfaces between them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100"/>
              <a:t>Following the idea of the previous slide we can do a quick overview of how complexity and cost are related in modular and monolithic systems.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The goal of this slide is to bring up some of the benefits that modularity give us. The idea is to highlight two kind of benefits: the internals ones, for us, and the external ones, for our developers/users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For “inside” benefits: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Decoupled and highly focused components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Easier development process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Simplify current implementations/patterns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Easier to implement new features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Highly focused teams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Easier distributed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For “outside” benefits: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More frequent delivery of new features or improvements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Less bugs due to higher degree of focus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Quicker and simpler delivery of patches for bugs and security issues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Robustness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Footprint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At this point we have showed up some of the problems we are currently facing and how modularity can help us to solve many of them.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Note that until this point we haven't mentioned OSGi at all (even Liferay neither ) ). General problems and a generic solutions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100">
                <a:latin typeface="Courier 10 Pitch"/>
              </a:rPr>
              <a:t>The purpose of this slide is to do an extremely quick and general presentation about the main features of OSGi: what it is, main benefits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Reduce complexity developing bundles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Dynamism: Real world is dynamic; deal with it!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Deployment mechanism: determine how components are installed and managed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Dynamic updates:do not bring down the whole system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Versioning: multiple versions of the same component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Small and fast: about 300K jar file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Non intrusive: runs everywhere.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Widely used: Eclipse, Glassfish, JBoss, Virgo RT, . .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One thing I want to highlight is that WE DON´T WANT to reinvent the wheel.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480" cy="685548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480" cy="685548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miguel.pastor@liferay.com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14400" y="2057400"/>
            <a:ext cx="7617600" cy="683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595959"/>
                </a:solidFill>
                <a:latin typeface="Arial"/>
                <a:ea typeface="Arial"/>
              </a:rPr>
              <a:t>Our way towards modularity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914400" y="3733920"/>
            <a:ext cx="4721760" cy="302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1200">
                <a:solidFill>
                  <a:srgbClr val="595959"/>
                </a:solidFill>
                <a:latin typeface="Arial"/>
                <a:ea typeface="DejaVu Sans"/>
              </a:rPr>
              <a:t>Core Software Engineer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914400" y="2666880"/>
            <a:ext cx="5851440" cy="60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  <a:ea typeface="DejaVu Sans"/>
              </a:rPr>
              <a:t>Leveraging Liferay as an OSGi container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914400" y="3429000"/>
            <a:ext cx="4721760" cy="302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595959"/>
                </a:solidFill>
                <a:latin typeface="Arial"/>
                <a:ea typeface="DejaVu Sans"/>
              </a:rPr>
              <a:t>Miguel Ángel Pastor Olivar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0" name="Imagen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523440"/>
            <a:ext cx="7630920" cy="50194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1" name="Imagen 118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86280"/>
            <a:ext cx="7558920" cy="501264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80880" y="380880"/>
            <a:ext cx="6890400" cy="761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400">
                <a:solidFill>
                  <a:srgbClr val="595959"/>
                </a:solidFill>
                <a:latin typeface="Arial"/>
              </a:rPr>
              <a:t>Architecture overview (I)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152000" y="1440000"/>
            <a:ext cx="6479640" cy="3887640"/>
          </a:xfrm>
          <a:prstGeom prst="roundRect">
            <a:avLst>
              <a:gd fmla="val 3600" name="adj"/>
            </a:avLst>
          </a:prstGeom>
          <a:solidFill>
            <a:srgbClr val="ffd320"/>
          </a:solidFill>
          <a:ln>
            <a:solidFill>
              <a:srgbClr val="3465af"/>
            </a:solidFill>
          </a:ln>
        </p:spPr>
      </p:sp>
      <p:sp>
        <p:nvSpPr>
          <p:cNvPr id="164" name="CustomShape 3"/>
          <p:cNvSpPr/>
          <p:nvPr/>
        </p:nvSpPr>
        <p:spPr>
          <a:xfrm>
            <a:off x="1728000" y="2520000"/>
            <a:ext cx="2735640" cy="2519640"/>
          </a:xfrm>
          <a:prstGeom prst="roundRect">
            <a:avLst>
              <a:gd fmla="val 3600" name="adj"/>
            </a:avLst>
          </a:prstGeom>
          <a:solidFill>
            <a:srgbClr val="0084d1"/>
          </a:solidFill>
          <a:ln>
            <a:solidFill>
              <a:srgbClr val="3465af"/>
            </a:solidFill>
          </a:ln>
        </p:spPr>
      </p:sp>
      <p:sp>
        <p:nvSpPr>
          <p:cNvPr id="165" name="CustomShape 4"/>
          <p:cNvSpPr/>
          <p:nvPr/>
        </p:nvSpPr>
        <p:spPr>
          <a:xfrm>
            <a:off x="1872000" y="1584000"/>
            <a:ext cx="2159640" cy="245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>
                <a:solidFill>
                  <a:srgbClr val="ffffff"/>
                </a:solidFill>
              </a:rPr>
              <a:t>Application Server + Liferay</a:t>
            </a:r>
            <a:endParaRPr/>
          </a:p>
        </p:txBody>
      </p:sp>
      <p:sp>
        <p:nvSpPr>
          <p:cNvPr id="166" name="CustomShape 5"/>
          <p:cNvSpPr/>
          <p:nvPr/>
        </p:nvSpPr>
        <p:spPr>
          <a:xfrm>
            <a:off x="1944000" y="2664000"/>
            <a:ext cx="2159640" cy="245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>
                <a:solidFill>
                  <a:srgbClr val="ffffff"/>
                </a:solidFill>
              </a:rPr>
              <a:t>Embedded OSGi container</a:t>
            </a:r>
            <a:endParaRPr/>
          </a:p>
        </p:txBody>
      </p:sp>
      <p:sp>
        <p:nvSpPr>
          <p:cNvPr id="167" name="CustomShape 6"/>
          <p:cNvSpPr/>
          <p:nvPr/>
        </p:nvSpPr>
        <p:spPr>
          <a:xfrm>
            <a:off x="5688000" y="1944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996633"/>
          </a:solidFill>
          <a:ln>
            <a:solidFill>
              <a:srgbClr val="3465af"/>
            </a:solidFill>
          </a:ln>
        </p:spPr>
      </p:sp>
      <p:sp>
        <p:nvSpPr>
          <p:cNvPr id="168" name="CustomShape 7"/>
          <p:cNvSpPr/>
          <p:nvPr/>
        </p:nvSpPr>
        <p:spPr>
          <a:xfrm>
            <a:off x="5688000" y="3096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996633"/>
          </a:solidFill>
          <a:ln>
            <a:solidFill>
              <a:srgbClr val="3465af"/>
            </a:solidFill>
          </a:ln>
        </p:spPr>
      </p:sp>
      <p:sp>
        <p:nvSpPr>
          <p:cNvPr id="169" name="CustomShape 8"/>
          <p:cNvSpPr/>
          <p:nvPr/>
        </p:nvSpPr>
        <p:spPr>
          <a:xfrm>
            <a:off x="5688000" y="4392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996633"/>
          </a:solidFill>
          <a:ln>
            <a:solidFill>
              <a:srgbClr val="3465af"/>
            </a:solidFill>
          </a:ln>
        </p:spPr>
      </p:sp>
      <p:sp>
        <p:nvSpPr>
          <p:cNvPr id="170" name="CustomShape 9"/>
          <p:cNvSpPr/>
          <p:nvPr/>
        </p:nvSpPr>
        <p:spPr>
          <a:xfrm>
            <a:off x="2376000" y="3384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>
            <a:solidFill>
              <a:srgbClr val="3465af"/>
            </a:solidFill>
          </a:ln>
        </p:spPr>
      </p:sp>
      <p:sp>
        <p:nvSpPr>
          <p:cNvPr id="171" name="CustomShape 10"/>
          <p:cNvSpPr/>
          <p:nvPr/>
        </p:nvSpPr>
        <p:spPr>
          <a:xfrm>
            <a:off x="3384000" y="3384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>
            <a:solidFill>
              <a:srgbClr val="3465af"/>
            </a:solidFill>
          </a:ln>
        </p:spPr>
      </p:sp>
      <p:sp>
        <p:nvSpPr>
          <p:cNvPr id="172" name="CustomShape 11"/>
          <p:cNvSpPr/>
          <p:nvPr/>
        </p:nvSpPr>
        <p:spPr>
          <a:xfrm>
            <a:off x="2304000" y="4320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>
            <a:solidFill>
              <a:srgbClr val="3465af"/>
            </a:solidFill>
          </a:ln>
        </p:spPr>
      </p:sp>
      <p:sp>
        <p:nvSpPr>
          <p:cNvPr id="173" name="CustomShape 12"/>
          <p:cNvSpPr/>
          <p:nvPr/>
        </p:nvSpPr>
        <p:spPr>
          <a:xfrm>
            <a:off x="3348000" y="4320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>
            <a:solidFill>
              <a:srgbClr val="3465af"/>
            </a:solidFill>
          </a:ln>
        </p:spPr>
      </p:sp>
      <p:sp>
        <p:nvSpPr>
          <p:cNvPr id="174" name="CustomShape 13"/>
          <p:cNvSpPr/>
          <p:nvPr/>
        </p:nvSpPr>
        <p:spPr>
          <a:xfrm>
            <a:off x="5760000" y="208800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ffffff"/>
                </a:solidFill>
              </a:rPr>
              <a:t>App</a:t>
            </a:r>
            <a:endParaRPr/>
          </a:p>
        </p:txBody>
      </p:sp>
      <p:sp>
        <p:nvSpPr>
          <p:cNvPr id="175" name="CustomShape 14"/>
          <p:cNvSpPr/>
          <p:nvPr/>
        </p:nvSpPr>
        <p:spPr>
          <a:xfrm>
            <a:off x="5760000" y="327636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ffffff"/>
                </a:solidFill>
              </a:rPr>
              <a:t>App</a:t>
            </a:r>
            <a:endParaRPr/>
          </a:p>
        </p:txBody>
      </p:sp>
      <p:sp>
        <p:nvSpPr>
          <p:cNvPr id="176" name="CustomShape 15"/>
          <p:cNvSpPr/>
          <p:nvPr/>
        </p:nvSpPr>
        <p:spPr>
          <a:xfrm>
            <a:off x="5760000" y="457236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ffffff"/>
                </a:solidFill>
              </a:rPr>
              <a:t>App</a:t>
            </a:r>
            <a:endParaRPr/>
          </a:p>
        </p:txBody>
      </p:sp>
      <p:sp>
        <p:nvSpPr>
          <p:cNvPr id="177" name="CustomShape 16"/>
          <p:cNvSpPr/>
          <p:nvPr/>
        </p:nvSpPr>
        <p:spPr>
          <a:xfrm>
            <a:off x="2448000" y="356436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000000"/>
                </a:solidFill>
              </a:rPr>
              <a:t>App</a:t>
            </a:r>
            <a:endParaRPr/>
          </a:p>
        </p:txBody>
      </p:sp>
      <p:sp>
        <p:nvSpPr>
          <p:cNvPr id="178" name="CustomShape 17"/>
          <p:cNvSpPr/>
          <p:nvPr/>
        </p:nvSpPr>
        <p:spPr>
          <a:xfrm>
            <a:off x="3456000" y="356472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000000"/>
                </a:solidFill>
              </a:rPr>
              <a:t>App</a:t>
            </a:r>
            <a:endParaRPr/>
          </a:p>
        </p:txBody>
      </p:sp>
      <p:sp>
        <p:nvSpPr>
          <p:cNvPr id="179" name="CustomShape 18"/>
          <p:cNvSpPr/>
          <p:nvPr/>
        </p:nvSpPr>
        <p:spPr>
          <a:xfrm>
            <a:off x="2376000" y="450072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000000"/>
                </a:solidFill>
              </a:rPr>
              <a:t>App</a:t>
            </a:r>
            <a:endParaRPr/>
          </a:p>
        </p:txBody>
      </p:sp>
      <p:sp>
        <p:nvSpPr>
          <p:cNvPr id="180" name="CustomShape 19"/>
          <p:cNvSpPr/>
          <p:nvPr/>
        </p:nvSpPr>
        <p:spPr>
          <a:xfrm>
            <a:off x="3420000" y="450072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000000"/>
                </a:solidFill>
              </a:rPr>
              <a:t>App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>
                  <p:par>
                    <p:cTn fill="freeze" id="27">
                      <p:stCondLst>
                        <p:cond delay="indefinite"/>
                      </p:stCondLst>
                      <p:childTnLst>
                        <p:par>
                          <p:cTn fill="freeze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3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2">
                      <p:stCondLst>
                        <p:cond delay="indefinite"/>
                      </p:stCondLst>
                      <p:childTnLst>
                        <p:par>
                          <p:cTn fill="freeze" id="33">
                            <p:stCondLst>
                              <p:cond delay="0"/>
                            </p:stCondLst>
                            <p:childTnLst>
                              <p:par>
                                <p:cTn fill="hold" id="34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6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9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0">
                      <p:stCondLst>
                        <p:cond delay="indefinite"/>
                      </p:stCondLst>
                      <p:childTnLst>
                        <p:par>
                          <p:cTn fill="freeze" id="41">
                            <p:stCondLst>
                              <p:cond delay="0"/>
                            </p:stCondLst>
                            <p:childTnLst>
                              <p:par>
                                <p:cTn fill="hold" id="4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44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47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8">
                      <p:stCondLst>
                        <p:cond delay="indefinite"/>
                      </p:stCondLst>
                      <p:childTnLst>
                        <p:par>
                          <p:cTn fill="freeze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52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5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6">
                      <p:stCondLst>
                        <p:cond delay="indefinite"/>
                      </p:stCondLst>
                      <p:childTnLst>
                        <p:par>
                          <p:cTn fill="freeze" id="57">
                            <p:stCondLst>
                              <p:cond delay="0"/>
                            </p:stCondLst>
                            <p:childTnLst>
                              <p:par>
                                <p:cTn fill="hold" id="58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6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1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63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4">
                      <p:stCondLst>
                        <p:cond delay="indefinite"/>
                      </p:stCondLst>
                      <p:childTnLst>
                        <p:par>
                          <p:cTn fill="freeze" id="65">
                            <p:stCondLst>
                              <p:cond delay="0"/>
                            </p:stCondLst>
                            <p:childTnLst>
                              <p:par>
                                <p:cTn fill="hold" id="6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68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9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7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2">
                      <p:stCondLst>
                        <p:cond delay="indefinite"/>
                      </p:stCondLst>
                      <p:childTnLst>
                        <p:par>
                          <p:cTn fill="freeze" id="73">
                            <p:stCondLst>
                              <p:cond delay="0"/>
                            </p:stCondLst>
                            <p:childTnLst>
                              <p:par>
                                <p:cTn fill="hold" id="74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76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7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79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0">
                      <p:stCondLst>
                        <p:cond delay="indefinite"/>
                      </p:stCondLst>
                      <p:childTnLst>
                        <p:par>
                          <p:cTn fill="freeze" id="81">
                            <p:stCondLst>
                              <p:cond delay="0"/>
                            </p:stCondLst>
                            <p:childTnLst>
                              <p:par>
                                <p:cTn fill="hold" id="8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84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5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87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8">
                      <p:stCondLst>
                        <p:cond delay="indefinite"/>
                      </p:stCondLst>
                      <p:childTnLst>
                        <p:par>
                          <p:cTn fill="freeze" id="89">
                            <p:stCondLst>
                              <p:cond delay="0"/>
                            </p:stCondLst>
                            <p:childTnLst>
                              <p:par>
                                <p:cTn fill="hold" id="9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92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3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9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80880" y="380880"/>
            <a:ext cx="6890400" cy="761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400">
                <a:solidFill>
                  <a:srgbClr val="595959"/>
                </a:solidFill>
                <a:latin typeface="Arial"/>
              </a:rPr>
              <a:t>Architecture overview (II)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864000" y="1368000"/>
            <a:ext cx="6911640" cy="3959640"/>
          </a:xfrm>
          <a:prstGeom prst="roundRect">
            <a:avLst>
              <a:gd fmla="val 3600" name="adj"/>
            </a:avLst>
          </a:prstGeom>
          <a:solidFill>
            <a:srgbClr val="0084d1"/>
          </a:solidFill>
          <a:ln>
            <a:solidFill>
              <a:srgbClr val="3465af"/>
            </a:solidFill>
          </a:ln>
        </p:spPr>
      </p:sp>
      <p:sp>
        <p:nvSpPr>
          <p:cNvPr id="183" name="CustomShape 3"/>
          <p:cNvSpPr/>
          <p:nvPr/>
        </p:nvSpPr>
        <p:spPr>
          <a:xfrm>
            <a:off x="4752000" y="1626120"/>
            <a:ext cx="2519640" cy="677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400">
                <a:solidFill>
                  <a:srgbClr val="ffffff"/>
                </a:solidFill>
              </a:rPr>
              <a:t>Embedded OSGi container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112000" y="2556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>
            <a:solidFill>
              <a:srgbClr val="3465af"/>
            </a:solidFill>
          </a:ln>
        </p:spPr>
      </p:sp>
      <p:sp>
        <p:nvSpPr>
          <p:cNvPr id="185" name="CustomShape 5"/>
          <p:cNvSpPr/>
          <p:nvPr/>
        </p:nvSpPr>
        <p:spPr>
          <a:xfrm>
            <a:off x="6120000" y="2556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>
            <a:solidFill>
              <a:srgbClr val="3465af"/>
            </a:solidFill>
          </a:ln>
        </p:spPr>
      </p:sp>
      <p:sp>
        <p:nvSpPr>
          <p:cNvPr id="186" name="CustomShape 6"/>
          <p:cNvSpPr/>
          <p:nvPr/>
        </p:nvSpPr>
        <p:spPr>
          <a:xfrm>
            <a:off x="5040000" y="3780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>
            <a:solidFill>
              <a:srgbClr val="3465af"/>
            </a:solidFill>
          </a:ln>
        </p:spPr>
      </p:sp>
      <p:sp>
        <p:nvSpPr>
          <p:cNvPr id="187" name="CustomShape 7"/>
          <p:cNvSpPr/>
          <p:nvPr/>
        </p:nvSpPr>
        <p:spPr>
          <a:xfrm>
            <a:off x="6084000" y="3780000"/>
            <a:ext cx="575640" cy="57564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>
            <a:solidFill>
              <a:srgbClr val="3465af"/>
            </a:solidFill>
          </a:ln>
        </p:spPr>
      </p:sp>
      <p:sp>
        <p:nvSpPr>
          <p:cNvPr id="188" name="CustomShape 8"/>
          <p:cNvSpPr/>
          <p:nvPr/>
        </p:nvSpPr>
        <p:spPr>
          <a:xfrm>
            <a:off x="5184000" y="273636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000000"/>
                </a:solidFill>
              </a:rPr>
              <a:t>App</a:t>
            </a:r>
            <a:endParaRPr/>
          </a:p>
        </p:txBody>
      </p:sp>
      <p:sp>
        <p:nvSpPr>
          <p:cNvPr id="189" name="CustomShape 9"/>
          <p:cNvSpPr/>
          <p:nvPr/>
        </p:nvSpPr>
        <p:spPr>
          <a:xfrm>
            <a:off x="6192000" y="273672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000000"/>
                </a:solidFill>
              </a:rPr>
              <a:t>App</a:t>
            </a:r>
            <a:endParaRPr/>
          </a:p>
        </p:txBody>
      </p:sp>
      <p:sp>
        <p:nvSpPr>
          <p:cNvPr id="190" name="CustomShape 10"/>
          <p:cNvSpPr/>
          <p:nvPr/>
        </p:nvSpPr>
        <p:spPr>
          <a:xfrm>
            <a:off x="5112000" y="396072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000000"/>
                </a:solidFill>
              </a:rPr>
              <a:t>App</a:t>
            </a:r>
            <a:endParaRPr/>
          </a:p>
        </p:txBody>
      </p:sp>
      <p:sp>
        <p:nvSpPr>
          <p:cNvPr id="191" name="CustomShape 11"/>
          <p:cNvSpPr/>
          <p:nvPr/>
        </p:nvSpPr>
        <p:spPr>
          <a:xfrm>
            <a:off x="6156000" y="3960720"/>
            <a:ext cx="431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000000"/>
                </a:solidFill>
              </a:rPr>
              <a:t>App</a:t>
            </a:r>
            <a:endParaRPr/>
          </a:p>
        </p:txBody>
      </p:sp>
      <p:sp>
        <p:nvSpPr>
          <p:cNvPr id="192" name="CustomShape 12"/>
          <p:cNvSpPr/>
          <p:nvPr/>
        </p:nvSpPr>
        <p:spPr>
          <a:xfrm>
            <a:off x="1728000" y="1836000"/>
            <a:ext cx="863640" cy="719640"/>
          </a:xfrm>
          <a:prstGeom prst="roundRect">
            <a:avLst>
              <a:gd fmla="val 3600" name="adj"/>
            </a:avLst>
          </a:prstGeom>
          <a:solidFill>
            <a:srgbClr val="008000"/>
          </a:solidFill>
          <a:ln>
            <a:solidFill>
              <a:srgbClr val="3465af"/>
            </a:solidFill>
          </a:ln>
        </p:spPr>
      </p:sp>
      <p:sp>
        <p:nvSpPr>
          <p:cNvPr id="193" name="CustomShape 13"/>
          <p:cNvSpPr/>
          <p:nvPr/>
        </p:nvSpPr>
        <p:spPr>
          <a:xfrm>
            <a:off x="1728000" y="2049480"/>
            <a:ext cx="863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ffffff"/>
                </a:solidFill>
              </a:rPr>
              <a:t>Log Service</a:t>
            </a:r>
            <a:endParaRPr/>
          </a:p>
        </p:txBody>
      </p:sp>
      <p:sp>
        <p:nvSpPr>
          <p:cNvPr id="194" name="CustomShape 14"/>
          <p:cNvSpPr/>
          <p:nvPr/>
        </p:nvSpPr>
        <p:spPr>
          <a:xfrm>
            <a:off x="3096000" y="2340000"/>
            <a:ext cx="863640" cy="719640"/>
          </a:xfrm>
          <a:prstGeom prst="roundRect">
            <a:avLst>
              <a:gd fmla="val 3600" name="adj"/>
            </a:avLst>
          </a:prstGeom>
          <a:solidFill>
            <a:srgbClr val="008000"/>
          </a:solidFill>
          <a:ln>
            <a:solidFill>
              <a:srgbClr val="3465af"/>
            </a:solidFill>
          </a:ln>
        </p:spPr>
      </p:sp>
      <p:sp>
        <p:nvSpPr>
          <p:cNvPr id="195" name="CustomShape 15"/>
          <p:cNvSpPr/>
          <p:nvPr/>
        </p:nvSpPr>
        <p:spPr>
          <a:xfrm>
            <a:off x="3096000" y="2553480"/>
            <a:ext cx="863640" cy="218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ffffff"/>
                </a:solidFill>
              </a:rPr>
              <a:t>Http Service</a:t>
            </a:r>
            <a:endParaRPr/>
          </a:p>
        </p:txBody>
      </p:sp>
      <p:sp>
        <p:nvSpPr>
          <p:cNvPr id="196" name="CustomShape 16"/>
          <p:cNvSpPr/>
          <p:nvPr/>
        </p:nvSpPr>
        <p:spPr>
          <a:xfrm>
            <a:off x="1656000" y="3060000"/>
            <a:ext cx="863640" cy="719640"/>
          </a:xfrm>
          <a:prstGeom prst="roundRect">
            <a:avLst>
              <a:gd fmla="val 3600" name="adj"/>
            </a:avLst>
          </a:prstGeom>
          <a:solidFill>
            <a:srgbClr val="ff0000"/>
          </a:solidFill>
          <a:ln>
            <a:solidFill>
              <a:srgbClr val="3465af"/>
            </a:solidFill>
          </a:ln>
        </p:spPr>
      </p:sp>
      <p:sp>
        <p:nvSpPr>
          <p:cNvPr id="197" name="CustomShape 17"/>
          <p:cNvSpPr/>
          <p:nvPr/>
        </p:nvSpPr>
        <p:spPr>
          <a:xfrm>
            <a:off x="1656000" y="3273480"/>
            <a:ext cx="863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ffffff"/>
                </a:solidFill>
              </a:rPr>
              <a:t>Web Extender</a:t>
            </a:r>
            <a:endParaRPr/>
          </a:p>
        </p:txBody>
      </p:sp>
      <p:sp>
        <p:nvSpPr>
          <p:cNvPr id="198" name="CustomShape 18"/>
          <p:cNvSpPr/>
          <p:nvPr/>
        </p:nvSpPr>
        <p:spPr>
          <a:xfrm>
            <a:off x="2988000" y="3780000"/>
            <a:ext cx="863640" cy="719640"/>
          </a:xfrm>
          <a:prstGeom prst="roundRect">
            <a:avLst>
              <a:gd fmla="val 3600" name="adj"/>
            </a:avLst>
          </a:prstGeom>
          <a:solidFill>
            <a:srgbClr val="ff0000"/>
          </a:solidFill>
          <a:ln>
            <a:solidFill>
              <a:srgbClr val="3465af"/>
            </a:solidFill>
          </a:ln>
        </p:spPr>
      </p:sp>
      <p:sp>
        <p:nvSpPr>
          <p:cNvPr id="199" name="CustomShape 19"/>
          <p:cNvSpPr/>
          <p:nvPr/>
        </p:nvSpPr>
        <p:spPr>
          <a:xfrm>
            <a:off x="2988000" y="3993480"/>
            <a:ext cx="863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ffffff"/>
                </a:solidFill>
              </a:rPr>
              <a:t>JSP Support</a:t>
            </a:r>
            <a:endParaRPr/>
          </a:p>
        </p:txBody>
      </p:sp>
      <p:sp>
        <p:nvSpPr>
          <p:cNvPr id="200" name="CustomShape 20"/>
          <p:cNvSpPr/>
          <p:nvPr/>
        </p:nvSpPr>
        <p:spPr>
          <a:xfrm>
            <a:off x="1548000" y="4356000"/>
            <a:ext cx="863640" cy="719640"/>
          </a:xfrm>
          <a:prstGeom prst="roundRect">
            <a:avLst>
              <a:gd fmla="val 3600" name="adj"/>
            </a:avLst>
          </a:prstGeom>
          <a:solidFill>
            <a:srgbClr val="ff0000"/>
          </a:solidFill>
          <a:ln>
            <a:solidFill>
              <a:srgbClr val="3465af"/>
            </a:solidFill>
          </a:ln>
        </p:spPr>
      </p:sp>
      <p:sp>
        <p:nvSpPr>
          <p:cNvPr id="201" name="CustomShape 21"/>
          <p:cNvSpPr/>
          <p:nvPr/>
        </p:nvSpPr>
        <p:spPr>
          <a:xfrm>
            <a:off x="1548000" y="4569480"/>
            <a:ext cx="863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900">
                <a:solidFill>
                  <a:srgbClr val="ffffff"/>
                </a:solidFill>
              </a:rPr>
              <a:t>JSTL Support</a:t>
            </a:r>
            <a:endParaRPr/>
          </a:p>
        </p:txBody>
      </p:sp>
    </p:spTree>
  </p:cSld>
  <p:timing>
    <p:tnLst>
      <p:par>
        <p:cTn dur="indefinite" id="96" nodeType="tmRoot" restart="never">
          <p:childTnLst>
            <p:seq>
              <p:cTn id="97" nodeType="mainSeq">
                <p:childTnLst>
                  <p:par>
                    <p:cTn fill="freeze" id="98">
                      <p:stCondLst>
                        <p:cond delay="indefinite"/>
                      </p:stCondLst>
                      <p:childTnLst>
                        <p:par>
                          <p:cTn fill="freeze" id="99">
                            <p:stCondLst>
                              <p:cond delay="0"/>
                            </p:stCondLst>
                            <p:childTnLst>
                              <p:par>
                                <p:cTn fill="hold" id="100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02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0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6">
                      <p:stCondLst>
                        <p:cond delay="indefinite"/>
                      </p:stCondLst>
                      <p:childTnLst>
                        <p:par>
                          <p:cTn fill="freeze" id="107">
                            <p:stCondLst>
                              <p:cond delay="0"/>
                            </p:stCondLst>
                            <p:childTnLst>
                              <p:par>
                                <p:cTn fill="hold" id="108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11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1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113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4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116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7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119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0">
                      <p:stCondLst>
                        <p:cond delay="indefinite"/>
                      </p:stCondLst>
                      <p:childTnLst>
                        <p:par>
                          <p:cTn fill="freeze" id="121">
                            <p:stCondLst>
                              <p:cond delay="0"/>
                            </p:stCondLst>
                            <p:childTnLst>
                              <p:par>
                                <p:cTn fill="hold" id="122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24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5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27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8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3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33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4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36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7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39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40">
                      <p:stCondLst>
                        <p:cond delay="indefinite"/>
                      </p:stCondLst>
                      <p:childTnLst>
                        <p:par>
                          <p:cTn fill="freeze" id="141">
                            <p:stCondLst>
                              <p:cond delay="0"/>
                            </p:stCondLst>
                            <p:childTnLst>
                              <p:par>
                                <p:cTn fill="hold" id="142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44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47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8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1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53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4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56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7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59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0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62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3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6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1604520"/>
            <a:ext cx="8228160" cy="39765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GB"/>
              <a:t>Complete with a couple of graphics of a detailed view of the architecture: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"/>
            </a:pPr>
            <a:r>
              <a:rPr lang="en-GB"/>
              <a:t>One for a high level overview of the approach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"/>
            </a:pPr>
            <a:r>
              <a:rPr lang="en-GB"/>
              <a:t>One with a more detailed explanation of how it works (not sure it this is interesting)</a:t>
            </a:r>
            <a:endParaRPr/>
          </a:p>
        </p:txBody>
      </p:sp>
    </p:spTree>
  </p:cSld>
  <p:timing>
    <p:tnLst>
      <p:par>
        <p:cTn dur="indefinite" id="166" nodeType="tmRoot" restart="never">
          <p:childTnLst>
            <p:seq>
              <p:cTn id="1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68" nodeType="tmRoot" restart="never">
          <p:childTnLst>
            <p:seq>
              <p:cTn id="1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80880" y="380880"/>
            <a:ext cx="5866200" cy="761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400">
                <a:solidFill>
                  <a:srgbClr val="595959"/>
                </a:solidFill>
                <a:latin typeface="Arial"/>
              </a:rPr>
              <a:t>Looking to the future (I)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380880" y="1143000"/>
            <a:ext cx="8533440" cy="426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400">
                <a:solidFill>
                  <a:srgbClr val="595959"/>
                </a:solidFill>
                <a:latin typeface="Arial"/>
              </a:rPr>
              <a:t>JSP support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595959"/>
                </a:solidFill>
                <a:latin typeface="Arial"/>
              </a:rPr>
              <a:t>Already done, not ready for release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595959"/>
                </a:solidFill>
                <a:latin typeface="Arial"/>
              </a:rPr>
              <a:t>Vaadin (perfect match), Freemarker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400">
                <a:solidFill>
                  <a:srgbClr val="595959"/>
                </a:solidFill>
                <a:latin typeface="Arial"/>
              </a:rPr>
              <a:t>Web Application Bundle specs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595959"/>
                </a:solidFill>
                <a:latin typeface="Arial"/>
              </a:rPr>
              <a:t>Already done, not ready for release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400">
                <a:solidFill>
                  <a:srgbClr val="595959"/>
                </a:solidFill>
                <a:latin typeface="Arial"/>
              </a:rPr>
              <a:t>Improving the core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595959"/>
                </a:solidFill>
                <a:latin typeface="Arial"/>
              </a:rPr>
              <a:t>Powerful registry mechanism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595959"/>
                </a:solidFill>
                <a:latin typeface="Arial"/>
              </a:rPr>
              <a:t>Easier extensibility and reuse of components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595959"/>
                </a:solidFill>
                <a:latin typeface="Arial"/>
              </a:rPr>
              <a:t>Development focus, distributed teams, 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0" nodeType="tmRoot" restart="never">
          <p:childTnLst>
            <p:seq>
              <p:cTn id="1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80880" y="380880"/>
            <a:ext cx="5866200" cy="761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400">
                <a:solidFill>
                  <a:srgbClr val="595959"/>
                </a:solidFill>
                <a:latin typeface="Arial"/>
              </a:rPr>
              <a:t>Looking to the future (II)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380880" y="1143000"/>
            <a:ext cx="8533440" cy="426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595959"/>
                </a:solidFill>
                <a:latin typeface="Arial"/>
              </a:rPr>
              <a:t>Small self-contained modules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595959"/>
                </a:solidFill>
                <a:latin typeface="Arial"/>
              </a:rPr>
              <a:t>Previous points lead us to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595959"/>
                </a:solidFill>
                <a:latin typeface="Arial"/>
              </a:rPr>
              <a:t>Increase Liferay architecture versatility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595959"/>
                </a:solidFill>
                <a:latin typeface="Arial"/>
              </a:rPr>
              <a:t>Resiliency and scaling: moving to the next point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595959"/>
                </a:solidFill>
                <a:latin typeface="Arial"/>
              </a:rPr>
              <a:t>… </a:t>
            </a:r>
            <a:r>
              <a:rPr lang="en-GB" sz="2400">
                <a:solidFill>
                  <a:srgbClr val="595959"/>
                </a:solidFill>
                <a:latin typeface="Arial"/>
              </a:rPr>
              <a:t>we still have many things to discuss</a:t>
            </a:r>
            <a:endParaRPr/>
          </a:p>
        </p:txBody>
      </p:sp>
    </p:spTree>
  </p:cSld>
  <p:timing>
    <p:tnLst>
      <p:par>
        <p:cTn dur="indefinite" id="172" nodeType="tmRoot" restart="never">
          <p:childTnLst>
            <p:seq>
              <p:cTn id="1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74" nodeType="tmRoot" restart="never">
          <p:childTnLst>
            <p:seq>
              <p:cTn id="1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80880" y="380880"/>
            <a:ext cx="5866200" cy="761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400">
                <a:solidFill>
                  <a:srgbClr val="595959"/>
                </a:solidFill>
                <a:latin typeface="Arial"/>
              </a:rPr>
              <a:t>About me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80880" y="1143000"/>
            <a:ext cx="8533440" cy="426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Write software at the Liferay platform team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Phd student on distributed systems and cloud computing (currently on standby)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Scala enthusiast (support for writing plugins, more to come)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Email: </a:t>
            </a:r>
            <a:r>
              <a:rPr lang="en-GB" sz="2400" u="sng">
                <a:solidFill>
                  <a:srgbClr val="595959"/>
                </a:solidFill>
                <a:latin typeface="Arial"/>
                <a:hlinkClick r:id="rId1"/>
              </a:rPr>
              <a:t>miguel.pastor@liferay.com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Twitter: @miguelinlas3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76" nodeType="tmRoot" restart="never">
          <p:childTnLst>
            <p:seq>
              <p:cTn id="1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80880" y="380880"/>
            <a:ext cx="5866200" cy="761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3400">
                <a:solidFill>
                  <a:srgbClr val="595959"/>
                </a:solidFill>
                <a:latin typeface="Arial"/>
              </a:rPr>
              <a:t>Complexity in large systems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80880" y="1143000"/>
            <a:ext cx="8533440" cy="426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Large systems are extremely complex to develop and maintain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Highly coupled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Cloud computing: Multiple deployments are co-located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Footprint and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Distributed development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ráfico 112"/>
          <p:cNvGraphicFramePr/>
          <p:nvPr/>
        </p:nvGraphicFramePr>
        <p:xfrm>
          <a:off x="648000" y="432000"/>
          <a:ext cx="7701840" cy="503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2" name="CustomShape 1"/>
          <p:cNvSpPr/>
          <p:nvPr/>
        </p:nvSpPr>
        <p:spPr>
          <a:xfrm>
            <a:off x="612000" y="972000"/>
            <a:ext cx="573840" cy="24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1100">
                <a:solidFill>
                  <a:srgbClr val="000000"/>
                </a:solidFill>
                <a:latin typeface="Arial"/>
                <a:ea typeface="DejaVu Sans"/>
              </a:rPr>
              <a:t>Cost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480000" y="4932000"/>
            <a:ext cx="933840" cy="3992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1100">
                <a:solidFill>
                  <a:srgbClr val="000000"/>
                </a:solidFill>
                <a:latin typeface="Arial"/>
                <a:ea typeface="DejaVu Sans"/>
              </a:rPr>
              <a:t>Complexity</a:t>
            </a:r>
            <a:endParaRPr/>
          </a:p>
        </p:txBody>
      </p:sp>
      <p:sp>
        <p:nvSpPr>
          <p:cNvPr id="154" name="Line 3"/>
          <p:cNvSpPr/>
          <p:nvPr/>
        </p:nvSpPr>
        <p:spPr>
          <a:xfrm flipV="1">
            <a:off x="6591960" y="1332000"/>
            <a:ext cx="432000" cy="288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5" name="CustomShape 4"/>
          <p:cNvSpPr/>
          <p:nvPr/>
        </p:nvSpPr>
        <p:spPr>
          <a:xfrm>
            <a:off x="5944320" y="972000"/>
            <a:ext cx="1221840" cy="24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1100">
                <a:solidFill>
                  <a:srgbClr val="000000"/>
                </a:solidFill>
                <a:latin typeface="Arial"/>
                <a:ea typeface="DejaVu Sans"/>
              </a:rPr>
              <a:t>Unmanageable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80880" y="380880"/>
            <a:ext cx="5866200" cy="761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400">
                <a:solidFill>
                  <a:srgbClr val="595959"/>
                </a:solidFill>
                <a:latin typeface="Arial"/>
              </a:rPr>
              <a:t>Looking for … (I)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380880" y="1143000"/>
            <a:ext cx="8533440" cy="426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Decoupled and highly focused components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Easier development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Simplify current implementations/patterns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Easier to implement new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Highly focused teams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Easier distributed development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380880"/>
            <a:ext cx="6890400" cy="761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400">
                <a:solidFill>
                  <a:srgbClr val="595959"/>
                </a:solidFill>
                <a:latin typeface="Arial"/>
              </a:rPr>
              <a:t>Looking for … (II)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80880" y="1143000"/>
            <a:ext cx="8533440" cy="426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More frequent delivery of new features or improvements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Less bugs due to higher degree of focus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Quicker and simpler delivery of patches for bugs and security issues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Robustness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595959"/>
                </a:solidFill>
                <a:latin typeface="Arial"/>
              </a:rPr>
              <a:t>Footprint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