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6.jpeg" ContentType="image/jpeg"/>
  <Override PartName="/ppt/media/image5.jpeg" ContentType="image/jpeg"/>
  <Override PartName="/ppt/media/image7.png" ContentType="image/png"/>
  <Override PartName="/ppt/media/image4.jpeg" ContentType="image/jpeg"/>
  <Override PartName="/ppt/media/image3.jpeg" ContentType="image/jpeg"/>
  <Override PartName="/ppt/media/image2.png" ContentType="image/png"/>
  <Override PartName="/ppt/media/image8.jpeg" ContentType="image/jpe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charts/chart24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charts/chart24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b="1" sz="1300">
                <a:solidFill>
                  <a:srgbClr val="000000"/>
                </a:solidFill>
                <a:latin typeface="Arial"/>
              </a:rPr>
              <a:t>Complexity vs Cost</a:t>
            </a:r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label 1</c:f>
              <c:strCache>
                <c:ptCount val="1"/>
                <c:pt idx="0">
                  <c:v>Modular</c:v>
                </c:pt>
              </c:strCache>
            </c:strRef>
          </c:tx>
          <c:spPr>
            <a:solidFill>
              <a:srgbClr val="579d1c"/>
            </a:solidFill>
            <a:ln w="10800">
              <a:solidFill>
                <a:srgbClr val="579d1c"/>
              </a:solidFill>
              <a:round/>
            </a:ln>
          </c:spPr>
          <c:marker>
            <c:symbol val="none"/>
          </c:marker>
          <c:val>
            <c:numRef>
              <c:f>0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Monolithic</c:v>
                </c:pt>
              </c:strCache>
            </c:strRef>
          </c:tx>
          <c:spPr>
            <a:solidFill>
              <a:srgbClr val="ff420e"/>
            </a:solidFill>
            <a:ln w="10800">
              <a:solidFill>
                <a:srgbClr val="ff420e"/>
              </a:solidFill>
              <a:round/>
            </a:ln>
          </c:spPr>
          <c:marker>
            <c:symbol val="none"/>
          </c:marker>
          <c:val>
            <c:numRef>
              <c:f>1</c:f>
              <c:numCache>
                <c:formatCode>General</c:formatCode>
                <c:ptCount val="6"/>
                <c:pt idx="0">
                  <c:v>1</c:v>
                </c:pt>
                <c:pt idx="1">
                  <c:v>2.8</c:v>
                </c:pt>
                <c:pt idx="2">
                  <c:v>5.19</c:v>
                </c:pt>
                <c:pt idx="3">
                  <c:v>8</c:v>
                </c:pt>
                <c:pt idx="4">
                  <c:v>11.1</c:v>
                </c:pt>
                <c:pt idx="5">
                  <c:v>14.6</c:v>
                </c:pt>
              </c:numCache>
            </c:numRef>
          </c:val>
        </c:ser>
        <c:marker val="0"/>
        <c:axId val="4969761"/>
        <c:axId val="41840088"/>
      </c:lineChart>
      <c:catAx>
        <c:axId val="4969761"/>
        <c:scaling>
          <c:orientation val="minMax"/>
        </c:scaling>
        <c:axPos val="b"/>
        <c:majorTickMark val="out"/>
        <c:minorTickMark val="none"/>
        <c:tickLblPos val="nextTo"/>
        <c:crossAx val="41840088"/>
        <c:crossesAt val="0"/>
        <c:lblAlgn val="ctr"/>
        <c:auto val="1"/>
        <c:lblOffset val="100"/>
        <c:spPr>
          <a:ln w="9360">
            <a:solidFill>
              <a:srgbClr val="b3b3b3"/>
            </a:solidFill>
            <a:round/>
          </a:ln>
        </c:spPr>
      </c:catAx>
      <c:valAx>
        <c:axId val="41840088"/>
        <c:scaling>
          <c:orientation val="minMax"/>
        </c:scaling>
        <c:axPos val="l"/>
        <c:majorGridlines>
          <c:spPr>
            <a:ln w="9360">
              <a:solidFill>
                <a:srgbClr val="ffffff"/>
              </a:solidFill>
              <a:round/>
            </a:ln>
          </c:spPr>
        </c:majorGridlines>
        <c:majorTickMark val="out"/>
        <c:minorTickMark val="none"/>
        <c:tickLblPos val="none"/>
        <c:crossAx val="4969761"/>
        <c:crossesAt val="1"/>
        <c:spPr>
          <a:ln w="9360">
            <a:solidFill>
              <a:srgbClr val="b3b3b3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/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Click to edit the notes' format</a:t>
            </a:r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&lt;header&gt;</a:t>
            </a:r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GB"/>
              <a:t>&lt;date/time&gt;</a:t>
            </a:r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GB"/>
              <a:t>&lt;footer&gt;</a:t>
            </a:r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F3879425-E44B-4898-A71F-F38352B8E391}" type="slidenum">
              <a:rPr lang="en-GB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The goal of this slide is to present how complex large systems can be, highlighting some of the following points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Large systems are extremely complex to develop and maintain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Highly coupled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Cloud computing: Multiple deployments are co-located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Footprint and performance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Distributed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Once we have presented the previous problems we should introduce the general concept of modularity. Something like: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Systems composed of relatively small self-contained units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Clear interfaces between them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 sz="1100"/>
              <a:t>Following the idea of the previous slide we can do a quick overview of how complexity and cost are related in modular and monolithic systems.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The goal of this slide is to bring up some of the benefits that modularity give us. The idea is to highlight two kind of benefits: the internals ones, for us, and the external ones, for our developers/users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For “inside” benefits: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Decoupled and highly focused components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Easier development process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Simplify current implementations/patterns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Easier to implement new features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Highly focused teams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Easier distributed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For “outside” benefits: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More frequent delivery of new features or improvements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Less bugs due to higher degree of focus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Quicker and simpler delivery of patches for bugs and security issues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Robustness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Footprint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At this point we have showed up some of the problems we are currently facing and how modularity can help us to solve many of them.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Note that until this point we haven't mentioned OSGi at all (even Liferay neither ) ). General problems and a generic solutions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 sz="1100">
                <a:latin typeface="Courier 10 Pitch"/>
              </a:rPr>
              <a:t>The purpose of this slide is to do an extremely quick and general presentation about the main features of OSGi: what it is, main benefits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Reduce complexity developing bundles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Dynamism: Real world is dynamic; deal with it!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Deployment mechanism: determine how components are installed and managed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Dynamic updates:do not bring down the whole system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Versioning: multiple versions of the same component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Small and fast: about 300K jar file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Non intrusive: runs everywhere.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Widely used: Eclipse, Glassfish, JBoss, Virgo RT, . . .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 sz="1100">
                <a:latin typeface="Courier 10 Pitch"/>
              </a:rPr>
              <a:t>The goal of this slide is just to do a quick presentation of the global OSGi's architecture. A brief summary for every single layer should be enough 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Bundles:OSGI components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Services:Connecting in a dynamic way. POJOs.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Life-cycle:How to install, start, stop, update and uninstall bundles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Modules: About encapsulating and importing/exporting code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Security: All aspects related to security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Execution environment: What methods and classes are available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Just a quick tour over the new Lifecycle we can get for free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48720" y="360000"/>
            <a:ext cx="6047280" cy="979200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The goal is to present how we have tried to apply all the previous concepts to the Liferay plaform doing a brief summary of the general architecture of the solution. Something like this</a:t>
            </a:r>
            <a:endParaRPr/>
          </a:p>
          <a:p>
            <a:endParaRPr/>
          </a:p>
          <a:p>
            <a:r>
              <a:rPr lang="en-US"/>
              <a:t>Embedded OSGI framework Ideally should be </a:t>
            </a:r>
            <a:r>
              <a:rPr lang="en-US"/>
              <a:t>“agnostic”: Felix and Equinox are supported</a:t>
            </a:r>
            <a:endParaRPr/>
          </a:p>
          <a:p>
            <a:pPr lvl="2"/>
            <a:endParaRPr/>
          </a:p>
          <a:p>
            <a:pPr lvl="1"/>
            <a:r>
              <a:rPr lang="en-US"/>
              <a:t>HTTP Service implementation</a:t>
            </a:r>
            <a:endParaRPr/>
          </a:p>
          <a:p>
            <a:pPr lvl="1"/>
            <a:endParaRPr/>
          </a:p>
          <a:p>
            <a:pPr lvl="1"/>
            <a:r>
              <a:rPr lang="en-US"/>
              <a:t>Backwards compatible</a:t>
            </a:r>
            <a:endParaRPr/>
          </a:p>
          <a:p>
            <a:pPr lvl="1"/>
            <a:endParaRPr/>
          </a:p>
          <a:p>
            <a:pPr lvl="1"/>
            <a:r>
              <a:rPr lang="en-GB"/>
              <a:t>Always enabled</a:t>
            </a:r>
            <a:endParaRPr/>
          </a:p>
          <a:p>
            <a:pPr lvl="1"/>
            <a:endParaRPr/>
          </a:p>
          <a:p>
            <a:pPr lvl="1"/>
            <a:r>
              <a:rPr lang="en-GB"/>
              <a:t>The idea of this slide is to present the overall of the architecture built-in inside Liferay but without going too much deep in the stack (I tend to think most of the people gets bored when you go too deeper)</a:t>
            </a:r>
            <a:endParaRPr/>
          </a:p>
          <a:p>
            <a:pPr lvl="1"/>
            <a:endParaRPr/>
          </a:p>
          <a:p>
            <a:endParaRPr/>
          </a:p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648720" y="360000"/>
            <a:ext cx="6047280" cy="979200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Hands-on on how to write some example applications:</a:t>
            </a:r>
            <a:endParaRPr/>
          </a:p>
          <a:p>
            <a:endParaRPr/>
          </a:p>
          <a:p>
            <a:r>
              <a:rPr lang="en-GB"/>
              <a:t>We can use some of the apps we have already builtin since, IMHO, they can be used for teaching purposes.</a:t>
            </a:r>
            <a:endParaRPr/>
          </a:p>
          <a:p>
            <a:endParaRPr/>
          </a:p>
          <a:p>
            <a:r>
              <a:rPr lang="en-GB"/>
              <a:t>This will help us not only to show how write the apps but to show the current abilities of the Plugins SDK related with all this new stuff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69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</p:spPr>
      </p:pic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24.xm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14400" y="2057400"/>
            <a:ext cx="7619040" cy="684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3200">
                <a:solidFill>
                  <a:srgbClr val="595959"/>
                </a:solidFill>
                <a:latin typeface="Arial"/>
                <a:ea typeface="Arial"/>
              </a:rPr>
              <a:t>Our way towards modularity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914400" y="3733920"/>
            <a:ext cx="4723200" cy="303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1200">
                <a:solidFill>
                  <a:srgbClr val="595959"/>
                </a:solidFill>
                <a:latin typeface="Arial"/>
              </a:rPr>
              <a:t>Software Engineer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914400" y="2666880"/>
            <a:ext cx="5852880" cy="608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400">
                <a:solidFill>
                  <a:srgbClr val="595959"/>
                </a:solidFill>
                <a:latin typeface="Arial"/>
              </a:rPr>
              <a:t>Leveraging Liferay as an OSGi container</a:t>
            </a:r>
            <a:endParaRPr/>
          </a:p>
        </p:txBody>
      </p:sp>
      <p:sp>
        <p:nvSpPr>
          <p:cNvPr id="112" name="CustomShape 4"/>
          <p:cNvSpPr/>
          <p:nvPr/>
        </p:nvSpPr>
        <p:spPr>
          <a:xfrm>
            <a:off x="914400" y="3429000"/>
            <a:ext cx="4723200" cy="303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>
                <a:solidFill>
                  <a:srgbClr val="595959"/>
                </a:solidFill>
                <a:latin typeface="Arial"/>
              </a:rPr>
              <a:t>Miguel Ángel Pastor Olivar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"/>
          <p:cNvGraphicFramePr/>
          <p:nvPr/>
        </p:nvGraphicFramePr>
        <p:xfrm>
          <a:off x="648000" y="432000"/>
          <a:ext cx="7703280" cy="50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4" name="CustomShape 1"/>
          <p:cNvSpPr/>
          <p:nvPr/>
        </p:nvSpPr>
        <p:spPr>
          <a:xfrm>
            <a:off x="612000" y="972000"/>
            <a:ext cx="575280" cy="245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1100"/>
              <a:t>Cost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6480000" y="4932000"/>
            <a:ext cx="935280" cy="400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1100"/>
              <a:t>Complexity</a:t>
            </a:r>
            <a:endParaRPr/>
          </a:p>
        </p:txBody>
      </p:sp>
      <p:sp>
        <p:nvSpPr>
          <p:cNvPr id="116" name="Line 3"/>
          <p:cNvSpPr/>
          <p:nvPr/>
        </p:nvSpPr>
        <p:spPr>
          <a:xfrm flipV="1">
            <a:off x="5832000" y="2160000"/>
            <a:ext cx="432000" cy="288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7" name="CustomShape 4"/>
          <p:cNvSpPr/>
          <p:nvPr/>
        </p:nvSpPr>
        <p:spPr>
          <a:xfrm>
            <a:off x="5184000" y="1800000"/>
            <a:ext cx="1223280" cy="245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1100"/>
              <a:t>Unmanageable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069280" y="4472640"/>
            <a:ext cx="5562720" cy="495360"/>
          </a:xfrm>
          <a:prstGeom prst="roundRect">
            <a:avLst>
              <a:gd fmla="val 8307" name="adj"/>
            </a:avLst>
          </a:prstGeom>
          <a:solidFill>
            <a:srgbClr val="676767"/>
          </a:solidFill>
          <a:ln w="25560">
            <a:solidFill>
              <a:srgbClr val="000000"/>
            </a:solidFill>
            <a:miter/>
          </a:ln>
        </p:spPr>
      </p:sp>
      <p:sp>
        <p:nvSpPr>
          <p:cNvPr id="119" name="CustomShape 2"/>
          <p:cNvSpPr/>
          <p:nvPr/>
        </p:nvSpPr>
        <p:spPr>
          <a:xfrm>
            <a:off x="6221520" y="4599720"/>
            <a:ext cx="1410480" cy="16776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StarSymbol"/>
              <a:buChar char=""/>
            </a:pPr>
            <a:r>
              <a:rPr b="1" lang="en-US" sz="1100">
                <a:solidFill>
                  <a:srgbClr val="ffffff"/>
                </a:solidFill>
                <a:ea typeface="ＭＳ Ｐゴシック"/>
              </a:rPr>
              <a:t>Operating system</a:t>
            </a: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2615400" y="3799440"/>
            <a:ext cx="5016600" cy="495360"/>
          </a:xfrm>
          <a:prstGeom prst="roundRect">
            <a:avLst>
              <a:gd fmla="val 8307" name="adj"/>
            </a:avLst>
          </a:prstGeom>
          <a:solidFill>
            <a:srgbClr val="676767"/>
          </a:solidFill>
          <a:ln w="25560">
            <a:solidFill>
              <a:srgbClr val="000000"/>
            </a:solidFill>
            <a:miter/>
          </a:ln>
        </p:spPr>
      </p:sp>
      <p:sp>
        <p:nvSpPr>
          <p:cNvPr id="121" name="CustomShape 4"/>
          <p:cNvSpPr/>
          <p:nvPr/>
        </p:nvSpPr>
        <p:spPr>
          <a:xfrm>
            <a:off x="6002280" y="3926520"/>
            <a:ext cx="1629720" cy="16776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StarSymbol"/>
              <a:buChar char=""/>
            </a:pPr>
            <a:r>
              <a:rPr b="1" lang="en-US" sz="1100">
                <a:solidFill>
                  <a:srgbClr val="ffffff"/>
                </a:solidFill>
                <a:ea typeface="ＭＳ Ｐゴシック"/>
              </a:rPr>
              <a:t>Java Virtual Machine</a:t>
            </a:r>
            <a:endParaRPr/>
          </a:p>
        </p:txBody>
      </p:sp>
      <p:sp>
        <p:nvSpPr>
          <p:cNvPr id="122" name="CustomShape 5"/>
          <p:cNvSpPr/>
          <p:nvPr/>
        </p:nvSpPr>
        <p:spPr>
          <a:xfrm>
            <a:off x="3245400" y="3202560"/>
            <a:ext cx="3746520" cy="495360"/>
          </a:xfrm>
          <a:prstGeom prst="roundRect">
            <a:avLst>
              <a:gd fmla="val 8307" name="adj"/>
            </a:avLst>
          </a:prstGeom>
          <a:solidFill>
            <a:srgbClr val="66b132"/>
          </a:solidFill>
          <a:ln w="25560">
            <a:solidFill>
              <a:srgbClr val="000000"/>
            </a:solidFill>
            <a:miter/>
          </a:ln>
        </p:spPr>
      </p:sp>
      <p:sp>
        <p:nvSpPr>
          <p:cNvPr id="123" name="CustomShape 6"/>
          <p:cNvSpPr/>
          <p:nvPr/>
        </p:nvSpPr>
        <p:spPr>
          <a:xfrm>
            <a:off x="5151600" y="3329640"/>
            <a:ext cx="1840320" cy="16776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StarSymbol"/>
              <a:buChar char=""/>
            </a:pPr>
            <a:r>
              <a:rPr b="1" lang="en-US" sz="1100">
                <a:solidFill>
                  <a:srgbClr val="ffffff"/>
                </a:solidFill>
                <a:ea typeface="ＭＳ Ｐゴシック"/>
              </a:rPr>
              <a:t>Executing environment</a:t>
            </a:r>
            <a:endParaRPr/>
          </a:p>
        </p:txBody>
      </p:sp>
      <p:sp>
        <p:nvSpPr>
          <p:cNvPr id="124" name="CustomShape 7"/>
          <p:cNvSpPr/>
          <p:nvPr/>
        </p:nvSpPr>
        <p:spPr>
          <a:xfrm>
            <a:off x="3804120" y="2529720"/>
            <a:ext cx="3187800" cy="495000"/>
          </a:xfrm>
          <a:prstGeom prst="roundRect">
            <a:avLst>
              <a:gd fmla="val 8307" name="adj"/>
            </a:avLst>
          </a:prstGeom>
          <a:solidFill>
            <a:srgbClr val="66b132"/>
          </a:solidFill>
          <a:ln w="25560">
            <a:solidFill>
              <a:srgbClr val="000000"/>
            </a:solidFill>
            <a:miter/>
          </a:ln>
        </p:spPr>
      </p:sp>
      <p:sp>
        <p:nvSpPr>
          <p:cNvPr id="125" name="CustomShape 8"/>
          <p:cNvSpPr/>
          <p:nvPr/>
        </p:nvSpPr>
        <p:spPr>
          <a:xfrm>
            <a:off x="6326640" y="2656440"/>
            <a:ext cx="665280" cy="16776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StarSymbol"/>
              <a:buChar char=""/>
            </a:pPr>
            <a:r>
              <a:rPr b="1" lang="en-US" sz="1100">
                <a:solidFill>
                  <a:srgbClr val="ffffff"/>
                </a:solidFill>
                <a:ea typeface="ＭＳ Ｐゴシック"/>
              </a:rPr>
              <a:t>Modules</a:t>
            </a:r>
            <a:endParaRPr/>
          </a:p>
        </p:txBody>
      </p:sp>
      <p:sp>
        <p:nvSpPr>
          <p:cNvPr id="126" name="CustomShape 9"/>
          <p:cNvSpPr/>
          <p:nvPr/>
        </p:nvSpPr>
        <p:spPr>
          <a:xfrm>
            <a:off x="4312080" y="1932840"/>
            <a:ext cx="2679840" cy="495000"/>
          </a:xfrm>
          <a:prstGeom prst="roundRect">
            <a:avLst>
              <a:gd fmla="val 8307" name="adj"/>
            </a:avLst>
          </a:prstGeom>
          <a:solidFill>
            <a:srgbClr val="66b132"/>
          </a:solidFill>
          <a:ln w="25560">
            <a:solidFill>
              <a:srgbClr val="000000"/>
            </a:solidFill>
            <a:miter/>
          </a:ln>
        </p:spPr>
      </p:sp>
      <p:sp>
        <p:nvSpPr>
          <p:cNvPr id="127" name="CustomShape 10"/>
          <p:cNvSpPr/>
          <p:nvPr/>
        </p:nvSpPr>
        <p:spPr>
          <a:xfrm>
            <a:off x="6242760" y="2059560"/>
            <a:ext cx="749160" cy="241560"/>
          </a:xfrm>
          <a:prstGeom prst="rect">
            <a:avLst/>
          </a:prstGeom>
        </p:spPr>
        <p:txBody>
          <a:bodyPr bIns="0" lIns="0" rIns="0" tIns="0"/>
          <a:p>
            <a:pPr>
              <a:buFont typeface="StarSymbol"/>
              <a:buChar char=""/>
            </a:pPr>
            <a:r>
              <a:rPr b="1" lang="en-US" sz="1100">
                <a:solidFill>
                  <a:srgbClr val="ffffff"/>
                </a:solidFill>
                <a:ea typeface="ＭＳ Ｐゴシック"/>
              </a:rPr>
              <a:t>Lifecycle</a:t>
            </a:r>
            <a:endParaRPr/>
          </a:p>
        </p:txBody>
      </p:sp>
      <p:sp>
        <p:nvSpPr>
          <p:cNvPr id="128" name="CustomShape 11"/>
          <p:cNvSpPr/>
          <p:nvPr/>
        </p:nvSpPr>
        <p:spPr>
          <a:xfrm>
            <a:off x="4972680" y="1323000"/>
            <a:ext cx="2019240" cy="495360"/>
          </a:xfrm>
          <a:prstGeom prst="roundRect">
            <a:avLst>
              <a:gd fmla="val 8307" name="adj"/>
            </a:avLst>
          </a:prstGeom>
          <a:solidFill>
            <a:srgbClr val="66b132"/>
          </a:solidFill>
          <a:ln w="25560">
            <a:solidFill>
              <a:srgbClr val="000000"/>
            </a:solidFill>
            <a:miter/>
          </a:ln>
        </p:spPr>
      </p:sp>
      <p:sp>
        <p:nvSpPr>
          <p:cNvPr id="129" name="CustomShape 12"/>
          <p:cNvSpPr/>
          <p:nvPr/>
        </p:nvSpPr>
        <p:spPr>
          <a:xfrm>
            <a:off x="6325200" y="1450080"/>
            <a:ext cx="666720" cy="16776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StarSymbol"/>
              <a:buChar char=""/>
            </a:pPr>
            <a:r>
              <a:rPr b="1" lang="en-US" sz="1100">
                <a:solidFill>
                  <a:srgbClr val="ffffff"/>
                </a:solidFill>
                <a:ea typeface="ＭＳ Ｐゴシック"/>
              </a:rPr>
              <a:t>Services</a:t>
            </a:r>
            <a:endParaRPr/>
          </a:p>
        </p:txBody>
      </p:sp>
      <p:sp>
        <p:nvSpPr>
          <p:cNvPr id="130" name="CustomShape 13"/>
          <p:cNvSpPr/>
          <p:nvPr/>
        </p:nvSpPr>
        <p:spPr>
          <a:xfrm>
            <a:off x="7080480" y="1310400"/>
            <a:ext cx="507960" cy="2438280"/>
          </a:xfrm>
          <a:prstGeom prst="roundRect">
            <a:avLst>
              <a:gd fmla="val 8100" name="adj"/>
            </a:avLst>
          </a:prstGeom>
          <a:solidFill>
            <a:srgbClr val="d90b00"/>
          </a:solidFill>
          <a:ln w="25560">
            <a:solidFill>
              <a:srgbClr val="000000"/>
            </a:solidFill>
            <a:miter/>
          </a:ln>
        </p:spPr>
      </p:sp>
      <p:sp>
        <p:nvSpPr>
          <p:cNvPr id="131" name="CustomShape 14"/>
          <p:cNvSpPr/>
          <p:nvPr/>
        </p:nvSpPr>
        <p:spPr>
          <a:xfrm>
            <a:off x="7270920" y="1729440"/>
            <a:ext cx="126720" cy="1397160"/>
          </a:xfrm>
          <a:prstGeom prst="rect">
            <a:avLst/>
          </a:prstGeom>
        </p:spPr>
        <p:txBody>
          <a:bodyPr bIns="0" lIns="0" rIns="0" tIns="0"/>
          <a:p>
            <a:pPr>
              <a:buFont typeface="StarSymbol"/>
              <a:buChar char=""/>
            </a:pPr>
            <a:r>
              <a:rPr b="1" lang="en-US" sz="1100">
                <a:solidFill>
                  <a:srgbClr val="ffffff"/>
                </a:solidFill>
                <a:ea typeface="ＭＳ Ｐゴシック"/>
              </a:rPr>
              <a:t>S</a:t>
            </a:r>
            <a:endParaRPr/>
          </a:p>
          <a:p>
            <a:pPr>
              <a:buFont typeface="StarSymbol"/>
              <a:buChar char=""/>
            </a:pPr>
            <a:r>
              <a:rPr b="1" lang="en-US" sz="1100">
                <a:solidFill>
                  <a:srgbClr val="ffffff"/>
                </a:solidFill>
                <a:ea typeface="ＭＳ Ｐゴシック"/>
              </a:rPr>
              <a:t>e</a:t>
            </a:r>
            <a:endParaRPr/>
          </a:p>
          <a:p>
            <a:pPr>
              <a:buFont typeface="StarSymbol"/>
              <a:buChar char=""/>
            </a:pPr>
            <a:r>
              <a:rPr b="1" lang="en-US" sz="1100">
                <a:solidFill>
                  <a:srgbClr val="ffffff"/>
                </a:solidFill>
                <a:ea typeface="ＭＳ Ｐゴシック"/>
              </a:rPr>
              <a:t>c</a:t>
            </a:r>
            <a:endParaRPr/>
          </a:p>
          <a:p>
            <a:pPr>
              <a:buFont typeface="StarSymbol"/>
              <a:buChar char=""/>
            </a:pPr>
            <a:r>
              <a:rPr b="1" lang="en-US" sz="1100">
                <a:solidFill>
                  <a:srgbClr val="ffffff"/>
                </a:solidFill>
                <a:ea typeface="ＭＳ Ｐゴシック"/>
              </a:rPr>
              <a:t>u</a:t>
            </a:r>
            <a:endParaRPr/>
          </a:p>
          <a:p>
            <a:pPr>
              <a:buFont typeface="StarSymbol"/>
              <a:buChar char=""/>
            </a:pPr>
            <a:r>
              <a:rPr b="1" lang="en-US" sz="1100">
                <a:solidFill>
                  <a:srgbClr val="ffffff"/>
                </a:solidFill>
                <a:ea typeface="ＭＳ Ｐゴシック"/>
              </a:rPr>
              <a:t>r</a:t>
            </a:r>
            <a:endParaRPr/>
          </a:p>
          <a:p>
            <a:pPr>
              <a:buFont typeface="StarSymbol"/>
              <a:buChar char=""/>
            </a:pPr>
            <a:r>
              <a:rPr b="1" lang="en-US" sz="1100">
                <a:solidFill>
                  <a:srgbClr val="ffffff"/>
                </a:solidFill>
                <a:ea typeface="ＭＳ Ｐゴシック"/>
              </a:rPr>
              <a:t>i</a:t>
            </a:r>
            <a:endParaRPr/>
          </a:p>
          <a:p>
            <a:pPr>
              <a:buFont typeface="StarSymbol"/>
              <a:buChar char=""/>
            </a:pPr>
            <a:r>
              <a:rPr b="1" lang="en-US" sz="1100">
                <a:solidFill>
                  <a:srgbClr val="ffffff"/>
                </a:solidFill>
                <a:ea typeface="ＭＳ Ｐゴシック"/>
              </a:rPr>
              <a:t>t</a:t>
            </a:r>
            <a:endParaRPr/>
          </a:p>
          <a:p>
            <a:pPr>
              <a:buFont typeface="StarSymbol"/>
              <a:buChar char=""/>
            </a:pPr>
            <a:r>
              <a:rPr b="1" lang="en-US" sz="1100">
                <a:solidFill>
                  <a:srgbClr val="ffffff"/>
                </a:solidFill>
                <a:ea typeface="ＭＳ Ｐゴシック"/>
              </a:rPr>
              <a:t>y</a:t>
            </a:r>
            <a:endParaRPr/>
          </a:p>
        </p:txBody>
      </p:sp>
      <p:sp>
        <p:nvSpPr>
          <p:cNvPr id="132" name="CustomShape 15"/>
          <p:cNvSpPr/>
          <p:nvPr/>
        </p:nvSpPr>
        <p:spPr>
          <a:xfrm>
            <a:off x="1255320" y="891360"/>
            <a:ext cx="6235560" cy="4051080"/>
          </a:xfrm>
          <a:prstGeom prst="rect">
            <a:avLst/>
          </a:prstGeom>
          <a:solidFill>
            <a:srgbClr val="00bafb"/>
          </a:solidFill>
          <a:ln w="38160">
            <a:solidFill>
              <a:srgbClr val="000000"/>
            </a:solidFill>
            <a:miter/>
          </a:ln>
        </p:spPr>
      </p:sp>
      <p:sp>
        <p:nvSpPr>
          <p:cNvPr id="133" name="CustomShape 16"/>
          <p:cNvSpPr/>
          <p:nvPr/>
        </p:nvSpPr>
        <p:spPr>
          <a:xfrm>
            <a:off x="2058120" y="2059560"/>
            <a:ext cx="1032480" cy="27468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StarSymbol"/>
              <a:buChar char=""/>
            </a:pPr>
            <a:r>
              <a:rPr b="1" lang="en-US">
                <a:solidFill>
                  <a:srgbClr val="ffffff"/>
                </a:solidFill>
                <a:ea typeface="ＭＳ Ｐゴシック"/>
              </a:rPr>
              <a:t>Bundles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56000" y="648360"/>
            <a:ext cx="252000" cy="281160"/>
          </a:xfrm>
          <a:prstGeom prst="flowChartConnector">
            <a:avLst/>
          </a:prstGeom>
          <a:solidFill>
            <a:srgbClr val="0000ff"/>
          </a:solidFill>
          <a:ln>
            <a:solidFill>
              <a:srgbClr val="3465af"/>
            </a:solidFill>
          </a:ln>
        </p:spPr>
      </p:sp>
      <p:sp>
        <p:nvSpPr>
          <p:cNvPr id="135" name="CustomShape 2"/>
          <p:cNvSpPr/>
          <p:nvPr/>
        </p:nvSpPr>
        <p:spPr>
          <a:xfrm>
            <a:off x="1332000" y="1260360"/>
            <a:ext cx="1512000" cy="504000"/>
          </a:xfrm>
          <a:prstGeom prst="flowChartAlternateProcess">
            <a:avLst/>
          </a:prstGeom>
          <a:solidFill>
            <a:srgbClr val="579d1c"/>
          </a:solidFill>
          <a:ln w="108000">
            <a:solidFill>
              <a:srgbClr val="ffffff"/>
            </a:solidFill>
            <a:round/>
          </a:ln>
        </p:spPr>
      </p:sp>
      <p:sp>
        <p:nvSpPr>
          <p:cNvPr id="136" name="TextShape 3"/>
          <p:cNvSpPr txBox="1"/>
          <p:nvPr/>
        </p:nvSpPr>
        <p:spPr>
          <a:xfrm>
            <a:off x="1476000" y="1390680"/>
            <a:ext cx="1224000" cy="265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1100">
                <a:solidFill>
                  <a:srgbClr val="ffffff"/>
                </a:solidFill>
              </a:rPr>
              <a:t>INSTALLED</a:t>
            </a:r>
            <a:endParaRPr/>
          </a:p>
        </p:txBody>
      </p:sp>
      <p:sp>
        <p:nvSpPr>
          <p:cNvPr id="137" name="CustomShape 4"/>
          <p:cNvSpPr/>
          <p:nvPr/>
        </p:nvSpPr>
        <p:spPr>
          <a:xfrm>
            <a:off x="1332000" y="2556360"/>
            <a:ext cx="1512000" cy="504000"/>
          </a:xfrm>
          <a:prstGeom prst="flowChartAlternateProcess">
            <a:avLst/>
          </a:prstGeom>
          <a:solidFill>
            <a:srgbClr val="579d1c"/>
          </a:solidFill>
          <a:ln w="108000">
            <a:solidFill>
              <a:srgbClr val="ffffff"/>
            </a:solidFill>
            <a:round/>
          </a:ln>
        </p:spPr>
      </p:sp>
      <p:sp>
        <p:nvSpPr>
          <p:cNvPr id="138" name="TextShape 5"/>
          <p:cNvSpPr txBox="1"/>
          <p:nvPr/>
        </p:nvSpPr>
        <p:spPr>
          <a:xfrm>
            <a:off x="1476000" y="2686680"/>
            <a:ext cx="1224000" cy="265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1100">
                <a:solidFill>
                  <a:srgbClr val="ffffff"/>
                </a:solidFill>
              </a:rPr>
              <a:t>RESOLVED</a:t>
            </a:r>
            <a:endParaRPr/>
          </a:p>
        </p:txBody>
      </p:sp>
      <p:sp>
        <p:nvSpPr>
          <p:cNvPr id="139" name="CustomShape 6"/>
          <p:cNvSpPr/>
          <p:nvPr/>
        </p:nvSpPr>
        <p:spPr>
          <a:xfrm>
            <a:off x="1332000" y="4176360"/>
            <a:ext cx="1512000" cy="504000"/>
          </a:xfrm>
          <a:prstGeom prst="flowChartAlternateProcess">
            <a:avLst/>
          </a:prstGeom>
          <a:solidFill>
            <a:srgbClr val="579d1c"/>
          </a:solidFill>
          <a:ln w="108000">
            <a:solidFill>
              <a:srgbClr val="ffffff"/>
            </a:solidFill>
            <a:round/>
          </a:ln>
        </p:spPr>
      </p:sp>
      <p:sp>
        <p:nvSpPr>
          <p:cNvPr id="140" name="TextShape 7"/>
          <p:cNvSpPr txBox="1"/>
          <p:nvPr/>
        </p:nvSpPr>
        <p:spPr>
          <a:xfrm>
            <a:off x="1440000" y="4306680"/>
            <a:ext cx="1296000" cy="265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1100">
                <a:solidFill>
                  <a:srgbClr val="ffffff"/>
                </a:solidFill>
              </a:rPr>
              <a:t>UNINSTALLED</a:t>
            </a:r>
            <a:endParaRPr/>
          </a:p>
        </p:txBody>
      </p:sp>
      <p:sp>
        <p:nvSpPr>
          <p:cNvPr id="141" name="CustomShape 8"/>
          <p:cNvSpPr/>
          <p:nvPr/>
        </p:nvSpPr>
        <p:spPr>
          <a:xfrm>
            <a:off x="6354000" y="1368360"/>
            <a:ext cx="1512000" cy="504000"/>
          </a:xfrm>
          <a:prstGeom prst="flowChartAlternateProcess">
            <a:avLst/>
          </a:prstGeom>
          <a:solidFill>
            <a:srgbClr val="579d1c"/>
          </a:solidFill>
          <a:ln w="108000">
            <a:solidFill>
              <a:srgbClr val="ffffff"/>
            </a:solidFill>
            <a:round/>
          </a:ln>
        </p:spPr>
      </p:sp>
      <p:sp>
        <p:nvSpPr>
          <p:cNvPr id="142" name="TextShape 9"/>
          <p:cNvSpPr txBox="1"/>
          <p:nvPr/>
        </p:nvSpPr>
        <p:spPr>
          <a:xfrm>
            <a:off x="6498000" y="1498680"/>
            <a:ext cx="1224000" cy="265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1100">
                <a:solidFill>
                  <a:srgbClr val="ffffff"/>
                </a:solidFill>
              </a:rPr>
              <a:t>STARTING</a:t>
            </a:r>
            <a:endParaRPr/>
          </a:p>
        </p:txBody>
      </p:sp>
      <p:sp>
        <p:nvSpPr>
          <p:cNvPr id="143" name="CustomShape 10"/>
          <p:cNvSpPr/>
          <p:nvPr/>
        </p:nvSpPr>
        <p:spPr>
          <a:xfrm>
            <a:off x="6354000" y="2592360"/>
            <a:ext cx="1512000" cy="504000"/>
          </a:xfrm>
          <a:prstGeom prst="flowChartAlternateProcess">
            <a:avLst/>
          </a:prstGeom>
          <a:solidFill>
            <a:srgbClr val="579d1c"/>
          </a:solidFill>
          <a:ln w="108000">
            <a:solidFill>
              <a:srgbClr val="ffffff"/>
            </a:solidFill>
            <a:round/>
          </a:ln>
        </p:spPr>
      </p:sp>
      <p:sp>
        <p:nvSpPr>
          <p:cNvPr id="144" name="TextShape 11"/>
          <p:cNvSpPr txBox="1"/>
          <p:nvPr/>
        </p:nvSpPr>
        <p:spPr>
          <a:xfrm>
            <a:off x="6498000" y="2722680"/>
            <a:ext cx="1224000" cy="265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1100">
                <a:solidFill>
                  <a:srgbClr val="ffffff"/>
                </a:solidFill>
              </a:rPr>
              <a:t>ACTIVE</a:t>
            </a:r>
            <a:endParaRPr/>
          </a:p>
        </p:txBody>
      </p:sp>
      <p:sp>
        <p:nvSpPr>
          <p:cNvPr id="145" name="CustomShape 12"/>
          <p:cNvSpPr/>
          <p:nvPr/>
        </p:nvSpPr>
        <p:spPr>
          <a:xfrm>
            <a:off x="6354000" y="3888360"/>
            <a:ext cx="1512000" cy="504000"/>
          </a:xfrm>
          <a:prstGeom prst="flowChartAlternateProcess">
            <a:avLst/>
          </a:prstGeom>
          <a:solidFill>
            <a:srgbClr val="579d1c"/>
          </a:solidFill>
          <a:ln w="108000">
            <a:solidFill>
              <a:srgbClr val="ffffff"/>
            </a:solidFill>
            <a:round/>
          </a:ln>
        </p:spPr>
      </p:sp>
      <p:sp>
        <p:nvSpPr>
          <p:cNvPr id="146" name="TextShape 13"/>
          <p:cNvSpPr txBox="1"/>
          <p:nvPr/>
        </p:nvSpPr>
        <p:spPr>
          <a:xfrm>
            <a:off x="6498000" y="4018680"/>
            <a:ext cx="1224000" cy="265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1100">
                <a:solidFill>
                  <a:srgbClr val="ffffff"/>
                </a:solidFill>
              </a:rPr>
              <a:t>STOPPING</a:t>
            </a:r>
            <a:endParaRPr/>
          </a:p>
        </p:txBody>
      </p:sp>
      <p:cxnSp>
        <p:nvCxnSpPr>
          <p:cNvPr id="147" name="Line 14"/>
          <p:cNvCxnSpPr>
            <a:stCxn id="134" idx="6"/>
            <a:endCxn id="135" idx="0"/>
          </p:cNvCxnSpPr>
          <p:nvPr/>
        </p:nvCxnSpPr>
        <p:spPr>
          <a:xfrm>
            <a:off x="1008000" y="789120"/>
            <a:ext cx="1080360" cy="4716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48" name="Line 15"/>
          <p:cNvSpPr/>
          <p:nvPr/>
        </p:nvSpPr>
        <p:spPr>
          <a:xfrm>
            <a:off x="1656000" y="1692360"/>
            <a:ext cx="0" cy="90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49" name="Line 16"/>
          <p:cNvSpPr/>
          <p:nvPr/>
        </p:nvSpPr>
        <p:spPr>
          <a:xfrm flipV="1">
            <a:off x="2376000" y="1692360"/>
            <a:ext cx="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cxnSp>
        <p:nvCxnSpPr>
          <p:cNvPr id="150" name="Line 17"/>
          <p:cNvCxnSpPr>
            <a:stCxn id="135" idx="1"/>
            <a:endCxn id="139" idx="1"/>
          </p:cNvCxnSpPr>
          <p:nvPr/>
        </p:nvCxnSpPr>
        <p:spPr>
          <a:xfrm>
            <a:off x="1332000" y="1512360"/>
            <a:ext cx="360" cy="2916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51" name="Line 18"/>
          <p:cNvCxnSpPr>
            <a:stCxn id="137" idx="3"/>
            <a:endCxn id="141" idx="1"/>
          </p:cNvCxnSpPr>
          <p:nvPr/>
        </p:nvCxnSpPr>
        <p:spPr>
          <a:xfrm flipV="1">
            <a:off x="2844000" y="1620360"/>
            <a:ext cx="3510360" cy="1188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52" name="Line 19"/>
          <p:cNvCxnSpPr>
            <a:stCxn id="141" idx="2"/>
            <a:endCxn id="143" idx="0"/>
          </p:cNvCxnSpPr>
          <p:nvPr/>
        </p:nvCxnSpPr>
        <p:spPr>
          <a:xfrm>
            <a:off x="7110000" y="1872360"/>
            <a:ext cx="360" cy="720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53" name="Line 20"/>
          <p:cNvCxnSpPr>
            <a:stCxn id="143" idx="2"/>
            <a:endCxn id="145" idx="0"/>
          </p:cNvCxnSpPr>
          <p:nvPr/>
        </p:nvCxnSpPr>
        <p:spPr>
          <a:xfrm>
            <a:off x="7110000" y="3096360"/>
            <a:ext cx="360" cy="792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54" name="Line 21"/>
          <p:cNvCxnSpPr>
            <a:stCxn id="145" idx="1"/>
            <a:endCxn id="137" idx="3"/>
          </p:cNvCxnSpPr>
          <p:nvPr/>
        </p:nvCxnSpPr>
        <p:spPr>
          <a:xfrm flipH="1" flipV="1">
            <a:off x="2844000" y="2808360"/>
            <a:ext cx="3510360" cy="1332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55" name="TextShape 22"/>
          <p:cNvSpPr txBox="1"/>
          <p:nvPr/>
        </p:nvSpPr>
        <p:spPr>
          <a:xfrm>
            <a:off x="720000" y="1032840"/>
            <a:ext cx="864000" cy="2185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 sz="900"/>
              <a:t>INSTALL</a:t>
            </a:r>
            <a:endParaRPr/>
          </a:p>
        </p:txBody>
      </p:sp>
      <p:sp>
        <p:nvSpPr>
          <p:cNvPr id="156" name="TextShape 23"/>
          <p:cNvSpPr txBox="1"/>
          <p:nvPr/>
        </p:nvSpPr>
        <p:spPr>
          <a:xfrm>
            <a:off x="72000" y="2550600"/>
            <a:ext cx="1026000" cy="2185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 sz="900"/>
              <a:t>UNINSTALL</a:t>
            </a:r>
            <a:endParaRPr/>
          </a:p>
        </p:txBody>
      </p:sp>
      <p:cxnSp>
        <p:nvCxnSpPr>
          <p:cNvPr id="157" name="Line 24"/>
          <p:cNvCxnSpPr>
            <a:stCxn id="137" idx="2"/>
            <a:endCxn id="139" idx="0"/>
          </p:cNvCxnSpPr>
          <p:nvPr/>
        </p:nvCxnSpPr>
        <p:spPr>
          <a:xfrm>
            <a:off x="2088000" y="3060360"/>
            <a:ext cx="360" cy="1116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58" name="TextShape 25"/>
          <p:cNvSpPr txBox="1"/>
          <p:nvPr/>
        </p:nvSpPr>
        <p:spPr>
          <a:xfrm>
            <a:off x="864000" y="1800360"/>
            <a:ext cx="1026000" cy="2185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 sz="900"/>
              <a:t>RESOLVE</a:t>
            </a:r>
            <a:endParaRPr/>
          </a:p>
        </p:txBody>
      </p:sp>
      <p:sp>
        <p:nvSpPr>
          <p:cNvPr id="159" name="TextShape 26"/>
          <p:cNvSpPr txBox="1"/>
          <p:nvPr/>
        </p:nvSpPr>
        <p:spPr>
          <a:xfrm>
            <a:off x="2232000" y="2004840"/>
            <a:ext cx="102600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 sz="900"/>
              <a:t>REFRESH, UPDATE</a:t>
            </a:r>
            <a:endParaRPr/>
          </a:p>
        </p:txBody>
      </p:sp>
      <p:cxnSp>
        <p:nvCxnSpPr>
          <p:cNvPr id="160" name="Line 27"/>
          <p:cNvCxnSpPr>
            <a:stCxn id="135" idx="0"/>
            <a:endCxn id="135" idx="3"/>
          </p:cNvCxnSpPr>
          <p:nvPr/>
        </p:nvCxnSpPr>
        <p:spPr>
          <a:xfrm>
            <a:off x="2088000" y="1260360"/>
            <a:ext cx="756360" cy="252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61" name="TextShape 28"/>
          <p:cNvSpPr txBox="1"/>
          <p:nvPr/>
        </p:nvSpPr>
        <p:spPr>
          <a:xfrm>
            <a:off x="2430000" y="643680"/>
            <a:ext cx="102600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 sz="900"/>
              <a:t>REFRESH, UPDATE</a:t>
            </a:r>
            <a:endParaRPr/>
          </a:p>
        </p:txBody>
      </p:sp>
      <p:sp>
        <p:nvSpPr>
          <p:cNvPr id="162" name="TextShape 29"/>
          <p:cNvSpPr txBox="1"/>
          <p:nvPr/>
        </p:nvSpPr>
        <p:spPr>
          <a:xfrm>
            <a:off x="1944000" y="3312360"/>
            <a:ext cx="1026000" cy="2185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 sz="900"/>
              <a:t>UNINSTALL</a:t>
            </a:r>
            <a:endParaRPr/>
          </a:p>
        </p:txBody>
      </p:sp>
      <p:sp>
        <p:nvSpPr>
          <p:cNvPr id="163" name="TextShape 30"/>
          <p:cNvSpPr txBox="1"/>
          <p:nvPr/>
        </p:nvSpPr>
        <p:spPr>
          <a:xfrm>
            <a:off x="3870000" y="1932840"/>
            <a:ext cx="1026000" cy="2185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 sz="900"/>
              <a:t>START</a:t>
            </a:r>
            <a:endParaRPr/>
          </a:p>
        </p:txBody>
      </p:sp>
      <p:sp>
        <p:nvSpPr>
          <p:cNvPr id="164" name="TextShape 31"/>
          <p:cNvSpPr txBox="1"/>
          <p:nvPr/>
        </p:nvSpPr>
        <p:spPr>
          <a:xfrm>
            <a:off x="7110000" y="3240360"/>
            <a:ext cx="1026000" cy="2185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 sz="900"/>
              <a:t>STOP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