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7150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0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685989" y="685800"/>
            <a:ext cx="54867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Show the topic of the whole slide deck.</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2abc82148c_1_31: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32abc82148c_1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Explain the challenges encountered during coding and areas for improvement.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26b7c2908a_1_67: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326b7c2908a_1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Show an outline of  my presentation.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2abc82148c_1_63: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32abc82148c_1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Explain the origin of my data and the size of dataset.  Explain why I wanted to perform some data analysis on it.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The trend of the gender pay gap from 2017 to 2022 shows that the gap still persists, and the rate of reduction remains very slow.</a:t>
            </a:r>
            <a:endParaRPr/>
          </a:p>
          <a:p>
            <a:pPr indent="0" lvl="0" marL="0" rtl="0" algn="l">
              <a:lnSpc>
                <a:spcPct val="100000"/>
              </a:lnSpc>
              <a:spcBef>
                <a:spcPts val="0"/>
              </a:spcBef>
              <a:spcAft>
                <a:spcPts val="0"/>
              </a:spcAft>
              <a:buSzPts val="1100"/>
              <a:buNone/>
            </a:pPr>
            <a:r>
              <a:rPr lang="en-GB"/>
              <a:t>Although the 2022 decline is a positive sign, the pace of change remains insufficient for achieving equality soon.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GB" sz="1150">
                <a:solidFill>
                  <a:srgbClr val="3D3929"/>
                </a:solidFill>
                <a:latin typeface="Roboto"/>
                <a:ea typeface="Roboto"/>
                <a:cs typeface="Roboto"/>
                <a:sym typeface="Roboto"/>
              </a:rPr>
              <a:t>As shown in the graph, both the mean and median percentage differences between male and female hourly pay are positive, indicating that regardless of company size, female hourly pay is generally lower than male hourly pay. However, there is no clear relationship between company size and pay gap.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The data reveals a gender imbalance across pay quartiles. While women are more represented in lower-paying positions (54.3%), their presence steadily decreases as we move up the pay scale, dropping to just 39.8% in the top quartile, indicating a significant lack of women in higher-paying roles.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2abc82148c_1_71: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32abc82148c_1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To supplement the previous slide: through enhanced color contrast, this heatmap clearly illustrates the gender proportion gap across different pay quartiles. This demonstrates that as pay levels increase, significant gender disparities persist in higher-paying positions. This clearly indicates a worrying trend of women's underrepresentation in higher-paying positions.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2abc82148c_1_23: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32abc82148c_1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This chart illustrates the distribution of gender pay gaps across companies. Most pay gaps are concentrated between 0% and 20%, indicating moderate disparities in the majority of cases. The predominance of positive values suggests that men are generally paid more than women. This indicates that pay inequality is widespread but varies in severity across companies.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2abc82148c_1_39: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32abc82148c_1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sz="1150">
                <a:solidFill>
                  <a:srgbClr val="3D3929"/>
                </a:solidFill>
                <a:latin typeface="Roboto"/>
                <a:ea typeface="Roboto"/>
                <a:cs typeface="Roboto"/>
                <a:sym typeface="Roboto"/>
              </a:rPr>
              <a:t>This chart shows the proportion of male and female employees receiving bonuses. The data shows that men and women have almost equal chances of receiving a bonus. This suggests that bonus policies may have achieved some level of gender equality.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827306"/>
            <a:ext cx="8520600" cy="2280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3149028"/>
            <a:ext cx="8520600" cy="8808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5181352"/>
            <a:ext cx="548700" cy="4374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229028"/>
            <a:ext cx="8520600" cy="2181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502472"/>
            <a:ext cx="8520600" cy="14454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5181352"/>
            <a:ext cx="548700" cy="4374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5181352"/>
            <a:ext cx="548700" cy="4374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resentation title">
  <p:cSld name="1_Presentation title">
    <p:spTree>
      <p:nvGrpSpPr>
        <p:cNvPr id="50" name="Shape 50"/>
        <p:cNvGrpSpPr/>
        <p:nvPr/>
      </p:nvGrpSpPr>
      <p:grpSpPr>
        <a:xfrm>
          <a:off x="0" y="0"/>
          <a:ext cx="0" cy="0"/>
          <a:chOff x="0" y="0"/>
          <a:chExt cx="0" cy="0"/>
        </a:xfrm>
      </p:grpSpPr>
      <p:sp>
        <p:nvSpPr>
          <p:cNvPr id="51" name="Google Shape;51;p13"/>
          <p:cNvSpPr txBox="1"/>
          <p:nvPr>
            <p:ph type="title"/>
          </p:nvPr>
        </p:nvSpPr>
        <p:spPr>
          <a:xfrm>
            <a:off x="457201" y="2476428"/>
            <a:ext cx="8229600" cy="952200"/>
          </a:xfrm>
          <a:prstGeom prst="rect">
            <a:avLst/>
          </a:prstGeom>
          <a:noFill/>
          <a:ln>
            <a:noFill/>
          </a:ln>
        </p:spPr>
        <p:txBody>
          <a:bodyPr anchorCtr="0" anchor="ctr" bIns="37425" lIns="74850" spcFirstLastPara="1" rIns="74850" wrap="square" tIns="37425">
            <a:normAutofit/>
          </a:bodyPr>
          <a:lstStyle>
            <a:lvl1pPr lvl="0" algn="l">
              <a:lnSpc>
                <a:spcPct val="100000"/>
              </a:lnSpc>
              <a:spcBef>
                <a:spcPts val="0"/>
              </a:spcBef>
              <a:spcAft>
                <a:spcPts val="0"/>
              </a:spcAft>
              <a:buClr>
                <a:schemeClr val="dk1"/>
              </a:buClr>
              <a:buSzPts val="5700"/>
              <a:buFont typeface="Cambria"/>
              <a:buNone/>
              <a:defRPr sz="57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94472"/>
            <a:ext cx="8520600" cy="636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280528"/>
            <a:ext cx="8520600" cy="37959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
          <p:cNvSpPr txBox="1"/>
          <p:nvPr>
            <p:ph idx="12" type="sldNum"/>
          </p:nvPr>
        </p:nvSpPr>
        <p:spPr>
          <a:xfrm>
            <a:off x="8472458" y="5181352"/>
            <a:ext cx="548700" cy="4374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389833"/>
            <a:ext cx="8520600" cy="935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5181352"/>
            <a:ext cx="548700" cy="4374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94472"/>
            <a:ext cx="8520600" cy="636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280528"/>
            <a:ext cx="3999900" cy="37959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280528"/>
            <a:ext cx="3999900" cy="37959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5181352"/>
            <a:ext cx="548700" cy="4374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94472"/>
            <a:ext cx="8520600" cy="636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5181352"/>
            <a:ext cx="548700" cy="4374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617333"/>
            <a:ext cx="2808000" cy="839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544000"/>
            <a:ext cx="2808000" cy="35328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5181352"/>
            <a:ext cx="548700" cy="4374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500167"/>
            <a:ext cx="6367800" cy="4545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5181352"/>
            <a:ext cx="548700" cy="4374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39"/>
            <a:ext cx="4572000" cy="5715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370194"/>
            <a:ext cx="4045200" cy="16470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3114528"/>
            <a:ext cx="4045200" cy="13722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804528"/>
            <a:ext cx="3837000" cy="41058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5181352"/>
            <a:ext cx="548700" cy="4374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700639"/>
            <a:ext cx="5998800" cy="6723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5181352"/>
            <a:ext cx="548700" cy="4374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94472"/>
            <a:ext cx="8520600" cy="6363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280528"/>
            <a:ext cx="8520600" cy="37959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5181352"/>
            <a:ext cx="548700" cy="4374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github.com/0703fws/freedomprogrammingexercise/commit/6835d03199e0ba3aab6e004871580531692caa61"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4"/>
          <p:cNvSpPr txBox="1"/>
          <p:nvPr/>
        </p:nvSpPr>
        <p:spPr>
          <a:xfrm>
            <a:off x="3062160" y="6233728"/>
            <a:ext cx="4706700" cy="2086200"/>
          </a:xfrm>
          <a:prstGeom prst="rect">
            <a:avLst/>
          </a:prstGeom>
          <a:noFill/>
          <a:ln>
            <a:noFill/>
          </a:ln>
        </p:spPr>
        <p:txBody>
          <a:bodyPr anchorCtr="0" anchor="ctr" bIns="274225" lIns="274225" spcFirstLastPara="1" rIns="274225" wrap="square" tIns="274225">
            <a:noAutofit/>
          </a:bodyPr>
          <a:lstStyle/>
          <a:p>
            <a:pPr indent="0" lvl="0" marL="0" marR="0" rtl="0" algn="l">
              <a:lnSpc>
                <a:spcPct val="65000"/>
              </a:lnSpc>
              <a:spcBef>
                <a:spcPts val="0"/>
              </a:spcBef>
              <a:spcAft>
                <a:spcPts val="0"/>
              </a:spcAft>
              <a:buClr>
                <a:srgbClr val="000000"/>
              </a:buClr>
              <a:buSzPts val="2500"/>
              <a:buFont typeface="Arial"/>
              <a:buNone/>
            </a:pPr>
            <a:r>
              <a:t/>
            </a:r>
            <a:endParaRPr b="0" i="0" sz="2500" u="none" cap="none" strike="noStrike">
              <a:solidFill>
                <a:srgbClr val="006983"/>
              </a:solidFill>
              <a:latin typeface="Calibri"/>
              <a:ea typeface="Calibri"/>
              <a:cs typeface="Calibri"/>
              <a:sym typeface="Calibri"/>
            </a:endParaRPr>
          </a:p>
        </p:txBody>
      </p:sp>
      <p:sp>
        <p:nvSpPr>
          <p:cNvPr id="57" name="Google Shape;57;p14"/>
          <p:cNvSpPr txBox="1"/>
          <p:nvPr/>
        </p:nvSpPr>
        <p:spPr>
          <a:xfrm>
            <a:off x="593850" y="1844500"/>
            <a:ext cx="7956300" cy="2802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4300"/>
              <a:buFont typeface="Arial"/>
              <a:buNone/>
            </a:pPr>
            <a:r>
              <a:rPr b="1" i="0" lang="en-GB" sz="4500" u="none" cap="none" strike="noStrike">
                <a:solidFill>
                  <a:srgbClr val="45818E"/>
                </a:solidFill>
                <a:latin typeface="Calibri"/>
                <a:ea typeface="Calibri"/>
                <a:cs typeface="Calibri"/>
                <a:sym typeface="Calibri"/>
              </a:rPr>
              <a:t>Analyzing G</a:t>
            </a:r>
            <a:r>
              <a:rPr b="1" i="0" lang="en-GB" sz="4500" u="none" cap="none" strike="noStrike">
                <a:solidFill>
                  <a:srgbClr val="45818E"/>
                </a:solidFill>
                <a:latin typeface="Calibri"/>
                <a:ea typeface="Calibri"/>
                <a:cs typeface="Calibri"/>
                <a:sym typeface="Calibri"/>
              </a:rPr>
              <a:t>ender Pay Gap</a:t>
            </a:r>
            <a:r>
              <a:rPr b="1" i="0" lang="en-GB" sz="4500" u="none" cap="none" strike="noStrike">
                <a:solidFill>
                  <a:srgbClr val="45818E"/>
                </a:solidFill>
                <a:latin typeface="Calibri"/>
                <a:ea typeface="Calibri"/>
                <a:cs typeface="Calibri"/>
                <a:sym typeface="Calibri"/>
              </a:rPr>
              <a:t>: Insights </a:t>
            </a:r>
            <a:r>
              <a:rPr b="1" lang="en-GB" sz="4500">
                <a:solidFill>
                  <a:srgbClr val="45818E"/>
                </a:solidFill>
                <a:latin typeface="Calibri"/>
                <a:ea typeface="Calibri"/>
                <a:cs typeface="Calibri"/>
                <a:sym typeface="Calibri"/>
              </a:rPr>
              <a:t>from UK Company</a:t>
            </a:r>
            <a:r>
              <a:rPr b="1" i="0" lang="en-GB" sz="4500" u="none" cap="none" strike="noStrike">
                <a:solidFill>
                  <a:srgbClr val="45818E"/>
                </a:solidFill>
                <a:latin typeface="Calibri"/>
                <a:ea typeface="Calibri"/>
                <a:cs typeface="Calibri"/>
                <a:sym typeface="Calibri"/>
              </a:rPr>
              <a:t> Data</a:t>
            </a:r>
            <a:endParaRPr b="0" i="0" sz="4400" u="none" cap="none" strike="noStrike">
              <a:solidFill>
                <a:srgbClr val="45818E"/>
              </a:solidFill>
              <a:latin typeface="Calibri"/>
              <a:ea typeface="Calibri"/>
              <a:cs typeface="Calibri"/>
              <a:sym typeface="Calibri"/>
            </a:endParaRPr>
          </a:p>
          <a:p>
            <a:pPr indent="0" lvl="0" marL="0" marR="0" rtl="0" algn="l">
              <a:lnSpc>
                <a:spcPct val="65000"/>
              </a:lnSpc>
              <a:spcBef>
                <a:spcPts val="0"/>
              </a:spcBef>
              <a:spcAft>
                <a:spcPts val="0"/>
              </a:spcAft>
              <a:buClr>
                <a:srgbClr val="000000"/>
              </a:buClr>
              <a:buSzPts val="5200"/>
              <a:buFont typeface="Arial"/>
              <a:buNone/>
            </a:pPr>
            <a:r>
              <a:t/>
            </a:r>
            <a:endParaRPr b="0" i="0" sz="5200" u="none" cap="none" strike="noStrike">
              <a:solidFill>
                <a:srgbClr val="45818E"/>
              </a:solidFill>
              <a:latin typeface="Calibri"/>
              <a:ea typeface="Calibri"/>
              <a:cs typeface="Calibri"/>
              <a:sym typeface="Calibri"/>
            </a:endParaRPr>
          </a:p>
          <a:p>
            <a:pPr indent="0" lvl="0" marL="0" marR="0" rtl="0" algn="ctr">
              <a:lnSpc>
                <a:spcPct val="65000"/>
              </a:lnSpc>
              <a:spcBef>
                <a:spcPts val="0"/>
              </a:spcBef>
              <a:spcAft>
                <a:spcPts val="0"/>
              </a:spcAft>
              <a:buClr>
                <a:srgbClr val="000000"/>
              </a:buClr>
              <a:buSzPts val="5000"/>
              <a:buFont typeface="Arial"/>
              <a:buNone/>
            </a:pPr>
            <a:r>
              <a:t/>
            </a:r>
            <a:endParaRPr b="0" i="0" sz="5000" u="none" cap="none" strike="noStrike">
              <a:solidFill>
                <a:srgbClr val="45818E"/>
              </a:solidFill>
              <a:latin typeface="Calibri"/>
              <a:ea typeface="Calibri"/>
              <a:cs typeface="Calibri"/>
              <a:sym typeface="Calibri"/>
            </a:endParaRPr>
          </a:p>
        </p:txBody>
      </p:sp>
      <p:pic>
        <p:nvPicPr>
          <p:cNvPr descr="Descriptive Image" id="58" name="Google Shape;58;p14" title="UoY Logo"/>
          <p:cNvPicPr preferRelativeResize="0"/>
          <p:nvPr/>
        </p:nvPicPr>
        <p:blipFill rotWithShape="1">
          <a:blip r:embed="rId3">
            <a:alphaModFix/>
          </a:blip>
          <a:srcRect b="-3890" l="0" r="0" t="3889"/>
          <a:stretch/>
        </p:blipFill>
        <p:spPr>
          <a:xfrm>
            <a:off x="6478675" y="287674"/>
            <a:ext cx="2665326" cy="1232700"/>
          </a:xfrm>
          <a:prstGeom prst="rect">
            <a:avLst/>
          </a:prstGeom>
          <a:noFill/>
          <a:ln>
            <a:noFill/>
          </a:ln>
        </p:spPr>
      </p:pic>
      <p:sp>
        <p:nvSpPr>
          <p:cNvPr id="59" name="Google Shape;59;p14"/>
          <p:cNvSpPr txBox="1"/>
          <p:nvPr/>
        </p:nvSpPr>
        <p:spPr>
          <a:xfrm>
            <a:off x="5035200" y="4833875"/>
            <a:ext cx="3514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txBox="1"/>
          <p:nvPr/>
        </p:nvSpPr>
        <p:spPr>
          <a:xfrm>
            <a:off x="0" y="0"/>
            <a:ext cx="9144000" cy="231000"/>
          </a:xfrm>
          <a:prstGeom prst="rect">
            <a:avLst/>
          </a:prstGeom>
          <a:solidFill>
            <a:srgbClr val="00698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
          </a:p>
        </p:txBody>
      </p:sp>
      <p:sp>
        <p:nvSpPr>
          <p:cNvPr id="61" name="Google Shape;61;p14"/>
          <p:cNvSpPr txBox="1"/>
          <p:nvPr/>
        </p:nvSpPr>
        <p:spPr>
          <a:xfrm>
            <a:off x="0" y="5484000"/>
            <a:ext cx="9144000" cy="231000"/>
          </a:xfrm>
          <a:prstGeom prst="rect">
            <a:avLst/>
          </a:prstGeom>
          <a:solidFill>
            <a:srgbClr val="00698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nvSpPr>
        <p:spPr>
          <a:xfrm>
            <a:off x="0" y="0"/>
            <a:ext cx="9144000" cy="231000"/>
          </a:xfrm>
          <a:prstGeom prst="rect">
            <a:avLst/>
          </a:prstGeom>
          <a:solidFill>
            <a:srgbClr val="00698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
          </a:p>
        </p:txBody>
      </p:sp>
      <p:sp>
        <p:nvSpPr>
          <p:cNvPr id="143" name="Google Shape;143;p23"/>
          <p:cNvSpPr txBox="1"/>
          <p:nvPr/>
        </p:nvSpPr>
        <p:spPr>
          <a:xfrm>
            <a:off x="0" y="0"/>
            <a:ext cx="9144000" cy="231000"/>
          </a:xfrm>
          <a:prstGeom prst="rect">
            <a:avLst/>
          </a:prstGeom>
          <a:solidFill>
            <a:srgbClr val="00698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
          </a:p>
        </p:txBody>
      </p:sp>
      <p:sp>
        <p:nvSpPr>
          <p:cNvPr id="144" name="Google Shape;144;p23"/>
          <p:cNvSpPr txBox="1"/>
          <p:nvPr/>
        </p:nvSpPr>
        <p:spPr>
          <a:xfrm>
            <a:off x="0" y="5484000"/>
            <a:ext cx="9144000" cy="231000"/>
          </a:xfrm>
          <a:prstGeom prst="rect">
            <a:avLst/>
          </a:prstGeom>
          <a:solidFill>
            <a:srgbClr val="00698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
          </a:p>
        </p:txBody>
      </p:sp>
      <p:sp>
        <p:nvSpPr>
          <p:cNvPr id="145" name="Google Shape;145;p23"/>
          <p:cNvSpPr txBox="1"/>
          <p:nvPr/>
        </p:nvSpPr>
        <p:spPr>
          <a:xfrm>
            <a:off x="1206300" y="509050"/>
            <a:ext cx="6731400" cy="709500"/>
          </a:xfrm>
          <a:prstGeom prst="rect">
            <a:avLst/>
          </a:prstGeom>
          <a:noFill/>
          <a:ln>
            <a:noFill/>
          </a:ln>
        </p:spPr>
        <p:txBody>
          <a:bodyPr anchorCtr="0" anchor="t" bIns="91425" lIns="91425" spcFirstLastPara="1" rIns="91425" wrap="square" tIns="91425">
            <a:noAutofit/>
          </a:bodyPr>
          <a:lstStyle/>
          <a:p>
            <a:pPr indent="0" lvl="0" marL="457200" rtl="0" algn="l">
              <a:lnSpc>
                <a:spcPct val="170000"/>
              </a:lnSpc>
              <a:spcBef>
                <a:spcPts val="0"/>
              </a:spcBef>
              <a:spcAft>
                <a:spcPts val="0"/>
              </a:spcAft>
              <a:buNone/>
            </a:pPr>
            <a:r>
              <a:rPr b="1" lang="en-GB" sz="3700">
                <a:solidFill>
                  <a:srgbClr val="45818E"/>
                </a:solidFill>
                <a:latin typeface="Calibri"/>
                <a:ea typeface="Calibri"/>
                <a:cs typeface="Calibri"/>
                <a:sym typeface="Calibri"/>
              </a:rPr>
              <a:t>Challenges and Opportunities</a:t>
            </a:r>
            <a:endParaRPr sz="1800">
              <a:solidFill>
                <a:schemeClr val="dk2"/>
              </a:solidFill>
            </a:endParaRPr>
          </a:p>
        </p:txBody>
      </p:sp>
      <p:sp>
        <p:nvSpPr>
          <p:cNvPr id="146" name="Google Shape;146;p23"/>
          <p:cNvSpPr txBox="1"/>
          <p:nvPr/>
        </p:nvSpPr>
        <p:spPr>
          <a:xfrm>
            <a:off x="473050" y="1415975"/>
            <a:ext cx="8141100" cy="372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2200">
                <a:solidFill>
                  <a:schemeClr val="dk2"/>
                </a:solidFill>
              </a:rPr>
              <a:t>Challenges:</a:t>
            </a:r>
            <a:endParaRPr b="1" sz="2200">
              <a:solidFill>
                <a:schemeClr val="dk2"/>
              </a:solidFill>
            </a:endParaRPr>
          </a:p>
          <a:p>
            <a:pPr indent="-342900" lvl="0" marL="457200" rtl="0" algn="l">
              <a:lnSpc>
                <a:spcPct val="115000"/>
              </a:lnSpc>
              <a:spcBef>
                <a:spcPts val="0"/>
              </a:spcBef>
              <a:spcAft>
                <a:spcPts val="0"/>
              </a:spcAft>
              <a:buClr>
                <a:schemeClr val="dk2"/>
              </a:buClr>
              <a:buSzPts val="1800"/>
              <a:buChar char="●"/>
            </a:pPr>
            <a:r>
              <a:rPr lang="en-GB" sz="1800">
                <a:solidFill>
                  <a:schemeClr val="dk2"/>
                </a:solidFill>
              </a:rPr>
              <a:t>Large dataset</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GB" sz="1800">
                <a:solidFill>
                  <a:schemeClr val="dk2"/>
                </a:solidFill>
              </a:rPr>
              <a:t>Challenges in data </a:t>
            </a:r>
            <a:r>
              <a:rPr lang="en-GB" sz="1800">
                <a:solidFill>
                  <a:schemeClr val="dk2"/>
                </a:solidFill>
                <a:uFill>
                  <a:noFill/>
                </a:uFill>
                <a:hlinkClick r:id="rId3">
                  <a:extLst>
                    <a:ext uri="{A12FA001-AC4F-418D-AE19-62706E023703}">
                      <ahyp:hlinkClr val="tx"/>
                    </a:ext>
                  </a:extLst>
                </a:hlinkClick>
              </a:rPr>
              <a:t>manipulation</a:t>
            </a:r>
            <a:r>
              <a:rPr lang="en-GB" sz="1800">
                <a:solidFill>
                  <a:schemeClr val="dk2"/>
                </a:solidFill>
              </a:rPr>
              <a:t>:  A large amount of missing data</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GB" sz="1800">
                <a:solidFill>
                  <a:schemeClr val="dk2"/>
                </a:solidFill>
              </a:rPr>
              <a:t>Identifying valuable perspectives for visualization</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GB" sz="1800">
                <a:solidFill>
                  <a:schemeClr val="dk2"/>
                </a:solidFill>
              </a:rPr>
              <a:t>Writing clean and efficient code</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368300" lvl="0" marL="457200" rtl="0" algn="l">
              <a:lnSpc>
                <a:spcPct val="115000"/>
              </a:lnSpc>
              <a:spcBef>
                <a:spcPts val="0"/>
              </a:spcBef>
              <a:spcAft>
                <a:spcPts val="0"/>
              </a:spcAft>
              <a:buClr>
                <a:schemeClr val="dk2"/>
              </a:buClr>
              <a:buSzPts val="2200"/>
              <a:buChar char="●"/>
            </a:pPr>
            <a:r>
              <a:rPr b="1" lang="en-GB" sz="2200">
                <a:solidFill>
                  <a:schemeClr val="dk2"/>
                </a:solidFill>
              </a:rPr>
              <a:t>Opportunities:</a:t>
            </a:r>
            <a:endParaRPr b="1" sz="2200">
              <a:solidFill>
                <a:schemeClr val="dk2"/>
              </a:solidFill>
            </a:endParaRPr>
          </a:p>
          <a:p>
            <a:pPr indent="-342900" lvl="0" marL="457200" rtl="0" algn="l">
              <a:lnSpc>
                <a:spcPct val="115000"/>
              </a:lnSpc>
              <a:spcBef>
                <a:spcPts val="0"/>
              </a:spcBef>
              <a:spcAft>
                <a:spcPts val="0"/>
              </a:spcAft>
              <a:buClr>
                <a:schemeClr val="dk2"/>
              </a:buClr>
              <a:buSzPts val="1800"/>
              <a:buChar char="●"/>
            </a:pPr>
            <a:r>
              <a:rPr lang="en-GB" sz="1800">
                <a:solidFill>
                  <a:schemeClr val="dk2"/>
                </a:solidFill>
              </a:rPr>
              <a:t>Exploring advanced visualization chart styles (e.g., Violin Plot)</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GB" sz="1800">
                <a:solidFill>
                  <a:schemeClr val="dk2"/>
                </a:solidFill>
              </a:rPr>
              <a:t>Exploring more visualization perspectives</a:t>
            </a:r>
            <a:endParaRPr sz="1800">
              <a:solidFill>
                <a:schemeClr val="dk2"/>
              </a:solidFill>
            </a:endParaRPr>
          </a:p>
          <a:p>
            <a:pPr indent="0" lvl="0" marL="0" rtl="0" algn="l">
              <a:lnSpc>
                <a:spcPct val="170000"/>
              </a:lnSpc>
              <a:spcBef>
                <a:spcPts val="0"/>
              </a:spcBef>
              <a:spcAft>
                <a:spcPts val="0"/>
              </a:spcAft>
              <a:buClr>
                <a:schemeClr val="dk1"/>
              </a:buClr>
              <a:buSzPts val="1100"/>
              <a:buFont typeface="Arial"/>
              <a:buNone/>
            </a:pPr>
            <a:r>
              <a:t/>
            </a:r>
            <a:endParaRPr b="1" sz="2200">
              <a:solidFill>
                <a:schemeClr val="dk2"/>
              </a:solidFill>
            </a:endParaRPr>
          </a:p>
          <a:p>
            <a:pPr indent="0" lvl="0" marL="457200" rtl="0" algn="l">
              <a:spcBef>
                <a:spcPts val="0"/>
              </a:spcBef>
              <a:spcAft>
                <a:spcPts val="0"/>
              </a:spcAft>
              <a:buNone/>
            </a:pPr>
            <a:r>
              <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nvSpPr>
        <p:spPr>
          <a:xfrm>
            <a:off x="0" y="0"/>
            <a:ext cx="9144000" cy="231000"/>
          </a:xfrm>
          <a:prstGeom prst="rect">
            <a:avLst/>
          </a:prstGeom>
          <a:solidFill>
            <a:srgbClr val="00698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
          </a:p>
        </p:txBody>
      </p:sp>
      <p:sp>
        <p:nvSpPr>
          <p:cNvPr id="152" name="Google Shape;152;p24"/>
          <p:cNvSpPr txBox="1"/>
          <p:nvPr/>
        </p:nvSpPr>
        <p:spPr>
          <a:xfrm>
            <a:off x="0" y="0"/>
            <a:ext cx="9144000" cy="231000"/>
          </a:xfrm>
          <a:prstGeom prst="rect">
            <a:avLst/>
          </a:prstGeom>
          <a:solidFill>
            <a:srgbClr val="00698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
          </a:p>
        </p:txBody>
      </p:sp>
      <p:sp>
        <p:nvSpPr>
          <p:cNvPr id="153" name="Google Shape;153;p24"/>
          <p:cNvSpPr txBox="1"/>
          <p:nvPr/>
        </p:nvSpPr>
        <p:spPr>
          <a:xfrm>
            <a:off x="0" y="5484000"/>
            <a:ext cx="9144000" cy="231000"/>
          </a:xfrm>
          <a:prstGeom prst="rect">
            <a:avLst/>
          </a:prstGeom>
          <a:solidFill>
            <a:srgbClr val="00698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
          </a:p>
        </p:txBody>
      </p:sp>
      <p:sp>
        <p:nvSpPr>
          <p:cNvPr id="154" name="Google Shape;154;p24"/>
          <p:cNvSpPr txBox="1"/>
          <p:nvPr/>
        </p:nvSpPr>
        <p:spPr>
          <a:xfrm>
            <a:off x="3406050" y="2253300"/>
            <a:ext cx="2599800" cy="8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900">
                <a:solidFill>
                  <a:srgbClr val="45818E"/>
                </a:solidFill>
                <a:latin typeface="Calibri"/>
                <a:ea typeface="Calibri"/>
                <a:cs typeface="Calibri"/>
                <a:sym typeface="Calibri"/>
              </a:rPr>
              <a:t>Thank You.</a:t>
            </a:r>
            <a:endParaRPr b="1" sz="2300">
              <a:solidFill>
                <a:schemeClr val="dk1"/>
              </a:solidFill>
            </a:endParaRPr>
          </a:p>
          <a:p>
            <a:pPr indent="0" lvl="0" marL="0" rtl="0" algn="l">
              <a:spcBef>
                <a:spcPts val="0"/>
              </a:spcBef>
              <a:spcAft>
                <a:spcPts val="0"/>
              </a:spcAft>
              <a:buNone/>
            </a:pPr>
            <a:r>
              <a:t/>
            </a:r>
            <a:endParaRPr b="1" sz="3700">
              <a:solidFill>
                <a:srgbClr val="45818E"/>
              </a:solidFill>
              <a:latin typeface="Calibri"/>
              <a:ea typeface="Calibri"/>
              <a:cs typeface="Calibri"/>
              <a:sym typeface="Calibri"/>
            </a:endParaRPr>
          </a:p>
          <a:p>
            <a:pPr indent="0" lvl="0" marL="0" rtl="0" algn="l">
              <a:lnSpc>
                <a:spcPct val="100000"/>
              </a:lnSpc>
              <a:spcBef>
                <a:spcPts val="0"/>
              </a:spcBef>
              <a:spcAft>
                <a:spcPts val="0"/>
              </a:spcAft>
              <a:buNone/>
            </a:pPr>
            <a:r>
              <a:t/>
            </a:r>
            <a:endParaRPr b="1" sz="3700">
              <a:solidFill>
                <a:srgbClr val="45818E"/>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1980000" y="900000"/>
            <a:ext cx="2520000" cy="844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3870"/>
              <a:buFont typeface="Arial"/>
              <a:buNone/>
            </a:pPr>
            <a:r>
              <a:rPr b="1" lang="en-GB" sz="4500">
                <a:solidFill>
                  <a:srgbClr val="45818E"/>
                </a:solidFill>
                <a:latin typeface="Calibri"/>
                <a:ea typeface="Calibri"/>
                <a:cs typeface="Calibri"/>
                <a:sym typeface="Calibri"/>
              </a:rPr>
              <a:t>content</a:t>
            </a:r>
            <a:endParaRPr b="1" sz="4500">
              <a:solidFill>
                <a:srgbClr val="45818E"/>
              </a:solidFill>
              <a:latin typeface="Calibri"/>
              <a:ea typeface="Calibri"/>
              <a:cs typeface="Calibri"/>
              <a:sym typeface="Calibri"/>
            </a:endParaRPr>
          </a:p>
        </p:txBody>
      </p:sp>
      <p:sp>
        <p:nvSpPr>
          <p:cNvPr id="67" name="Google Shape;67;p15"/>
          <p:cNvSpPr txBox="1"/>
          <p:nvPr>
            <p:ph idx="1" type="body"/>
          </p:nvPr>
        </p:nvSpPr>
        <p:spPr>
          <a:xfrm>
            <a:off x="2281075" y="1951350"/>
            <a:ext cx="5163300" cy="2619300"/>
          </a:xfrm>
          <a:prstGeom prst="rect">
            <a:avLst/>
          </a:prstGeom>
          <a:noFill/>
          <a:ln>
            <a:noFill/>
          </a:ln>
        </p:spPr>
        <p:txBody>
          <a:bodyPr anchorCtr="0" anchor="t" bIns="91425" lIns="91425" spcFirstLastPara="1" rIns="91425" wrap="square" tIns="91425">
            <a:noAutofit/>
          </a:bodyPr>
          <a:lstStyle/>
          <a:p>
            <a:pPr indent="-387350" lvl="0" marL="457200" marR="0" rtl="0" algn="l">
              <a:lnSpc>
                <a:spcPct val="170000"/>
              </a:lnSpc>
              <a:spcBef>
                <a:spcPts val="0"/>
              </a:spcBef>
              <a:spcAft>
                <a:spcPts val="0"/>
              </a:spcAft>
              <a:buSzPts val="2500"/>
              <a:buChar char="❏"/>
            </a:pPr>
            <a:r>
              <a:rPr lang="en-GB" sz="2500"/>
              <a:t>Dataset Description</a:t>
            </a:r>
            <a:endParaRPr sz="2500"/>
          </a:p>
          <a:p>
            <a:pPr indent="-387350" lvl="0" marL="457200" marR="0" rtl="0" algn="l">
              <a:lnSpc>
                <a:spcPct val="170000"/>
              </a:lnSpc>
              <a:spcBef>
                <a:spcPts val="0"/>
              </a:spcBef>
              <a:spcAft>
                <a:spcPts val="0"/>
              </a:spcAft>
              <a:buSzPts val="2500"/>
              <a:buChar char="❏"/>
            </a:pPr>
            <a:r>
              <a:rPr lang="en-GB" sz="2500"/>
              <a:t>Data Analysis and Visualization</a:t>
            </a:r>
            <a:endParaRPr sz="2500"/>
          </a:p>
          <a:p>
            <a:pPr indent="-387350" lvl="0" marL="457200" marR="0" rtl="0" algn="l">
              <a:lnSpc>
                <a:spcPct val="170000"/>
              </a:lnSpc>
              <a:spcBef>
                <a:spcPts val="0"/>
              </a:spcBef>
              <a:spcAft>
                <a:spcPts val="0"/>
              </a:spcAft>
              <a:buSzPts val="2500"/>
              <a:buChar char="❏"/>
            </a:pPr>
            <a:r>
              <a:rPr lang="en-GB" sz="2500"/>
              <a:t>Challenges and Opportunities</a:t>
            </a:r>
            <a:endParaRPr sz="2500"/>
          </a:p>
          <a:p>
            <a:pPr indent="0" lvl="0" marL="0" rtl="0" algn="l">
              <a:lnSpc>
                <a:spcPct val="115000"/>
              </a:lnSpc>
              <a:spcBef>
                <a:spcPts val="0"/>
              </a:spcBef>
              <a:spcAft>
                <a:spcPts val="1200"/>
              </a:spcAft>
              <a:buNone/>
            </a:pPr>
            <a:r>
              <a:t/>
            </a:r>
            <a:endParaRPr sz="1900"/>
          </a:p>
        </p:txBody>
      </p:sp>
      <p:sp>
        <p:nvSpPr>
          <p:cNvPr id="68" name="Google Shape;68;p15"/>
          <p:cNvSpPr txBox="1"/>
          <p:nvPr/>
        </p:nvSpPr>
        <p:spPr>
          <a:xfrm>
            <a:off x="0" y="0"/>
            <a:ext cx="9144000" cy="231000"/>
          </a:xfrm>
          <a:prstGeom prst="rect">
            <a:avLst/>
          </a:prstGeom>
          <a:solidFill>
            <a:srgbClr val="00698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
          </a:p>
        </p:txBody>
      </p:sp>
      <p:sp>
        <p:nvSpPr>
          <p:cNvPr id="69" name="Google Shape;69;p15"/>
          <p:cNvSpPr txBox="1"/>
          <p:nvPr/>
        </p:nvSpPr>
        <p:spPr>
          <a:xfrm>
            <a:off x="0" y="5484000"/>
            <a:ext cx="9144000" cy="231000"/>
          </a:xfrm>
          <a:prstGeom prst="rect">
            <a:avLst/>
          </a:prstGeom>
          <a:solidFill>
            <a:srgbClr val="00698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nvSpPr>
        <p:spPr>
          <a:xfrm>
            <a:off x="0" y="0"/>
            <a:ext cx="9144000" cy="231000"/>
          </a:xfrm>
          <a:prstGeom prst="rect">
            <a:avLst/>
          </a:prstGeom>
          <a:solidFill>
            <a:srgbClr val="00698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
          </a:p>
        </p:txBody>
      </p:sp>
      <p:sp>
        <p:nvSpPr>
          <p:cNvPr id="75" name="Google Shape;75;p16"/>
          <p:cNvSpPr txBox="1"/>
          <p:nvPr/>
        </p:nvSpPr>
        <p:spPr>
          <a:xfrm>
            <a:off x="0" y="0"/>
            <a:ext cx="9144000" cy="231000"/>
          </a:xfrm>
          <a:prstGeom prst="rect">
            <a:avLst/>
          </a:prstGeom>
          <a:solidFill>
            <a:srgbClr val="00698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
          </a:p>
        </p:txBody>
      </p:sp>
      <p:sp>
        <p:nvSpPr>
          <p:cNvPr id="76" name="Google Shape;76;p16"/>
          <p:cNvSpPr txBox="1"/>
          <p:nvPr/>
        </p:nvSpPr>
        <p:spPr>
          <a:xfrm>
            <a:off x="0" y="5484000"/>
            <a:ext cx="9144000" cy="231000"/>
          </a:xfrm>
          <a:prstGeom prst="rect">
            <a:avLst/>
          </a:prstGeom>
          <a:solidFill>
            <a:srgbClr val="00698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
          </a:p>
        </p:txBody>
      </p:sp>
      <p:sp>
        <p:nvSpPr>
          <p:cNvPr id="77" name="Google Shape;77;p16"/>
          <p:cNvSpPr txBox="1"/>
          <p:nvPr>
            <p:ph type="title"/>
          </p:nvPr>
        </p:nvSpPr>
        <p:spPr>
          <a:xfrm>
            <a:off x="703175" y="409863"/>
            <a:ext cx="2520000" cy="844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3870"/>
              <a:buFont typeface="Arial"/>
              <a:buNone/>
            </a:pPr>
            <a:r>
              <a:rPr b="1" lang="en-GB" sz="4500">
                <a:solidFill>
                  <a:srgbClr val="45818E"/>
                </a:solidFill>
                <a:latin typeface="Calibri"/>
                <a:ea typeface="Calibri"/>
                <a:cs typeface="Calibri"/>
                <a:sym typeface="Calibri"/>
              </a:rPr>
              <a:t>Dataset</a:t>
            </a:r>
            <a:endParaRPr b="1" sz="4500">
              <a:solidFill>
                <a:srgbClr val="45818E"/>
              </a:solidFill>
              <a:latin typeface="Calibri"/>
              <a:ea typeface="Calibri"/>
              <a:cs typeface="Calibri"/>
              <a:sym typeface="Calibri"/>
            </a:endParaRPr>
          </a:p>
        </p:txBody>
      </p:sp>
      <p:sp>
        <p:nvSpPr>
          <p:cNvPr id="78" name="Google Shape;78;p16"/>
          <p:cNvSpPr txBox="1"/>
          <p:nvPr>
            <p:ph idx="1" type="body"/>
          </p:nvPr>
        </p:nvSpPr>
        <p:spPr>
          <a:xfrm>
            <a:off x="703175" y="1321800"/>
            <a:ext cx="7968300" cy="2619300"/>
          </a:xfrm>
          <a:prstGeom prst="rect">
            <a:avLst/>
          </a:prstGeom>
          <a:noFill/>
          <a:ln>
            <a:noFill/>
          </a:ln>
        </p:spPr>
        <p:txBody>
          <a:bodyPr anchorCtr="0" anchor="t" bIns="91425" lIns="91425" spcFirstLastPara="1" rIns="91425" wrap="square" tIns="91425">
            <a:noAutofit/>
          </a:bodyPr>
          <a:lstStyle/>
          <a:p>
            <a:pPr indent="-387350" lvl="0" marL="457200" rtl="0" algn="l">
              <a:lnSpc>
                <a:spcPct val="170000"/>
              </a:lnSpc>
              <a:spcBef>
                <a:spcPts val="0"/>
              </a:spcBef>
              <a:spcAft>
                <a:spcPts val="0"/>
              </a:spcAft>
              <a:buSzPts val="2500"/>
              <a:buChar char="❏"/>
            </a:pPr>
            <a:r>
              <a:rPr b="1" lang="en-GB" sz="2500"/>
              <a:t>Source</a:t>
            </a:r>
            <a:r>
              <a:rPr lang="en-GB" sz="2500"/>
              <a:t>: TidyTuseday</a:t>
            </a:r>
            <a:endParaRPr sz="2500"/>
          </a:p>
          <a:p>
            <a:pPr indent="-387350" lvl="0" marL="457200" rtl="0" algn="l">
              <a:lnSpc>
                <a:spcPct val="170000"/>
              </a:lnSpc>
              <a:spcBef>
                <a:spcPts val="0"/>
              </a:spcBef>
              <a:spcAft>
                <a:spcPts val="0"/>
              </a:spcAft>
              <a:buSzPts val="2500"/>
              <a:buChar char="❏"/>
            </a:pPr>
            <a:r>
              <a:rPr b="1" lang="en-GB" sz="2500"/>
              <a:t>Topic</a:t>
            </a:r>
            <a:r>
              <a:rPr lang="en-GB" sz="2500"/>
              <a:t>: G</a:t>
            </a:r>
            <a:r>
              <a:rPr lang="en-GB" sz="2500"/>
              <a:t>ender </a:t>
            </a:r>
            <a:r>
              <a:rPr lang="en-GB" sz="2500"/>
              <a:t>Pay Gap </a:t>
            </a:r>
            <a:endParaRPr sz="2500"/>
          </a:p>
          <a:p>
            <a:pPr indent="0" lvl="0" marL="457200" rtl="0" algn="l">
              <a:lnSpc>
                <a:spcPct val="170000"/>
              </a:lnSpc>
              <a:spcBef>
                <a:spcPts val="0"/>
              </a:spcBef>
              <a:spcAft>
                <a:spcPts val="0"/>
              </a:spcAft>
              <a:buNone/>
            </a:pPr>
            <a:r>
              <a:rPr lang="en-GB" sz="2500"/>
              <a:t>          - a widely discussed and ongoing social issue</a:t>
            </a:r>
            <a:endParaRPr sz="2500"/>
          </a:p>
          <a:p>
            <a:pPr indent="-387350" lvl="0" marL="457200" rtl="0" algn="l">
              <a:lnSpc>
                <a:spcPct val="170000"/>
              </a:lnSpc>
              <a:spcBef>
                <a:spcPts val="0"/>
              </a:spcBef>
              <a:spcAft>
                <a:spcPts val="0"/>
              </a:spcAft>
              <a:buSzPts val="2500"/>
              <a:buChar char="❏"/>
            </a:pPr>
            <a:r>
              <a:rPr b="1" lang="en-GB" sz="2500"/>
              <a:t>Dataset Dimensions</a:t>
            </a:r>
            <a:r>
              <a:rPr lang="en-GB" sz="2500"/>
              <a:t>: 48711 rows × 27 columns</a:t>
            </a:r>
            <a:endParaRPr sz="2500"/>
          </a:p>
          <a:p>
            <a:pPr indent="0" lvl="0" marL="0" rtl="0" algn="l">
              <a:lnSpc>
                <a:spcPct val="115000"/>
              </a:lnSpc>
              <a:spcBef>
                <a:spcPts val="0"/>
              </a:spcBef>
              <a:spcAft>
                <a:spcPts val="1200"/>
              </a:spcAft>
              <a:buNone/>
            </a:pPr>
            <a:r>
              <a:t/>
            </a:r>
            <a:endParaRPr sz="1900"/>
          </a:p>
        </p:txBody>
      </p:sp>
      <p:pic>
        <p:nvPicPr>
          <p:cNvPr id="79" name="Google Shape;79;p16"/>
          <p:cNvPicPr preferRelativeResize="0"/>
          <p:nvPr/>
        </p:nvPicPr>
        <p:blipFill>
          <a:blip r:embed="rId3">
            <a:alphaModFix/>
          </a:blip>
          <a:stretch>
            <a:fillRect/>
          </a:stretch>
        </p:blipFill>
        <p:spPr>
          <a:xfrm>
            <a:off x="5614000" y="3719000"/>
            <a:ext cx="3529999" cy="1765000"/>
          </a:xfrm>
          <a:prstGeom prst="rect">
            <a:avLst/>
          </a:prstGeom>
          <a:noFill/>
          <a:ln>
            <a:noFill/>
          </a:ln>
        </p:spPr>
      </p:pic>
      <p:sp>
        <p:nvSpPr>
          <p:cNvPr id="80" name="Google Shape;80;p16"/>
          <p:cNvSpPr txBox="1"/>
          <p:nvPr/>
        </p:nvSpPr>
        <p:spPr>
          <a:xfrm>
            <a:off x="5142850" y="5157900"/>
            <a:ext cx="3961800" cy="32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solidFill>
                  <a:schemeClr val="dk2"/>
                </a:solidFill>
              </a:rPr>
              <a:t>https://github.com/rfordatascience/tidytuesday/blob/main/static/tt_logo.png</a:t>
            </a:r>
            <a:endParaRPr sz="9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nvSpPr>
        <p:spPr>
          <a:xfrm>
            <a:off x="0" y="0"/>
            <a:ext cx="9144000" cy="231000"/>
          </a:xfrm>
          <a:prstGeom prst="rect">
            <a:avLst/>
          </a:prstGeom>
          <a:solidFill>
            <a:srgbClr val="00698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
          </a:p>
        </p:txBody>
      </p:sp>
      <p:sp>
        <p:nvSpPr>
          <p:cNvPr id="86" name="Google Shape;86;p17"/>
          <p:cNvSpPr txBox="1"/>
          <p:nvPr/>
        </p:nvSpPr>
        <p:spPr>
          <a:xfrm>
            <a:off x="0" y="5484000"/>
            <a:ext cx="9144000" cy="231000"/>
          </a:xfrm>
          <a:prstGeom prst="rect">
            <a:avLst/>
          </a:prstGeom>
          <a:solidFill>
            <a:srgbClr val="00698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
          </a:p>
        </p:txBody>
      </p:sp>
      <p:pic>
        <p:nvPicPr>
          <p:cNvPr id="87" name="Google Shape;87;p17"/>
          <p:cNvPicPr preferRelativeResize="0"/>
          <p:nvPr/>
        </p:nvPicPr>
        <p:blipFill>
          <a:blip r:embed="rId3">
            <a:alphaModFix/>
          </a:blip>
          <a:stretch>
            <a:fillRect/>
          </a:stretch>
        </p:blipFill>
        <p:spPr>
          <a:xfrm>
            <a:off x="0" y="1190550"/>
            <a:ext cx="6315425" cy="3763725"/>
          </a:xfrm>
          <a:prstGeom prst="rect">
            <a:avLst/>
          </a:prstGeom>
          <a:noFill/>
          <a:ln>
            <a:noFill/>
          </a:ln>
        </p:spPr>
      </p:pic>
      <p:sp>
        <p:nvSpPr>
          <p:cNvPr id="88" name="Google Shape;88;p17"/>
          <p:cNvSpPr txBox="1"/>
          <p:nvPr/>
        </p:nvSpPr>
        <p:spPr>
          <a:xfrm>
            <a:off x="595950" y="312800"/>
            <a:ext cx="7952100" cy="60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3700">
                <a:solidFill>
                  <a:srgbClr val="45818E"/>
                </a:solidFill>
                <a:latin typeface="Calibri"/>
                <a:ea typeface="Calibri"/>
                <a:cs typeface="Calibri"/>
                <a:sym typeface="Calibri"/>
              </a:rPr>
              <a:t>UK Gender Pay Gap: A Five-Year Review</a:t>
            </a:r>
            <a:endParaRPr b="1" sz="2100">
              <a:solidFill>
                <a:schemeClr val="dk1"/>
              </a:solidFill>
            </a:endParaRPr>
          </a:p>
        </p:txBody>
      </p:sp>
      <p:sp>
        <p:nvSpPr>
          <p:cNvPr id="89" name="Google Shape;89;p17"/>
          <p:cNvSpPr txBox="1"/>
          <p:nvPr/>
        </p:nvSpPr>
        <p:spPr>
          <a:xfrm>
            <a:off x="6315425" y="972388"/>
            <a:ext cx="2758800" cy="44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dk1"/>
              </a:solidFill>
            </a:endParaRPr>
          </a:p>
          <a:p>
            <a:pPr indent="-336550" lvl="0" marL="457200" rtl="0" algn="l">
              <a:spcBef>
                <a:spcPts val="0"/>
              </a:spcBef>
              <a:spcAft>
                <a:spcPts val="0"/>
              </a:spcAft>
              <a:buClr>
                <a:schemeClr val="dk1"/>
              </a:buClr>
              <a:buSzPts val="1700"/>
              <a:buChar char="➔"/>
            </a:pPr>
            <a:r>
              <a:rPr b="1" lang="en-GB" sz="1700">
                <a:solidFill>
                  <a:schemeClr val="dk1"/>
                </a:solidFill>
              </a:rPr>
              <a:t>2017 to 2018</a:t>
            </a:r>
            <a:r>
              <a:rPr lang="en-GB" sz="1700">
                <a:solidFill>
                  <a:schemeClr val="dk1"/>
                </a:solidFill>
              </a:rPr>
              <a:t>: </a:t>
            </a:r>
            <a:endParaRPr sz="1700">
              <a:solidFill>
                <a:schemeClr val="dk1"/>
              </a:solidFill>
            </a:endParaRPr>
          </a:p>
          <a:p>
            <a:pPr indent="0" lvl="0" marL="457200" rtl="0" algn="l">
              <a:spcBef>
                <a:spcPts val="0"/>
              </a:spcBef>
              <a:spcAft>
                <a:spcPts val="0"/>
              </a:spcAft>
              <a:buNone/>
            </a:pPr>
            <a:r>
              <a:rPr lang="en-GB" sz="1700">
                <a:solidFill>
                  <a:schemeClr val="dk1"/>
                </a:solidFill>
              </a:rPr>
              <a:t>Gender pay gap increased rapidly from 11.5% to 14.3%</a:t>
            </a:r>
            <a:endParaRPr sz="1700">
              <a:solidFill>
                <a:schemeClr val="dk1"/>
              </a:solidFill>
            </a:endParaRPr>
          </a:p>
          <a:p>
            <a:pPr indent="0" lvl="0" marL="91440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Char char="➔"/>
            </a:pPr>
            <a:r>
              <a:rPr b="1" lang="en-GB" sz="1700">
                <a:solidFill>
                  <a:schemeClr val="dk1"/>
                </a:solidFill>
              </a:rPr>
              <a:t>2018 to 2021</a:t>
            </a:r>
            <a:r>
              <a:rPr lang="en-GB" sz="1700">
                <a:solidFill>
                  <a:schemeClr val="dk1"/>
                </a:solidFill>
              </a:rPr>
              <a:t>: Pay gap remained stable around 14%, with minor fluctuations</a:t>
            </a:r>
            <a:endParaRPr sz="1700">
              <a:solidFill>
                <a:schemeClr val="dk1"/>
              </a:solidFill>
            </a:endParaRPr>
          </a:p>
          <a:p>
            <a:pPr indent="0" lvl="0" marL="45720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Char char="➔"/>
            </a:pPr>
            <a:r>
              <a:rPr b="1" lang="en-GB" sz="1700">
                <a:solidFill>
                  <a:schemeClr val="dk1"/>
                </a:solidFill>
              </a:rPr>
              <a:t>2022</a:t>
            </a:r>
            <a:r>
              <a:rPr lang="en-GB" sz="1700">
                <a:solidFill>
                  <a:schemeClr val="dk1"/>
                </a:solidFill>
              </a:rPr>
              <a:t>: The gender pay gap dropped to 13.6%, the lowest level since 2017.</a:t>
            </a:r>
            <a:endParaRPr sz="17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nvSpPr>
        <p:spPr>
          <a:xfrm>
            <a:off x="0" y="0"/>
            <a:ext cx="9144000" cy="231000"/>
          </a:xfrm>
          <a:prstGeom prst="rect">
            <a:avLst/>
          </a:prstGeom>
          <a:solidFill>
            <a:srgbClr val="00698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
          </a:p>
        </p:txBody>
      </p:sp>
      <p:sp>
        <p:nvSpPr>
          <p:cNvPr id="95" name="Google Shape;95;p18"/>
          <p:cNvSpPr txBox="1"/>
          <p:nvPr/>
        </p:nvSpPr>
        <p:spPr>
          <a:xfrm>
            <a:off x="0" y="5484000"/>
            <a:ext cx="9144000" cy="231000"/>
          </a:xfrm>
          <a:prstGeom prst="rect">
            <a:avLst/>
          </a:prstGeom>
          <a:solidFill>
            <a:srgbClr val="00698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
          </a:p>
        </p:txBody>
      </p:sp>
      <p:pic>
        <p:nvPicPr>
          <p:cNvPr id="96" name="Google Shape;96;p18"/>
          <p:cNvPicPr preferRelativeResize="0"/>
          <p:nvPr/>
        </p:nvPicPr>
        <p:blipFill>
          <a:blip r:embed="rId3">
            <a:alphaModFix/>
          </a:blip>
          <a:stretch>
            <a:fillRect/>
          </a:stretch>
        </p:blipFill>
        <p:spPr>
          <a:xfrm>
            <a:off x="0" y="1061100"/>
            <a:ext cx="6159274" cy="3674401"/>
          </a:xfrm>
          <a:prstGeom prst="rect">
            <a:avLst/>
          </a:prstGeom>
          <a:noFill/>
          <a:ln>
            <a:noFill/>
          </a:ln>
        </p:spPr>
      </p:pic>
      <p:sp>
        <p:nvSpPr>
          <p:cNvPr id="97" name="Google Shape;97;p18"/>
          <p:cNvSpPr txBox="1"/>
          <p:nvPr/>
        </p:nvSpPr>
        <p:spPr>
          <a:xfrm>
            <a:off x="1067200" y="291300"/>
            <a:ext cx="7105500" cy="7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700">
                <a:solidFill>
                  <a:srgbClr val="45818E"/>
                </a:solidFill>
                <a:latin typeface="Calibri"/>
                <a:ea typeface="Calibri"/>
                <a:cs typeface="Calibri"/>
                <a:sym typeface="Calibri"/>
              </a:rPr>
              <a:t>Company Size and Gender Pay Gap</a:t>
            </a:r>
            <a:endParaRPr sz="1800">
              <a:solidFill>
                <a:schemeClr val="dk2"/>
              </a:solidFill>
            </a:endParaRPr>
          </a:p>
        </p:txBody>
      </p:sp>
      <p:sp>
        <p:nvSpPr>
          <p:cNvPr id="98" name="Google Shape;98;p18"/>
          <p:cNvSpPr txBox="1"/>
          <p:nvPr/>
        </p:nvSpPr>
        <p:spPr>
          <a:xfrm>
            <a:off x="6053800" y="943250"/>
            <a:ext cx="2975100" cy="4375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GB" sz="1700">
                <a:solidFill>
                  <a:schemeClr val="dk1"/>
                </a:solidFill>
              </a:rPr>
              <a:t>Largest gap found in companies with 5,000-19,999 employees (Mean: 14.7%)</a:t>
            </a:r>
            <a:endParaRPr sz="1700">
              <a:solidFill>
                <a:schemeClr val="dk1"/>
              </a:solidFill>
            </a:endParaRPr>
          </a:p>
          <a:p>
            <a:pPr indent="0" lvl="0" marL="45720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Char char="➔"/>
            </a:pPr>
            <a:r>
              <a:rPr lang="en-GB" sz="1700">
                <a:solidFill>
                  <a:schemeClr val="dk1"/>
                </a:solidFill>
              </a:rPr>
              <a:t>Companies with undisclosed size show highest median gap at 13.7%</a:t>
            </a:r>
            <a:endParaRPr sz="1700">
              <a:solidFill>
                <a:schemeClr val="dk1"/>
              </a:solidFill>
            </a:endParaRPr>
          </a:p>
          <a:p>
            <a:pPr indent="0" lvl="0" marL="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en-GB" sz="1700">
                <a:solidFill>
                  <a:schemeClr val="dk1"/>
                </a:solidFill>
              </a:rPr>
              <a:t>Smallest gap in companies with 20,000+ employees (Mean: 13.0%, Median: 9.4%)</a:t>
            </a:r>
            <a:endParaRPr sz="1700">
              <a:solidFill>
                <a:schemeClr val="dk1"/>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nvSpPr>
        <p:spPr>
          <a:xfrm>
            <a:off x="0" y="0"/>
            <a:ext cx="9144000" cy="231000"/>
          </a:xfrm>
          <a:prstGeom prst="rect">
            <a:avLst/>
          </a:prstGeom>
          <a:solidFill>
            <a:srgbClr val="00698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
          </a:p>
        </p:txBody>
      </p:sp>
      <p:sp>
        <p:nvSpPr>
          <p:cNvPr id="104" name="Google Shape;104;p19"/>
          <p:cNvSpPr txBox="1"/>
          <p:nvPr/>
        </p:nvSpPr>
        <p:spPr>
          <a:xfrm>
            <a:off x="0" y="0"/>
            <a:ext cx="9144000" cy="231000"/>
          </a:xfrm>
          <a:prstGeom prst="rect">
            <a:avLst/>
          </a:prstGeom>
          <a:solidFill>
            <a:srgbClr val="00698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
          </a:p>
        </p:txBody>
      </p:sp>
      <p:sp>
        <p:nvSpPr>
          <p:cNvPr id="105" name="Google Shape;105;p19"/>
          <p:cNvSpPr txBox="1"/>
          <p:nvPr/>
        </p:nvSpPr>
        <p:spPr>
          <a:xfrm>
            <a:off x="0" y="5484000"/>
            <a:ext cx="9144000" cy="231000"/>
          </a:xfrm>
          <a:prstGeom prst="rect">
            <a:avLst/>
          </a:prstGeom>
          <a:solidFill>
            <a:srgbClr val="00698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
          </a:p>
        </p:txBody>
      </p:sp>
      <p:pic>
        <p:nvPicPr>
          <p:cNvPr id="106" name="Google Shape;106;p19"/>
          <p:cNvPicPr preferRelativeResize="0"/>
          <p:nvPr/>
        </p:nvPicPr>
        <p:blipFill>
          <a:blip r:embed="rId3">
            <a:alphaModFix/>
          </a:blip>
          <a:stretch>
            <a:fillRect/>
          </a:stretch>
        </p:blipFill>
        <p:spPr>
          <a:xfrm>
            <a:off x="0" y="922063"/>
            <a:ext cx="6022149" cy="3870875"/>
          </a:xfrm>
          <a:prstGeom prst="rect">
            <a:avLst/>
          </a:prstGeom>
          <a:noFill/>
          <a:ln>
            <a:noFill/>
          </a:ln>
        </p:spPr>
      </p:pic>
      <p:sp>
        <p:nvSpPr>
          <p:cNvPr id="107" name="Google Shape;107;p19"/>
          <p:cNvSpPr txBox="1"/>
          <p:nvPr/>
        </p:nvSpPr>
        <p:spPr>
          <a:xfrm>
            <a:off x="177000" y="231000"/>
            <a:ext cx="8790000" cy="7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700">
                <a:solidFill>
                  <a:srgbClr val="45818E"/>
                </a:solidFill>
                <a:latin typeface="Calibri"/>
                <a:ea typeface="Calibri"/>
                <a:cs typeface="Calibri"/>
                <a:sym typeface="Calibri"/>
              </a:rPr>
              <a:t>Gender Representation Across Pay Quartiles</a:t>
            </a:r>
            <a:endParaRPr sz="1800">
              <a:solidFill>
                <a:schemeClr val="dk2"/>
              </a:solidFill>
            </a:endParaRPr>
          </a:p>
        </p:txBody>
      </p:sp>
      <p:sp>
        <p:nvSpPr>
          <p:cNvPr id="108" name="Google Shape;108;p19"/>
          <p:cNvSpPr txBox="1"/>
          <p:nvPr/>
        </p:nvSpPr>
        <p:spPr>
          <a:xfrm>
            <a:off x="6315425" y="972388"/>
            <a:ext cx="2758800" cy="4456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2"/>
              </a:buClr>
              <a:buSzPts val="1800"/>
              <a:buChar char="➔"/>
            </a:pPr>
            <a:r>
              <a:rPr lang="en-GB" sz="1700">
                <a:solidFill>
                  <a:schemeClr val="dk1"/>
                </a:solidFill>
              </a:rPr>
              <a:t>Lower quartile: Female dominance (54.3%)</a:t>
            </a:r>
            <a:endParaRPr sz="1700">
              <a:solidFill>
                <a:schemeClr val="dk1"/>
              </a:solidFill>
            </a:endParaRPr>
          </a:p>
          <a:p>
            <a:pPr indent="0" lvl="0" marL="0" marR="0" rtl="0" algn="l">
              <a:lnSpc>
                <a:spcPct val="100000"/>
              </a:lnSpc>
              <a:spcBef>
                <a:spcPts val="0"/>
              </a:spcBef>
              <a:spcAft>
                <a:spcPts val="0"/>
              </a:spcAft>
              <a:buNone/>
            </a:pPr>
            <a:r>
              <a:t/>
            </a:r>
            <a:endParaRPr sz="1700">
              <a:solidFill>
                <a:schemeClr val="dk1"/>
              </a:solidFill>
            </a:endParaRPr>
          </a:p>
          <a:p>
            <a:pPr indent="-342900" lvl="0" marL="457200" marR="0" rtl="0" algn="l">
              <a:lnSpc>
                <a:spcPct val="100000"/>
              </a:lnSpc>
              <a:spcBef>
                <a:spcPts val="0"/>
              </a:spcBef>
              <a:spcAft>
                <a:spcPts val="0"/>
              </a:spcAft>
              <a:buClr>
                <a:schemeClr val="dk2"/>
              </a:buClr>
              <a:buSzPts val="1800"/>
              <a:buChar char="➔"/>
            </a:pPr>
            <a:r>
              <a:rPr lang="en-GB" sz="1700">
                <a:solidFill>
                  <a:schemeClr val="dk1"/>
                </a:solidFill>
              </a:rPr>
              <a:t>Middle quartiles: Near equal representation (~50%)</a:t>
            </a:r>
            <a:endParaRPr sz="1700">
              <a:solidFill>
                <a:schemeClr val="dk1"/>
              </a:solidFill>
            </a:endParaRPr>
          </a:p>
          <a:p>
            <a:pPr indent="0" lvl="0" marL="0" marR="0" rtl="0" algn="l">
              <a:lnSpc>
                <a:spcPct val="100000"/>
              </a:lnSpc>
              <a:spcBef>
                <a:spcPts val="0"/>
              </a:spcBef>
              <a:spcAft>
                <a:spcPts val="0"/>
              </a:spcAft>
              <a:buNone/>
            </a:pPr>
            <a:r>
              <a:t/>
            </a:r>
            <a:endParaRPr sz="1700">
              <a:solidFill>
                <a:schemeClr val="dk1"/>
              </a:solidFill>
            </a:endParaRPr>
          </a:p>
          <a:p>
            <a:pPr indent="-342900" lvl="0" marL="457200" marR="0" rtl="0" algn="l">
              <a:lnSpc>
                <a:spcPct val="100000"/>
              </a:lnSpc>
              <a:spcBef>
                <a:spcPts val="0"/>
              </a:spcBef>
              <a:spcAft>
                <a:spcPts val="0"/>
              </a:spcAft>
              <a:buClr>
                <a:schemeClr val="dk2"/>
              </a:buClr>
              <a:buSzPts val="1800"/>
              <a:buChar char="➔"/>
            </a:pPr>
            <a:r>
              <a:rPr lang="en-GB" sz="1700">
                <a:solidFill>
                  <a:schemeClr val="dk1"/>
                </a:solidFill>
              </a:rPr>
              <a:t>Upper middle quartile: Male majority (54.5%)</a:t>
            </a:r>
            <a:endParaRPr sz="1700">
              <a:solidFill>
                <a:schemeClr val="dk1"/>
              </a:solidFill>
            </a:endParaRPr>
          </a:p>
          <a:p>
            <a:pPr indent="0" lvl="0" marL="0" marR="0" rtl="0" algn="l">
              <a:lnSpc>
                <a:spcPct val="100000"/>
              </a:lnSpc>
              <a:spcBef>
                <a:spcPts val="0"/>
              </a:spcBef>
              <a:spcAft>
                <a:spcPts val="0"/>
              </a:spcAft>
              <a:buNone/>
            </a:pPr>
            <a:r>
              <a:t/>
            </a:r>
            <a:endParaRPr sz="1700">
              <a:solidFill>
                <a:schemeClr val="dk1"/>
              </a:solidFill>
            </a:endParaRPr>
          </a:p>
          <a:p>
            <a:pPr indent="-342900" lvl="0" marL="457200" marR="0" rtl="0" algn="l">
              <a:lnSpc>
                <a:spcPct val="100000"/>
              </a:lnSpc>
              <a:spcBef>
                <a:spcPts val="0"/>
              </a:spcBef>
              <a:spcAft>
                <a:spcPts val="0"/>
              </a:spcAft>
              <a:buClr>
                <a:schemeClr val="dk2"/>
              </a:buClr>
              <a:buSzPts val="1800"/>
              <a:buChar char="➔"/>
            </a:pPr>
            <a:r>
              <a:rPr lang="en-GB" sz="1700">
                <a:solidFill>
                  <a:schemeClr val="dk1"/>
                </a:solidFill>
              </a:rPr>
              <a:t>Top quartile: Significant male dominance (60.2%)</a:t>
            </a:r>
            <a:endParaRPr sz="1700">
              <a:solidFill>
                <a:schemeClr val="dk1"/>
              </a:solidFill>
            </a:endParaRPr>
          </a:p>
          <a:p>
            <a:pPr indent="0" lvl="0" marL="457200" rtl="0" algn="l">
              <a:spcBef>
                <a:spcPts val="0"/>
              </a:spcBef>
              <a:spcAft>
                <a:spcPts val="0"/>
              </a:spcAft>
              <a:buNone/>
            </a:pPr>
            <a:r>
              <a:t/>
            </a:r>
            <a:endParaRPr b="1" sz="18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nvSpPr>
        <p:spPr>
          <a:xfrm>
            <a:off x="0" y="0"/>
            <a:ext cx="9144000" cy="231000"/>
          </a:xfrm>
          <a:prstGeom prst="rect">
            <a:avLst/>
          </a:prstGeom>
          <a:solidFill>
            <a:srgbClr val="00698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
          </a:p>
        </p:txBody>
      </p:sp>
      <p:sp>
        <p:nvSpPr>
          <p:cNvPr id="114" name="Google Shape;114;p20"/>
          <p:cNvSpPr txBox="1"/>
          <p:nvPr/>
        </p:nvSpPr>
        <p:spPr>
          <a:xfrm>
            <a:off x="0" y="0"/>
            <a:ext cx="9144000" cy="231000"/>
          </a:xfrm>
          <a:prstGeom prst="rect">
            <a:avLst/>
          </a:prstGeom>
          <a:solidFill>
            <a:srgbClr val="00698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
          </a:p>
        </p:txBody>
      </p:sp>
      <p:sp>
        <p:nvSpPr>
          <p:cNvPr id="115" name="Google Shape;115;p20"/>
          <p:cNvSpPr txBox="1"/>
          <p:nvPr/>
        </p:nvSpPr>
        <p:spPr>
          <a:xfrm>
            <a:off x="0" y="5484000"/>
            <a:ext cx="9144000" cy="231000"/>
          </a:xfrm>
          <a:prstGeom prst="rect">
            <a:avLst/>
          </a:prstGeom>
          <a:solidFill>
            <a:srgbClr val="00698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
          </a:p>
        </p:txBody>
      </p:sp>
      <p:sp>
        <p:nvSpPr>
          <p:cNvPr id="116" name="Google Shape;116;p20"/>
          <p:cNvSpPr txBox="1"/>
          <p:nvPr/>
        </p:nvSpPr>
        <p:spPr>
          <a:xfrm>
            <a:off x="6442750" y="1135400"/>
            <a:ext cx="2701200" cy="3348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2"/>
              </a:buClr>
              <a:buSzPts val="1800"/>
              <a:buChar char="➔"/>
            </a:pPr>
            <a:r>
              <a:rPr lang="en-GB" sz="1700">
                <a:solidFill>
                  <a:schemeClr val="dk1"/>
                </a:solidFill>
              </a:rPr>
              <a:t>Balance point: Lower Middle Quartile</a:t>
            </a:r>
            <a:endParaRPr sz="1700">
              <a:solidFill>
                <a:schemeClr val="dk1"/>
              </a:solidFill>
            </a:endParaRPr>
          </a:p>
          <a:p>
            <a:pPr indent="0" lvl="0" marL="0" marR="0" rtl="0" algn="l">
              <a:lnSpc>
                <a:spcPct val="100000"/>
              </a:lnSpc>
              <a:spcBef>
                <a:spcPts val="0"/>
              </a:spcBef>
              <a:spcAft>
                <a:spcPts val="0"/>
              </a:spcAft>
              <a:buNone/>
            </a:pPr>
            <a:r>
              <a:t/>
            </a:r>
            <a:endParaRPr sz="1700">
              <a:solidFill>
                <a:schemeClr val="dk1"/>
              </a:solidFill>
            </a:endParaRPr>
          </a:p>
          <a:p>
            <a:pPr indent="-342900" lvl="0" marL="457200" marR="0" rtl="0" algn="l">
              <a:lnSpc>
                <a:spcPct val="100000"/>
              </a:lnSpc>
              <a:spcBef>
                <a:spcPts val="0"/>
              </a:spcBef>
              <a:spcAft>
                <a:spcPts val="0"/>
              </a:spcAft>
              <a:buClr>
                <a:schemeClr val="dk2"/>
              </a:buClr>
              <a:buSzPts val="1800"/>
              <a:buChar char="➔"/>
            </a:pPr>
            <a:r>
              <a:rPr lang="en-GB" sz="1700">
                <a:solidFill>
                  <a:schemeClr val="dk1"/>
                </a:solidFill>
              </a:rPr>
              <a:t>Significant shift: </a:t>
            </a:r>
            <a:endParaRPr sz="1700">
              <a:solidFill>
                <a:schemeClr val="dk1"/>
              </a:solidFill>
            </a:endParaRPr>
          </a:p>
          <a:p>
            <a:pPr indent="0" lvl="0" marL="457200" marR="0" rtl="0" algn="l">
              <a:lnSpc>
                <a:spcPct val="100000"/>
              </a:lnSpc>
              <a:spcBef>
                <a:spcPts val="0"/>
              </a:spcBef>
              <a:spcAft>
                <a:spcPts val="0"/>
              </a:spcAft>
              <a:buNone/>
            </a:pPr>
            <a:r>
              <a:rPr lang="en-GB" sz="1700">
                <a:solidFill>
                  <a:schemeClr val="dk1"/>
                </a:solidFill>
              </a:rPr>
              <a:t>Lower Quartile (-8.5%)</a:t>
            </a:r>
            <a:endParaRPr sz="1700">
              <a:solidFill>
                <a:schemeClr val="dk1"/>
              </a:solidFill>
            </a:endParaRPr>
          </a:p>
          <a:p>
            <a:pPr indent="0" lvl="0" marL="457200" marR="0" rtl="0" algn="l">
              <a:lnSpc>
                <a:spcPct val="100000"/>
              </a:lnSpc>
              <a:spcBef>
                <a:spcPts val="0"/>
              </a:spcBef>
              <a:spcAft>
                <a:spcPts val="0"/>
              </a:spcAft>
              <a:buNone/>
            </a:pPr>
            <a:r>
              <a:rPr lang="en-GB" sz="1700">
                <a:solidFill>
                  <a:schemeClr val="dk1"/>
                </a:solidFill>
              </a:rPr>
              <a:t>Upper Middle Quartile (+8.9%)</a:t>
            </a:r>
            <a:endParaRPr sz="1700">
              <a:solidFill>
                <a:schemeClr val="dk1"/>
              </a:solidFill>
            </a:endParaRPr>
          </a:p>
          <a:p>
            <a:pPr indent="0" lvl="0" marL="457200" marR="0" rtl="0" algn="l">
              <a:lnSpc>
                <a:spcPct val="100000"/>
              </a:lnSpc>
              <a:spcBef>
                <a:spcPts val="0"/>
              </a:spcBef>
              <a:spcAft>
                <a:spcPts val="0"/>
              </a:spcAft>
              <a:buNone/>
            </a:pPr>
            <a:r>
              <a:t/>
            </a:r>
            <a:endParaRPr sz="1700">
              <a:solidFill>
                <a:schemeClr val="dk1"/>
              </a:solidFill>
            </a:endParaRPr>
          </a:p>
          <a:p>
            <a:pPr indent="0" lvl="0" marL="0" marR="0" rtl="0" algn="l">
              <a:lnSpc>
                <a:spcPct val="100000"/>
              </a:lnSpc>
              <a:spcBef>
                <a:spcPts val="0"/>
              </a:spcBef>
              <a:spcAft>
                <a:spcPts val="0"/>
              </a:spcAft>
              <a:buNone/>
            </a:pPr>
            <a:r>
              <a:t/>
            </a:r>
            <a:endParaRPr sz="1700">
              <a:solidFill>
                <a:schemeClr val="dk1"/>
              </a:solidFill>
            </a:endParaRPr>
          </a:p>
          <a:p>
            <a:pPr indent="-342900" lvl="0" marL="457200" marR="0" rtl="0" algn="l">
              <a:lnSpc>
                <a:spcPct val="100000"/>
              </a:lnSpc>
              <a:spcBef>
                <a:spcPts val="0"/>
              </a:spcBef>
              <a:spcAft>
                <a:spcPts val="0"/>
              </a:spcAft>
              <a:buClr>
                <a:schemeClr val="dk2"/>
              </a:buClr>
              <a:buSzPts val="1800"/>
              <a:buChar char="➔"/>
            </a:pPr>
            <a:r>
              <a:rPr lang="en-GB" sz="1700">
                <a:solidFill>
                  <a:schemeClr val="dk1"/>
                </a:solidFill>
              </a:rPr>
              <a:t>Maximum disparity: Top Quartile (+20.3%)</a:t>
            </a:r>
            <a:endParaRPr sz="1700">
              <a:solidFill>
                <a:schemeClr val="dk1"/>
              </a:solidFill>
            </a:endParaRPr>
          </a:p>
          <a:p>
            <a:pPr indent="0" lvl="0" marL="0" marR="0" rtl="0" algn="l">
              <a:lnSpc>
                <a:spcPct val="100000"/>
              </a:lnSpc>
              <a:spcBef>
                <a:spcPts val="0"/>
              </a:spcBef>
              <a:spcAft>
                <a:spcPts val="0"/>
              </a:spcAft>
              <a:buNone/>
            </a:pPr>
            <a:r>
              <a:t/>
            </a:r>
            <a:endParaRPr sz="1700">
              <a:solidFill>
                <a:schemeClr val="dk1"/>
              </a:solidFill>
            </a:endParaRPr>
          </a:p>
          <a:p>
            <a:pPr indent="0" lvl="0" marL="457200" rtl="0" algn="l">
              <a:spcBef>
                <a:spcPts val="0"/>
              </a:spcBef>
              <a:spcAft>
                <a:spcPts val="0"/>
              </a:spcAft>
              <a:buNone/>
            </a:pPr>
            <a:r>
              <a:t/>
            </a:r>
            <a:endParaRPr b="1" sz="18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pic>
        <p:nvPicPr>
          <p:cNvPr id="117" name="Google Shape;117;p20"/>
          <p:cNvPicPr preferRelativeResize="0"/>
          <p:nvPr/>
        </p:nvPicPr>
        <p:blipFill>
          <a:blip r:embed="rId3">
            <a:alphaModFix/>
          </a:blip>
          <a:stretch>
            <a:fillRect/>
          </a:stretch>
        </p:blipFill>
        <p:spPr>
          <a:xfrm>
            <a:off x="0" y="950851"/>
            <a:ext cx="6490274" cy="4032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nvSpPr>
        <p:spPr>
          <a:xfrm>
            <a:off x="0" y="0"/>
            <a:ext cx="9144000" cy="231000"/>
          </a:xfrm>
          <a:prstGeom prst="rect">
            <a:avLst/>
          </a:prstGeom>
          <a:solidFill>
            <a:srgbClr val="00698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
          </a:p>
        </p:txBody>
      </p:sp>
      <p:sp>
        <p:nvSpPr>
          <p:cNvPr id="123" name="Google Shape;123;p21"/>
          <p:cNvSpPr txBox="1"/>
          <p:nvPr/>
        </p:nvSpPr>
        <p:spPr>
          <a:xfrm>
            <a:off x="0" y="0"/>
            <a:ext cx="9144000" cy="231000"/>
          </a:xfrm>
          <a:prstGeom prst="rect">
            <a:avLst/>
          </a:prstGeom>
          <a:solidFill>
            <a:srgbClr val="00698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
          </a:p>
        </p:txBody>
      </p:sp>
      <p:sp>
        <p:nvSpPr>
          <p:cNvPr id="124" name="Google Shape;124;p21"/>
          <p:cNvSpPr txBox="1"/>
          <p:nvPr/>
        </p:nvSpPr>
        <p:spPr>
          <a:xfrm>
            <a:off x="0" y="5484000"/>
            <a:ext cx="9144000" cy="231000"/>
          </a:xfrm>
          <a:prstGeom prst="rect">
            <a:avLst/>
          </a:prstGeom>
          <a:solidFill>
            <a:srgbClr val="00698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
          </a:p>
        </p:txBody>
      </p:sp>
      <p:pic>
        <p:nvPicPr>
          <p:cNvPr id="125" name="Google Shape;125;p21"/>
          <p:cNvPicPr preferRelativeResize="0"/>
          <p:nvPr/>
        </p:nvPicPr>
        <p:blipFill>
          <a:blip r:embed="rId3">
            <a:alphaModFix/>
          </a:blip>
          <a:stretch>
            <a:fillRect/>
          </a:stretch>
        </p:blipFill>
        <p:spPr>
          <a:xfrm>
            <a:off x="0" y="1042275"/>
            <a:ext cx="6207151" cy="3899651"/>
          </a:xfrm>
          <a:prstGeom prst="rect">
            <a:avLst/>
          </a:prstGeom>
          <a:noFill/>
          <a:ln>
            <a:noFill/>
          </a:ln>
        </p:spPr>
      </p:pic>
      <p:sp>
        <p:nvSpPr>
          <p:cNvPr id="126" name="Google Shape;126;p21"/>
          <p:cNvSpPr txBox="1"/>
          <p:nvPr/>
        </p:nvSpPr>
        <p:spPr>
          <a:xfrm>
            <a:off x="1345950" y="231000"/>
            <a:ext cx="6452100" cy="7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700">
                <a:solidFill>
                  <a:srgbClr val="45818E"/>
                </a:solidFill>
                <a:latin typeface="Calibri"/>
                <a:ea typeface="Calibri"/>
                <a:cs typeface="Calibri"/>
                <a:sym typeface="Calibri"/>
              </a:rPr>
              <a:t>Distribution of Gender Pay Gaps</a:t>
            </a:r>
            <a:endParaRPr sz="1800">
              <a:solidFill>
                <a:schemeClr val="dk2"/>
              </a:solidFill>
            </a:endParaRPr>
          </a:p>
        </p:txBody>
      </p:sp>
      <p:sp>
        <p:nvSpPr>
          <p:cNvPr id="127" name="Google Shape;127;p21"/>
          <p:cNvSpPr txBox="1"/>
          <p:nvPr/>
        </p:nvSpPr>
        <p:spPr>
          <a:xfrm>
            <a:off x="6073000" y="1250450"/>
            <a:ext cx="3010800" cy="34833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chemeClr val="dk2"/>
              </a:buClr>
              <a:buSzPts val="1700"/>
              <a:buChar char="➔"/>
            </a:pPr>
            <a:r>
              <a:rPr b="1" lang="en-GB" sz="1700">
                <a:solidFill>
                  <a:schemeClr val="dk1"/>
                </a:solidFill>
              </a:rPr>
              <a:t>Concentration of pay gap</a:t>
            </a:r>
            <a:r>
              <a:rPr lang="en-GB" sz="1700">
                <a:solidFill>
                  <a:schemeClr val="dk1"/>
                </a:solidFill>
              </a:rPr>
              <a:t>: Most companies have mean and median pay gaps concentrated between 0% and 20%.</a:t>
            </a:r>
            <a:endParaRPr sz="1700">
              <a:solidFill>
                <a:schemeClr val="dk1"/>
              </a:solidFill>
            </a:endParaRPr>
          </a:p>
          <a:p>
            <a:pPr indent="0" lvl="0" marL="0" marR="0" rtl="0" algn="l">
              <a:lnSpc>
                <a:spcPct val="100000"/>
              </a:lnSpc>
              <a:spcBef>
                <a:spcPts val="0"/>
              </a:spcBef>
              <a:spcAft>
                <a:spcPts val="0"/>
              </a:spcAft>
              <a:buNone/>
            </a:pPr>
            <a:r>
              <a:t/>
            </a:r>
            <a:endParaRPr sz="1700">
              <a:solidFill>
                <a:schemeClr val="dk1"/>
              </a:solidFill>
            </a:endParaRPr>
          </a:p>
          <a:p>
            <a:pPr indent="-336550" lvl="0" marL="457200" marR="0" rtl="0" algn="l">
              <a:lnSpc>
                <a:spcPct val="100000"/>
              </a:lnSpc>
              <a:spcBef>
                <a:spcPts val="0"/>
              </a:spcBef>
              <a:spcAft>
                <a:spcPts val="0"/>
              </a:spcAft>
              <a:buClr>
                <a:schemeClr val="dk2"/>
              </a:buClr>
              <a:buSzPts val="1700"/>
              <a:buChar char="➔"/>
            </a:pPr>
            <a:r>
              <a:rPr b="1" lang="en-GB" sz="1700">
                <a:solidFill>
                  <a:schemeClr val="dk1"/>
                </a:solidFill>
              </a:rPr>
              <a:t>Predominance of positive gaps</a:t>
            </a:r>
            <a:r>
              <a:rPr lang="en-GB" sz="1700">
                <a:solidFill>
                  <a:schemeClr val="dk1"/>
                </a:solidFill>
              </a:rPr>
              <a:t>: Positive pay gaps indicate that men are paid more than women in most companies</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nvSpPr>
        <p:spPr>
          <a:xfrm>
            <a:off x="0" y="0"/>
            <a:ext cx="9144000" cy="231000"/>
          </a:xfrm>
          <a:prstGeom prst="rect">
            <a:avLst/>
          </a:prstGeom>
          <a:solidFill>
            <a:srgbClr val="00698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
          </a:p>
        </p:txBody>
      </p:sp>
      <p:sp>
        <p:nvSpPr>
          <p:cNvPr id="133" name="Google Shape;133;p22"/>
          <p:cNvSpPr txBox="1"/>
          <p:nvPr/>
        </p:nvSpPr>
        <p:spPr>
          <a:xfrm>
            <a:off x="0" y="0"/>
            <a:ext cx="9144000" cy="231000"/>
          </a:xfrm>
          <a:prstGeom prst="rect">
            <a:avLst/>
          </a:prstGeom>
          <a:solidFill>
            <a:srgbClr val="00698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
          </a:p>
        </p:txBody>
      </p:sp>
      <p:sp>
        <p:nvSpPr>
          <p:cNvPr id="134" name="Google Shape;134;p22"/>
          <p:cNvSpPr txBox="1"/>
          <p:nvPr/>
        </p:nvSpPr>
        <p:spPr>
          <a:xfrm>
            <a:off x="0" y="5484000"/>
            <a:ext cx="9144000" cy="231000"/>
          </a:xfrm>
          <a:prstGeom prst="rect">
            <a:avLst/>
          </a:prstGeom>
          <a:solidFill>
            <a:srgbClr val="00698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
          </a:p>
        </p:txBody>
      </p:sp>
      <p:pic>
        <p:nvPicPr>
          <p:cNvPr id="135" name="Google Shape;135;p22"/>
          <p:cNvPicPr preferRelativeResize="0"/>
          <p:nvPr/>
        </p:nvPicPr>
        <p:blipFill>
          <a:blip r:embed="rId3">
            <a:alphaModFix/>
          </a:blip>
          <a:stretch>
            <a:fillRect/>
          </a:stretch>
        </p:blipFill>
        <p:spPr>
          <a:xfrm>
            <a:off x="0" y="1184048"/>
            <a:ext cx="4759300" cy="3973925"/>
          </a:xfrm>
          <a:prstGeom prst="rect">
            <a:avLst/>
          </a:prstGeom>
          <a:noFill/>
          <a:ln>
            <a:noFill/>
          </a:ln>
        </p:spPr>
      </p:pic>
      <p:sp>
        <p:nvSpPr>
          <p:cNvPr id="136" name="Google Shape;136;p22"/>
          <p:cNvSpPr txBox="1"/>
          <p:nvPr/>
        </p:nvSpPr>
        <p:spPr>
          <a:xfrm>
            <a:off x="568650" y="352775"/>
            <a:ext cx="8006700" cy="7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700">
                <a:solidFill>
                  <a:srgbClr val="45818E"/>
                </a:solidFill>
                <a:latin typeface="Calibri"/>
                <a:ea typeface="Calibri"/>
                <a:cs typeface="Calibri"/>
                <a:sym typeface="Calibri"/>
              </a:rPr>
              <a:t>Gender Distribution in Bonus Recipients</a:t>
            </a:r>
            <a:endParaRPr sz="1800">
              <a:solidFill>
                <a:schemeClr val="dk2"/>
              </a:solidFill>
            </a:endParaRPr>
          </a:p>
        </p:txBody>
      </p:sp>
      <p:sp>
        <p:nvSpPr>
          <p:cNvPr id="137" name="Google Shape;137;p22"/>
          <p:cNvSpPr txBox="1"/>
          <p:nvPr/>
        </p:nvSpPr>
        <p:spPr>
          <a:xfrm>
            <a:off x="4816850" y="1926907"/>
            <a:ext cx="4151700" cy="2488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2"/>
              </a:buClr>
              <a:buSzPts val="1800"/>
              <a:buChar char="➔"/>
            </a:pPr>
            <a:r>
              <a:rPr lang="en-GB" sz="1700">
                <a:solidFill>
                  <a:schemeClr val="dk1"/>
                </a:solidFill>
              </a:rPr>
              <a:t>Male employees: 50.9% receive bonuses</a:t>
            </a:r>
            <a:endParaRPr sz="1700">
              <a:solidFill>
                <a:schemeClr val="dk1"/>
              </a:solidFill>
            </a:endParaRPr>
          </a:p>
          <a:p>
            <a:pPr indent="0" lvl="0" marL="0" marR="0" rtl="0" algn="l">
              <a:lnSpc>
                <a:spcPct val="100000"/>
              </a:lnSpc>
              <a:spcBef>
                <a:spcPts val="0"/>
              </a:spcBef>
              <a:spcAft>
                <a:spcPts val="0"/>
              </a:spcAft>
              <a:buNone/>
            </a:pPr>
            <a:r>
              <a:t/>
            </a:r>
            <a:endParaRPr sz="1700">
              <a:solidFill>
                <a:schemeClr val="dk1"/>
              </a:solidFill>
            </a:endParaRPr>
          </a:p>
          <a:p>
            <a:pPr indent="-342900" lvl="0" marL="457200" marR="0" rtl="0" algn="l">
              <a:lnSpc>
                <a:spcPct val="100000"/>
              </a:lnSpc>
              <a:spcBef>
                <a:spcPts val="0"/>
              </a:spcBef>
              <a:spcAft>
                <a:spcPts val="0"/>
              </a:spcAft>
              <a:buClr>
                <a:schemeClr val="dk2"/>
              </a:buClr>
              <a:buSzPts val="1800"/>
              <a:buChar char="➔"/>
            </a:pPr>
            <a:r>
              <a:rPr lang="en-GB" sz="1700">
                <a:solidFill>
                  <a:schemeClr val="dk1"/>
                </a:solidFill>
              </a:rPr>
              <a:t>Female employees: 49.1% receive bonuses</a:t>
            </a:r>
            <a:endParaRPr sz="1700">
              <a:solidFill>
                <a:schemeClr val="dk1"/>
              </a:solidFill>
            </a:endParaRPr>
          </a:p>
          <a:p>
            <a:pPr indent="0" lvl="0" marL="0" marR="0" rtl="0" algn="l">
              <a:lnSpc>
                <a:spcPct val="100000"/>
              </a:lnSpc>
              <a:spcBef>
                <a:spcPts val="0"/>
              </a:spcBef>
              <a:spcAft>
                <a:spcPts val="0"/>
              </a:spcAft>
              <a:buNone/>
            </a:pPr>
            <a:r>
              <a:t/>
            </a:r>
            <a:endParaRPr sz="1700">
              <a:solidFill>
                <a:schemeClr val="dk1"/>
              </a:solidFill>
            </a:endParaRPr>
          </a:p>
          <a:p>
            <a:pPr indent="-342900" lvl="0" marL="457200" marR="0" rtl="0" algn="l">
              <a:lnSpc>
                <a:spcPct val="100000"/>
              </a:lnSpc>
              <a:spcBef>
                <a:spcPts val="0"/>
              </a:spcBef>
              <a:spcAft>
                <a:spcPts val="0"/>
              </a:spcAft>
              <a:buClr>
                <a:schemeClr val="dk2"/>
              </a:buClr>
              <a:buSzPts val="1800"/>
              <a:buChar char="➔"/>
            </a:pPr>
            <a:r>
              <a:rPr lang="en-GB" sz="1700">
                <a:solidFill>
                  <a:schemeClr val="dk1"/>
                </a:solidFill>
              </a:rPr>
              <a:t>Nearly equal distribution between genders</a:t>
            </a:r>
            <a:endParaRPr sz="1700">
              <a:solidFill>
                <a:schemeClr val="dk1"/>
              </a:solidFill>
            </a:endParaRPr>
          </a:p>
          <a:p>
            <a:pPr indent="0" lvl="0" marL="0" marR="0" rtl="0" algn="l">
              <a:lnSpc>
                <a:spcPct val="100000"/>
              </a:lnSpc>
              <a:spcBef>
                <a:spcPts val="0"/>
              </a:spcBef>
              <a:spcAft>
                <a:spcPts val="0"/>
              </a:spcAft>
              <a:buNone/>
            </a:pPr>
            <a:r>
              <a:t/>
            </a:r>
            <a:endParaRPr sz="1700">
              <a:solidFill>
                <a:schemeClr val="dk1"/>
              </a:solidFill>
            </a:endParaRPr>
          </a:p>
          <a:p>
            <a:pPr indent="0" lvl="0" marL="457200" marR="0" rtl="0" algn="l">
              <a:lnSpc>
                <a:spcPct val="100000"/>
              </a:lnSpc>
              <a:spcBef>
                <a:spcPts val="0"/>
              </a:spcBef>
              <a:spcAft>
                <a:spcPts val="0"/>
              </a:spcAft>
              <a:buNone/>
            </a:pPr>
            <a:r>
              <a:t/>
            </a:r>
            <a:endParaRPr sz="1700">
              <a:solidFill>
                <a:schemeClr val="dk1"/>
              </a:solidFill>
            </a:endParaRPr>
          </a:p>
          <a:p>
            <a:pPr indent="0" lvl="0" marL="457200" rtl="0" algn="l">
              <a:spcBef>
                <a:spcPts val="0"/>
              </a:spcBef>
              <a:spcAft>
                <a:spcPts val="0"/>
              </a:spcAft>
              <a:buNone/>
            </a:pPr>
            <a:r>
              <a:t/>
            </a:r>
            <a:endParaRPr b="1" sz="1800">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