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handoutMasterIdLst>
    <p:handoutMasterId r:id="rId20"/>
  </p:handoutMasterIdLst>
  <p:sldIdLst>
    <p:sldId id="272" r:id="rId2"/>
    <p:sldId id="288" r:id="rId3"/>
    <p:sldId id="282" r:id="rId4"/>
    <p:sldId id="284" r:id="rId5"/>
    <p:sldId id="283" r:id="rId6"/>
    <p:sldId id="286" r:id="rId7"/>
    <p:sldId id="289" r:id="rId8"/>
    <p:sldId id="287" r:id="rId9"/>
    <p:sldId id="273" r:id="rId10"/>
    <p:sldId id="285" r:id="rId11"/>
    <p:sldId id="280" r:id="rId12"/>
    <p:sldId id="281" r:id="rId13"/>
    <p:sldId id="290" r:id="rId14"/>
    <p:sldId id="291" r:id="rId15"/>
    <p:sldId id="294" r:id="rId16"/>
    <p:sldId id="292" r:id="rId17"/>
    <p:sldId id="293" r:id="rId18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834" autoAdjust="0"/>
  </p:normalViewPr>
  <p:slideViewPr>
    <p:cSldViewPr snapToGrid="0">
      <p:cViewPr varScale="1">
        <p:scale>
          <a:sx n="115" d="100"/>
          <a:sy n="115" d="100"/>
        </p:scale>
        <p:origin x="3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3C03C-F128-4D77-8177-A57732A67E39}" type="datetime2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2020年3月12日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5ACC1-7210-4F0A-BEEB-8EC885077F20}" type="slidenum"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‹#›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0653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DF2C87C-757E-4C70-9F14-5785D5A3EB9B}" type="datetime2">
              <a:rPr lang="zh-TW" altLang="en-US" smtClean="0"/>
              <a:pPr/>
              <a:t>2020年3月12日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93B0CF2-7F87-4E02-A248-870047730F99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8791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3014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4117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2973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矩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cxnSp>
          <p:nvCxnSpPr>
            <p:cNvPr id="7" name="直線接點​​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線接點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kumimoji="0" lang="zh-TW" altLang="en-US" noProof="0" dirty="0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TW" altLang="en-US" noProof="0"/>
              <a:t>按一下以編輯母片子標題樣式</a:t>
            </a:r>
            <a:endParaRPr kumimoji="0" lang="zh-TW" altLang="en-US" noProof="0" dirty="0"/>
          </a:p>
        </p:txBody>
      </p:sp>
      <p:sp>
        <p:nvSpPr>
          <p:cNvPr id="30" name="日期預留位置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176010F5-1FDB-4412-9DA5-0DC277F3AA47}" type="datetime2">
              <a:rPr lang="zh-TW" altLang="en-US" smtClean="0"/>
              <a:pPr/>
              <a:t>2020年3月12日</a:t>
            </a:fld>
            <a:endParaRPr lang="zh-TW" altLang="en-US" dirty="0"/>
          </a:p>
        </p:txBody>
      </p:sp>
      <p:sp>
        <p:nvSpPr>
          <p:cNvPr id="19" name="頁尾預留位置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noProof="0" dirty="0"/>
              <a:t>新增頁尾</a:t>
            </a:r>
          </a:p>
        </p:txBody>
      </p:sp>
      <p:sp>
        <p:nvSpPr>
          <p:cNvPr id="27" name="投影片編號預留位置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zh-TW" altLang="en-US"/>
              <a:t>按一下以編輯母片文字樣式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856E54-3F8D-429F-92B0-552EFC395570}" type="datetime2">
              <a:rPr lang="zh-TW" altLang="en-US" smtClean="0"/>
              <a:pPr/>
              <a:t>2020年3月12日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zh-TW" altLang="en-US"/>
              <a:t>按一下以編輯母片文字樣式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BC2E8B-FC54-48F9-A7AF-9A7E3F43F4EC}" type="datetime2">
              <a:rPr lang="zh-TW" altLang="en-US" smtClean="0"/>
              <a:pPr/>
              <a:t>2020年3月12日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zh-TW" altLang="en-US"/>
              <a:t>按一下以編輯母片文字樣式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32A294-16A4-4EBE-BAE1-F92EFB453A48}" type="datetime2">
              <a:rPr lang="zh-TW" altLang="en-US" smtClean="0"/>
              <a:pPr/>
              <a:t>2020年3月12日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2F135DD-489F-40F6-9DF5-0023BF78E97D}" type="datetime2">
              <a:rPr lang="zh-TW" altLang="en-US" smtClean="0"/>
              <a:pPr/>
              <a:t>2020年3月12日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 sz="2400"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>
              <a:defRPr sz="2000"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 sz="2400"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>
              <a:defRPr sz="2000"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16C209C4-ED81-4BB2-901D-6F9161800EE0}" type="datetime2">
              <a:rPr lang="zh-TW" altLang="en-US" smtClean="0"/>
              <a:pPr/>
              <a:t>2020年3月12日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</p:txBody>
      </p:sp>
      <p:sp>
        <p:nvSpPr>
          <p:cNvPr id="5" name="內容預留位置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00FEF3-3DB6-4A7C-AB4D-ACE4B86A9E82}" type="datetime2">
              <a:rPr lang="zh-TW" altLang="en-US" smtClean="0"/>
              <a:pPr/>
              <a:t>2020年3月12日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5927D5-6AF4-4517-AA98-65218CDB69F3}" type="datetime2">
              <a:rPr lang="zh-TW" altLang="en-US" smtClean="0"/>
              <a:pPr/>
              <a:t>2020年3月12日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A6FC618-F0E5-4989-AF68-72D3D428384C}" type="datetime2">
              <a:rPr lang="zh-TW" altLang="en-US" smtClean="0"/>
              <a:pPr/>
              <a:t>2020年3月12日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9A1821B-84B2-4BCF-9103-D9BA6B63AE5A}" type="datetime2">
              <a:rPr lang="zh-TW" altLang="en-US" smtClean="0"/>
              <a:pPr/>
              <a:t>2020年3月12日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/>
              <a:t>按一下圖示以新增圖片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B29EDC9E-0ED5-49F5-AB3A-F546F39FF920}" type="datetime2">
              <a:rPr lang="zh-TW" altLang="en-US" smtClean="0"/>
              <a:pPr/>
              <a:t>2020年3月12日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zh-TW" altLang="en-US" sz="1800" dirty="0">
              <a:solidFill>
                <a:schemeClr val="tx1"/>
              </a:solidFill>
              <a:latin typeface="細明體" panose="02020509000000000000" pitchFamily="49" charset="-120"/>
              <a:ea typeface="細明體" panose="02020509000000000000" pitchFamily="49" charset="-120"/>
              <a:cs typeface="+mn-cs"/>
            </a:endParaRPr>
          </a:p>
        </p:txBody>
      </p:sp>
      <p:sp>
        <p:nvSpPr>
          <p:cNvPr id="11" name="手繪多邊形​​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zh-TW" altLang="en-US" sz="1800" dirty="0">
              <a:solidFill>
                <a:schemeClr val="tx1"/>
              </a:solidFill>
              <a:latin typeface="細明體" panose="02020509000000000000" pitchFamily="49" charset="-120"/>
              <a:ea typeface="細明體" panose="02020509000000000000" pitchFamily="49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矩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grpSp>
          <p:nvGrpSpPr>
            <p:cNvPr id="27" name="群組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手繪多邊形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zh-TW" altLang="en-US" sz="1800" noProof="0" dirty="0">
                  <a:solidFill>
                    <a:schemeClr val="tx1"/>
                  </a:solidFill>
                  <a:latin typeface="細明體" panose="02020509000000000000" pitchFamily="49" charset="-120"/>
                  <a:ea typeface="細明體" panose="02020509000000000000" pitchFamily="49" charset="-120"/>
                  <a:cs typeface="+mn-cs"/>
                </a:endParaRPr>
              </a:p>
            </p:txBody>
          </p:sp>
          <p:sp>
            <p:nvSpPr>
              <p:cNvPr id="29" name="手繪多邊形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zh-TW" altLang="en-US" sz="1800" noProof="0" dirty="0">
                  <a:solidFill>
                    <a:schemeClr val="tx1"/>
                  </a:solidFill>
                  <a:latin typeface="細明體" panose="02020509000000000000" pitchFamily="49" charset="-120"/>
                  <a:ea typeface="細明體" panose="02020509000000000000" pitchFamily="49" charset="-120"/>
                  <a:cs typeface="+mn-cs"/>
                </a:endParaRPr>
              </a:p>
            </p:txBody>
          </p:sp>
          <p:grpSp>
            <p:nvGrpSpPr>
              <p:cNvPr id="31" name="群組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手繪多邊形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zh-TW" altLang="en-US" sz="1800" noProof="0" dirty="0">
                    <a:latin typeface="細明體" panose="02020509000000000000" pitchFamily="49" charset="-120"/>
                    <a:ea typeface="細明體" panose="02020509000000000000" pitchFamily="49" charset="-120"/>
                  </a:endParaRPr>
                </a:p>
              </p:txBody>
            </p:sp>
            <p:sp>
              <p:nvSpPr>
                <p:cNvPr id="33" name="手繪多邊形​​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zh-TW" altLang="en-US" sz="1800" noProof="0" dirty="0">
                    <a:latin typeface="細明體" panose="02020509000000000000" pitchFamily="49" charset="-120"/>
                    <a:ea typeface="細明體" panose="02020509000000000000" pitchFamily="49" charset="-120"/>
                  </a:endParaRPr>
                </a:p>
              </p:txBody>
            </p:sp>
          </p:grpSp>
        </p:grpSp>
      </p:grpSp>
      <p:sp>
        <p:nvSpPr>
          <p:cNvPr id="9" name="標題預留位置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  <a:endParaRPr kumimoji="0" lang="zh-TW" altLang="en-US" noProof="0" dirty="0"/>
          </a:p>
        </p:txBody>
      </p:sp>
      <p:sp>
        <p:nvSpPr>
          <p:cNvPr id="30" name="文字預留位置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zh-TW" altLang="en-US" noProof="0" dirty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 dirty="0"/>
              <a:t>第二層</a:t>
            </a:r>
          </a:p>
          <a:p>
            <a:pPr lvl="2" rtl="0" eaLnBrk="1" latinLnBrk="0" hangingPunct="1"/>
            <a:r>
              <a:rPr lang="zh-TW" altLang="en-US" noProof="0" dirty="0"/>
              <a:t>第三層</a:t>
            </a:r>
          </a:p>
          <a:p>
            <a:pPr lvl="3" rtl="0" eaLnBrk="1" latinLnBrk="0" hangingPunct="1"/>
            <a:r>
              <a:rPr lang="zh-TW" altLang="en-US" noProof="0" dirty="0"/>
              <a:t>第四層</a:t>
            </a:r>
          </a:p>
          <a:p>
            <a:pPr lvl="4" rtl="0" eaLnBrk="1" latinLnBrk="0" hangingPunct="1"/>
            <a:r>
              <a:rPr lang="zh-TW" altLang="en-US" noProof="0" dirty="0"/>
              <a:t>第五層</a:t>
            </a:r>
          </a:p>
        </p:txBody>
      </p:sp>
      <p:sp>
        <p:nvSpPr>
          <p:cNvPr id="10" name="日期預留位置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0565B32-B448-4814-A34B-8E4078D6BFB9}" type="datetime2">
              <a:rPr lang="zh-TW" altLang="en-US" smtClean="0"/>
              <a:pPr/>
              <a:t>2020年3月12日</a:t>
            </a:fld>
            <a:endParaRPr lang="zh-TW" altLang="en-US" dirty="0"/>
          </a:p>
        </p:txBody>
      </p:sp>
      <p:sp>
        <p:nvSpPr>
          <p:cNvPr id="22" name="頁尾預留位置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noProof="0" dirty="0"/>
              <a:t>新增頁尾</a:t>
            </a:r>
          </a:p>
        </p:txBody>
      </p:sp>
      <p:sp>
        <p:nvSpPr>
          <p:cNvPr id="18" name="投影片編號預留位置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echbridge.cc/2017/12/23/linux-commnd-line-tutoria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slinux.org/" TargetMode="External"/><Relationship Id="rId2" Type="http://schemas.openxmlformats.org/officeDocument/2006/relationships/hyperlink" Target="https://www.webminal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py.sh/v86/?profile=linux26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ammyliu/p/4521315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zh-TW" altLang="en-US" dirty="0">
                <a:latin typeface="新細明體" panose="02020500000000000000" pitchFamily="18" charset="-120"/>
                <a:sym typeface="新細明體" panose="02020500000000000000" pitchFamily="18" charset="-120"/>
              </a:rPr>
              <a:t>作業系統</a:t>
            </a:r>
            <a:r>
              <a:rPr lang="en-US" altLang="zh-TW" dirty="0">
                <a:latin typeface="新細明體" panose="02020500000000000000" pitchFamily="18" charset="-120"/>
                <a:sym typeface="新細明體" panose="02020500000000000000" pitchFamily="18" charset="-120"/>
              </a:rPr>
              <a:t/>
            </a:r>
            <a:br>
              <a:rPr lang="en-US" altLang="zh-TW" dirty="0">
                <a:latin typeface="新細明體" panose="02020500000000000000" pitchFamily="18" charset="-120"/>
                <a:sym typeface="新細明體" panose="02020500000000000000" pitchFamily="18" charset="-120"/>
              </a:rPr>
            </a:br>
            <a:r>
              <a:rPr lang="en-US" altLang="zh-TW" sz="4800" dirty="0">
                <a:latin typeface="新細明體" panose="02020500000000000000" pitchFamily="18" charset="-120"/>
                <a:sym typeface="新細明體" panose="02020500000000000000" pitchFamily="18" charset="-120"/>
              </a:rPr>
              <a:t>Lab1-Linux</a:t>
            </a:r>
            <a:r>
              <a:rPr lang="zh-TW" altLang="en-US" sz="4800" dirty="0">
                <a:latin typeface="新細明體" panose="02020500000000000000" pitchFamily="18" charset="-120"/>
                <a:sym typeface="新細明體" panose="02020500000000000000" pitchFamily="18" charset="-120"/>
              </a:rPr>
              <a:t>簡介及指令介紹</a:t>
            </a:r>
            <a:endParaRPr lang="zh-TW" altLang="en-US" dirty="0">
              <a:latin typeface="新細明體" panose="02020500000000000000" pitchFamily="18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n-US" altLang="zh-TW" dirty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39F9FE-1EA2-4BA4-83A3-FF99BE9DE5D2}"/>
              </a:ext>
            </a:extLst>
          </p:cNvPr>
          <p:cNvSpPr/>
          <p:nvPr/>
        </p:nvSpPr>
        <p:spPr>
          <a:xfrm>
            <a:off x="3334516" y="3657601"/>
            <a:ext cx="8028160" cy="399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zh-TW" altLang="en-US" dirty="0">
                <a:hlinkClick r:id="rId3"/>
              </a:rPr>
              <a:t>參考來源：</a:t>
            </a:r>
            <a:r>
              <a:rPr lang="en-US" altLang="zh-TW" dirty="0">
                <a:hlinkClick r:id="rId3"/>
              </a:rPr>
              <a:t>https://blog.techbridge.cc/2017/12/23/linux-commnd-line-tutorial/</a:t>
            </a:r>
            <a:endParaRPr lang="en-US" altLang="zh-TW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新細明體" panose="02020500000000000000" pitchFamily="18" charset="-120"/>
                <a:sym typeface="新細明體" panose="02020500000000000000" pitchFamily="18" charset="-120"/>
              </a:rPr>
              <a:t>檔案與目錄管理指令</a:t>
            </a:r>
            <a:r>
              <a:rPr lang="en-US" altLang="zh-TW" dirty="0">
                <a:latin typeface="新細明體" panose="02020500000000000000" pitchFamily="18" charset="-120"/>
                <a:sym typeface="新細明體" panose="02020500000000000000" pitchFamily="18" charset="-120"/>
              </a:rPr>
              <a:t>(2)</a:t>
            </a:r>
            <a:endParaRPr lang="zh-TW" altLang="en-US" dirty="0">
              <a:latin typeface="新細明體" panose="02020500000000000000" pitchFamily="18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altLang="zh-TW" dirty="0">
                <a:sym typeface="新細明體" panose="02020500000000000000" pitchFamily="18" charset="-120"/>
              </a:rPr>
              <a:t>tail</a:t>
            </a:r>
            <a:r>
              <a:rPr lang="zh-TW" altLang="en-US" dirty="0">
                <a:sym typeface="新細明體" panose="02020500000000000000" pitchFamily="18" charset="-120"/>
              </a:rPr>
              <a:t>指令：顯示檔案最後幾行內容</a:t>
            </a:r>
            <a:endParaRPr lang="en-US" altLang="zh-TW" dirty="0">
              <a:sym typeface="新細明體" panose="02020500000000000000" pitchFamily="18" charset="-120"/>
            </a:endParaRPr>
          </a:p>
          <a:p>
            <a:r>
              <a:rPr lang="en-US" altLang="zh-TW" dirty="0">
                <a:sym typeface="新細明體" panose="02020500000000000000" pitchFamily="18" charset="-120"/>
              </a:rPr>
              <a:t>touch</a:t>
            </a:r>
            <a:r>
              <a:rPr lang="zh-TW" altLang="en-US" dirty="0">
                <a:sym typeface="新細明體" panose="02020500000000000000" pitchFamily="18" charset="-120"/>
              </a:rPr>
              <a:t>：用來更新已存在文件的 </a:t>
            </a:r>
            <a:r>
              <a:rPr lang="en-US" altLang="zh-TW" dirty="0">
                <a:sym typeface="新細明體" panose="02020500000000000000" pitchFamily="18" charset="-120"/>
              </a:rPr>
              <a:t>timestamp </a:t>
            </a:r>
            <a:r>
              <a:rPr lang="zh-TW" altLang="en-US" dirty="0">
                <a:sym typeface="新細明體" panose="02020500000000000000" pitchFamily="18" charset="-120"/>
              </a:rPr>
              <a:t>時間戳記或是新增空白檔案</a:t>
            </a:r>
            <a:endParaRPr lang="en-US" altLang="zh-TW" dirty="0">
              <a:sym typeface="新細明體" panose="02020500000000000000" pitchFamily="18" charset="-120"/>
            </a:endParaRPr>
          </a:p>
          <a:p>
            <a:r>
              <a:rPr lang="en-US" altLang="zh-TW" dirty="0">
                <a:sym typeface="新細明體" panose="02020500000000000000" pitchFamily="18" charset="-120"/>
              </a:rPr>
              <a:t>more</a:t>
            </a:r>
            <a:r>
              <a:rPr lang="zh-TW" altLang="en-US" dirty="0">
                <a:sym typeface="新細明體" panose="02020500000000000000" pitchFamily="18" charset="-120"/>
              </a:rPr>
              <a:t>：將檔案一頁頁印在終端機上</a:t>
            </a:r>
            <a:endParaRPr lang="en-US" altLang="zh-TW" dirty="0">
              <a:sym typeface="新細明體" panose="02020500000000000000" pitchFamily="18" charset="-120"/>
            </a:endParaRPr>
          </a:p>
          <a:p>
            <a:r>
              <a:rPr lang="en-US" altLang="zh-TW" dirty="0">
                <a:sym typeface="新細明體" panose="02020500000000000000" pitchFamily="18" charset="-120"/>
              </a:rPr>
              <a:t>file</a:t>
            </a:r>
            <a:r>
              <a:rPr lang="zh-TW" altLang="en-US" dirty="0">
                <a:sym typeface="新細明體" panose="02020500000000000000" pitchFamily="18" charset="-120"/>
              </a:rPr>
              <a:t>：檢查檔案類型</a:t>
            </a:r>
            <a:endParaRPr lang="en-US" altLang="zh-TW" dirty="0">
              <a:sym typeface="新細明體" panose="02020500000000000000" pitchFamily="18" charset="-120"/>
            </a:endParaRPr>
          </a:p>
          <a:p>
            <a:endParaRPr lang="en-US" altLang="zh-TW" dirty="0">
              <a:sym typeface="新細明體" panose="02020500000000000000" pitchFamily="18" charset="-120"/>
            </a:endParaRPr>
          </a:p>
          <a:p>
            <a:endParaRPr lang="en-US" altLang="zh-TW" dirty="0">
              <a:sym typeface="新細明體" panose="02020500000000000000" pitchFamily="18" charset="-120"/>
            </a:endParaRPr>
          </a:p>
          <a:p>
            <a:pPr lvl="1"/>
            <a:endParaRPr lang="en-US" altLang="zh-TW" dirty="0">
              <a:sym typeface="新細明體" panose="02020500000000000000" pitchFamily="18" charset="-120"/>
            </a:endParaRPr>
          </a:p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28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新細明體" panose="02020500000000000000" pitchFamily="18" charset="-120"/>
                <a:sym typeface="新細明體" panose="02020500000000000000" pitchFamily="18" charset="-120"/>
              </a:rPr>
              <a:t>系統管理指令</a:t>
            </a:r>
            <a:endParaRPr lang="zh-TW" altLang="en-US" dirty="0">
              <a:latin typeface="新細明體" panose="02020500000000000000" pitchFamily="18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TW" dirty="0" err="1">
                <a:sym typeface="新細明體" panose="02020500000000000000" pitchFamily="18" charset="-120"/>
              </a:rPr>
              <a:t>su</a:t>
            </a:r>
            <a:r>
              <a:rPr lang="zh-TW" altLang="en-US" dirty="0">
                <a:sym typeface="新細明體" panose="02020500000000000000" pitchFamily="18" charset="-120"/>
              </a:rPr>
              <a:t>指令：轉換你身份成為 </a:t>
            </a:r>
            <a:r>
              <a:rPr lang="en-US" altLang="zh-TW" dirty="0">
                <a:sym typeface="新細明體" panose="02020500000000000000" pitchFamily="18" charset="-120"/>
              </a:rPr>
              <a:t>super user </a:t>
            </a:r>
            <a:r>
              <a:rPr lang="zh-TW" altLang="en-US" dirty="0">
                <a:sym typeface="新細明體" panose="02020500000000000000" pitchFamily="18" charset="-120"/>
              </a:rPr>
              <a:t>（系統管理員）</a:t>
            </a:r>
          </a:p>
          <a:p>
            <a:r>
              <a:rPr lang="en-US" altLang="zh-TW" dirty="0" err="1">
                <a:sym typeface="新細明體" panose="02020500000000000000" pitchFamily="18" charset="-120"/>
              </a:rPr>
              <a:t>sudo</a:t>
            </a:r>
            <a:r>
              <a:rPr lang="en-US" altLang="zh-TW" dirty="0">
                <a:sym typeface="新細明體" panose="02020500000000000000" pitchFamily="18" charset="-120"/>
              </a:rPr>
              <a:t>+</a:t>
            </a:r>
            <a:r>
              <a:rPr lang="zh-TW" altLang="en-US" dirty="0">
                <a:sym typeface="新細明體" panose="02020500000000000000" pitchFamily="18" charset="-120"/>
              </a:rPr>
              <a:t>指令：使用</a:t>
            </a:r>
            <a:r>
              <a:rPr lang="en-US" altLang="zh-TW" dirty="0">
                <a:sym typeface="新細明體" panose="02020500000000000000" pitchFamily="18" charset="-120"/>
              </a:rPr>
              <a:t>superuser</a:t>
            </a:r>
            <a:r>
              <a:rPr lang="zh-TW" altLang="en-US" dirty="0">
                <a:sym typeface="新細明體" panose="02020500000000000000" pitchFamily="18" charset="-120"/>
              </a:rPr>
              <a:t>執行指令，會要求輸入自己密碼。</a:t>
            </a:r>
            <a:endParaRPr lang="en-US" altLang="zh-TW" dirty="0">
              <a:sym typeface="新細明體" panose="02020500000000000000" pitchFamily="18" charset="-120"/>
            </a:endParaRPr>
          </a:p>
          <a:p>
            <a:r>
              <a:rPr lang="en-US" altLang="zh-TW" dirty="0">
                <a:sym typeface="新細明體" panose="02020500000000000000" pitchFamily="18" charset="-120"/>
              </a:rPr>
              <a:t>kill</a:t>
            </a:r>
            <a:r>
              <a:rPr lang="zh-TW" altLang="en-US" dirty="0">
                <a:sym typeface="新細明體" panose="02020500000000000000" pitchFamily="18" charset="-120"/>
              </a:rPr>
              <a:t>指令：根據 </a:t>
            </a:r>
            <a:r>
              <a:rPr lang="en-US" altLang="zh-TW" dirty="0">
                <a:sym typeface="新細明體" panose="02020500000000000000" pitchFamily="18" charset="-120"/>
              </a:rPr>
              <a:t>Process ID </a:t>
            </a:r>
            <a:r>
              <a:rPr lang="zh-TW" altLang="en-US" dirty="0">
                <a:sym typeface="新細明體" panose="02020500000000000000" pitchFamily="18" charset="-120"/>
              </a:rPr>
              <a:t>指定要終止程式</a:t>
            </a:r>
          </a:p>
          <a:p>
            <a:r>
              <a:rPr lang="en-US" altLang="zh-TW" dirty="0">
                <a:sym typeface="新細明體" panose="02020500000000000000" pitchFamily="18" charset="-120"/>
              </a:rPr>
              <a:t>shutdown</a:t>
            </a:r>
            <a:r>
              <a:rPr lang="zh-TW" altLang="en-US" dirty="0">
                <a:sym typeface="新細明體" panose="02020500000000000000" pitchFamily="18" charset="-120"/>
              </a:rPr>
              <a:t>指令：</a:t>
            </a:r>
            <a:r>
              <a:rPr lang="zh-TW" altLang="en-US" dirty="0" smtClean="0">
                <a:sym typeface="新細明體" panose="02020500000000000000" pitchFamily="18" charset="-120"/>
              </a:rPr>
              <a:t>關機，</a:t>
            </a:r>
            <a:r>
              <a:rPr lang="zh-TW" altLang="en-US" dirty="0" smtClean="0"/>
              <a:t>只有 </a:t>
            </a:r>
            <a:r>
              <a:rPr lang="en-US" altLang="zh-TW" dirty="0"/>
              <a:t>root </a:t>
            </a:r>
            <a:r>
              <a:rPr lang="zh-TW" altLang="en-US" dirty="0"/>
              <a:t>才有權力</a:t>
            </a:r>
            <a:r>
              <a:rPr lang="zh-TW" altLang="en-US" dirty="0" smtClean="0"/>
              <a:t>下。</a:t>
            </a:r>
            <a:endParaRPr lang="en-US" altLang="zh-TW" dirty="0">
              <a:sym typeface="新細明體" panose="02020500000000000000" pitchFamily="18" charset="-120"/>
            </a:endParaRPr>
          </a:p>
          <a:p>
            <a:r>
              <a:rPr lang="en-US" altLang="zh-TW" dirty="0">
                <a:sym typeface="新細明體" panose="02020500000000000000" pitchFamily="18" charset="-120"/>
              </a:rPr>
              <a:t>reboot</a:t>
            </a:r>
            <a:r>
              <a:rPr lang="zh-TW" altLang="en-US" dirty="0">
                <a:sym typeface="新細明體" panose="02020500000000000000" pitchFamily="18" charset="-120"/>
              </a:rPr>
              <a:t>指令：重新啟動</a:t>
            </a:r>
          </a:p>
          <a:p>
            <a:r>
              <a:rPr lang="en-US" altLang="zh-TW" dirty="0">
                <a:sym typeface="新細明體" panose="02020500000000000000" pitchFamily="18" charset="-120"/>
              </a:rPr>
              <a:t>clear</a:t>
            </a:r>
            <a:r>
              <a:rPr lang="zh-TW" altLang="en-US" dirty="0">
                <a:sym typeface="新細明體" panose="02020500000000000000" pitchFamily="18" charset="-120"/>
              </a:rPr>
              <a:t>指令：清除螢幕</a:t>
            </a:r>
            <a:r>
              <a:rPr lang="zh-TW" altLang="en-US" dirty="0" smtClean="0">
                <a:sym typeface="新細明體" panose="02020500000000000000" pitchFamily="18" charset="-120"/>
              </a:rPr>
              <a:t>畫面</a:t>
            </a:r>
            <a:endParaRPr lang="en-US" altLang="zh-TW" dirty="0" smtClean="0">
              <a:sym typeface="新細明體" panose="02020500000000000000" pitchFamily="18" charset="-120"/>
            </a:endParaRPr>
          </a:p>
          <a:p>
            <a:r>
              <a:rPr lang="en-US" altLang="zh-TW" dirty="0" smtClean="0">
                <a:sym typeface="新細明體" panose="02020500000000000000" pitchFamily="18" charset="-120"/>
              </a:rPr>
              <a:t>exit</a:t>
            </a:r>
            <a:r>
              <a:rPr lang="zh-TW" altLang="en-US" dirty="0">
                <a:sym typeface="新細明體" panose="02020500000000000000" pitchFamily="18" charset="-120"/>
              </a:rPr>
              <a:t>指令：</a:t>
            </a:r>
            <a:r>
              <a:rPr lang="zh-TW" altLang="en-US" dirty="0" smtClean="0">
                <a:sym typeface="新細明體" panose="02020500000000000000" pitchFamily="18" charset="-120"/>
              </a:rPr>
              <a:t>離開</a:t>
            </a:r>
            <a:r>
              <a:rPr lang="zh-TW" altLang="en-US" dirty="0">
                <a:sym typeface="新細明體" panose="02020500000000000000" pitchFamily="18" charset="-120"/>
              </a:rPr>
              <a:t>終端機界面</a:t>
            </a:r>
            <a:endParaRPr lang="en-US" altLang="zh-TW" dirty="0">
              <a:sym typeface="新細明體" panose="02020500000000000000" pitchFamily="18" charset="-120"/>
            </a:endParaRPr>
          </a:p>
          <a:p>
            <a:endParaRPr lang="en-US" altLang="zh-TW" dirty="0">
              <a:sym typeface="新細明體" panose="02020500000000000000" pitchFamily="18" charset="-120"/>
            </a:endParaRPr>
          </a:p>
          <a:p>
            <a:endParaRPr lang="en-US" altLang="zh-TW" dirty="0">
              <a:sym typeface="新細明體" panose="02020500000000000000" pitchFamily="18" charset="-120"/>
            </a:endParaRPr>
          </a:p>
          <a:p>
            <a:endParaRPr lang="en-US" altLang="zh-TW" dirty="0">
              <a:sym typeface="新細明體" panose="02020500000000000000" pitchFamily="18" charset="-120"/>
            </a:endParaRPr>
          </a:p>
          <a:p>
            <a:pPr lvl="1"/>
            <a:endParaRPr lang="en-US" altLang="zh-TW" dirty="0">
              <a:sym typeface="新細明體" panose="02020500000000000000" pitchFamily="18" charset="-120"/>
            </a:endParaRPr>
          </a:p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126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新細明體" panose="02020500000000000000" pitchFamily="18" charset="-120"/>
                <a:sym typeface="新細明體" panose="02020500000000000000" pitchFamily="18" charset="-120"/>
              </a:rPr>
              <a:t>套件管理指令</a:t>
            </a:r>
            <a:endParaRPr lang="zh-TW" altLang="en-US" dirty="0">
              <a:latin typeface="新細明體" panose="02020500000000000000" pitchFamily="18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2B32836F-E224-4040-864E-F23953663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039823"/>
              </p:ext>
            </p:extLst>
          </p:nvPr>
        </p:nvGraphicFramePr>
        <p:xfrm>
          <a:off x="673463" y="2200122"/>
          <a:ext cx="9088847" cy="383491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271123">
                  <a:extLst>
                    <a:ext uri="{9D8B030D-6E8A-4147-A177-3AD203B41FA5}">
                      <a16:colId xmlns:a16="http://schemas.microsoft.com/office/drawing/2014/main" val="2052910260"/>
                    </a:ext>
                  </a:extLst>
                </a:gridCol>
                <a:gridCol w="2271123">
                  <a:extLst>
                    <a:ext uri="{9D8B030D-6E8A-4147-A177-3AD203B41FA5}">
                      <a16:colId xmlns:a16="http://schemas.microsoft.com/office/drawing/2014/main" val="3019535513"/>
                    </a:ext>
                  </a:extLst>
                </a:gridCol>
                <a:gridCol w="4546601">
                  <a:extLst>
                    <a:ext uri="{9D8B030D-6E8A-4147-A177-3AD203B41FA5}">
                      <a16:colId xmlns:a16="http://schemas.microsoft.com/office/drawing/2014/main" val="3661506289"/>
                    </a:ext>
                  </a:extLst>
                </a:gridCol>
              </a:tblGrid>
              <a:tr h="76698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apt </a:t>
                      </a:r>
                      <a:r>
                        <a:rPr lang="zh-TW" altLang="en-US" dirty="0"/>
                        <a:t>命令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apt-get</a:t>
                      </a:r>
                      <a:r>
                        <a:rPr lang="zh-TW" altLang="en-US" dirty="0"/>
                        <a:t>命令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功能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330633"/>
                  </a:ext>
                </a:extLst>
              </a:tr>
              <a:tr h="76698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apt install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apt-get install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安裝套件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1473992"/>
                  </a:ext>
                </a:extLst>
              </a:tr>
              <a:tr h="76698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apt update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apt-get update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更新套件資料庫列表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930581"/>
                  </a:ext>
                </a:extLst>
              </a:tr>
              <a:tr h="76698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apt upgrade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apt-get upgrade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升級套件並下載安裝套件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700787"/>
                  </a:ext>
                </a:extLst>
              </a:tr>
              <a:tr h="76698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apt remove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apt-get remove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移除</a:t>
                      </a:r>
                      <a:r>
                        <a:rPr kumimoji="0" lang="zh-TW" alt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套件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2553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12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5E4AB0-1E9D-456B-86AD-F07B536C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其他常用指令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69BFEC-4FC0-4CC6-B7E5-B034DC050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find</a:t>
            </a:r>
            <a:r>
              <a:rPr lang="zh-TW" altLang="en-US" dirty="0"/>
              <a:t>指令：查詢檔案</a:t>
            </a:r>
            <a:endParaRPr lang="en-US" altLang="zh-TW" dirty="0"/>
          </a:p>
          <a:p>
            <a:pPr marL="393192" lvl="1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$</a:t>
            </a:r>
            <a:r>
              <a:rPr lang="zh-TW" altLang="en-US" dirty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find . -name README.md</a:t>
            </a:r>
            <a:r>
              <a:rPr lang="zh-TW" altLang="en-US" dirty="0">
                <a:solidFill>
                  <a:srgbClr val="00B050"/>
                </a:solidFill>
              </a:rPr>
              <a:t>   </a:t>
            </a:r>
            <a:r>
              <a:rPr lang="en-US" altLang="zh-TW" dirty="0">
                <a:solidFill>
                  <a:srgbClr val="0070C0"/>
                </a:solidFill>
              </a:rPr>
              <a:t>//</a:t>
            </a:r>
            <a:r>
              <a:rPr lang="zh-TW" altLang="en-US" dirty="0">
                <a:solidFill>
                  <a:srgbClr val="0070C0"/>
                </a:solidFill>
              </a:rPr>
              <a:t>在目前目錄下尋找檔名為 </a:t>
            </a:r>
            <a:r>
              <a:rPr lang="en-US" altLang="zh-TW" dirty="0">
                <a:solidFill>
                  <a:srgbClr val="0070C0"/>
                </a:solidFill>
              </a:rPr>
              <a:t>README.md </a:t>
            </a:r>
            <a:r>
              <a:rPr lang="zh-TW" altLang="en-US" dirty="0">
                <a:solidFill>
                  <a:srgbClr val="0070C0"/>
                </a:solidFill>
              </a:rPr>
              <a:t>檔案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/>
              <a:t>grep</a:t>
            </a:r>
            <a:r>
              <a:rPr lang="zh-TW" altLang="en-US" dirty="0"/>
              <a:t>指令：文件字串搜尋工具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$ grep '</a:t>
            </a:r>
            <a:r>
              <a:rPr lang="zh-TW" altLang="en-US" dirty="0">
                <a:solidFill>
                  <a:srgbClr val="00B050"/>
                </a:solidFill>
              </a:rPr>
              <a:t>找這個字串</a:t>
            </a:r>
            <a:r>
              <a:rPr lang="en-US" altLang="zh-TW" dirty="0">
                <a:solidFill>
                  <a:srgbClr val="00B050"/>
                </a:solidFill>
              </a:rPr>
              <a:t>' </a:t>
            </a:r>
            <a:r>
              <a:rPr lang="en-US" altLang="zh-TW" dirty="0" err="1" smtClean="0">
                <a:solidFill>
                  <a:srgbClr val="00B050"/>
                </a:solidFill>
              </a:rPr>
              <a:t>file_name</a:t>
            </a:r>
            <a:endParaRPr lang="en-US" altLang="zh-TW" dirty="0"/>
          </a:p>
          <a:p>
            <a:pPr marL="393192" lvl="1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$ grep -r '</a:t>
            </a:r>
            <a:r>
              <a:rPr lang="zh-TW" altLang="en-US" dirty="0">
                <a:solidFill>
                  <a:srgbClr val="00B050"/>
                </a:solidFill>
              </a:rPr>
              <a:t>字串</a:t>
            </a:r>
            <a:r>
              <a:rPr lang="en-US" altLang="zh-TW" dirty="0">
                <a:solidFill>
                  <a:srgbClr val="00B050"/>
                </a:solidFill>
              </a:rPr>
              <a:t>' * </a:t>
            </a:r>
            <a:r>
              <a:rPr lang="en-US" altLang="zh-TW" dirty="0">
                <a:solidFill>
                  <a:srgbClr val="0070C0"/>
                </a:solidFill>
              </a:rPr>
              <a:t>//</a:t>
            </a:r>
            <a:r>
              <a:rPr lang="zh-TW" altLang="en-US" dirty="0">
                <a:solidFill>
                  <a:srgbClr val="0070C0"/>
                </a:solidFill>
              </a:rPr>
              <a:t>找所有目錄（含子目錄）下檔案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278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0D2FF6-9791-4A09-87EA-E403EC65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撰寫第一個 </a:t>
            </a:r>
            <a:r>
              <a:rPr lang="en-US" altLang="zh-TW" dirty="0"/>
              <a:t>shell script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953E52-E841-44F8-BA49-E0CC3848A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35479"/>
            <a:ext cx="10972800" cy="4817745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在 </a:t>
            </a:r>
            <a:r>
              <a:rPr lang="en-US" altLang="zh-TW" sz="2000" dirty="0"/>
              <a:t>Linux </a:t>
            </a:r>
            <a:r>
              <a:rPr lang="zh-TW" altLang="en-US" sz="2000" dirty="0"/>
              <a:t>中標準的 </a:t>
            </a:r>
            <a:r>
              <a:rPr lang="en-US" altLang="zh-TW" sz="2000" dirty="0"/>
              <a:t>Shell </a:t>
            </a:r>
            <a:r>
              <a:rPr lang="zh-TW" altLang="en-US" sz="2000" dirty="0"/>
              <a:t>為（</a:t>
            </a:r>
            <a:r>
              <a:rPr lang="en-US" altLang="zh-TW" sz="2000" dirty="0"/>
              <a:t>Bourne Again Shell</a:t>
            </a:r>
            <a:r>
              <a:rPr lang="zh-TW" altLang="en-US" sz="2000" dirty="0"/>
              <a:t>），檔案路徑為 </a:t>
            </a:r>
            <a:r>
              <a:rPr lang="en-US" altLang="zh-TW" sz="2000" dirty="0"/>
              <a:t>/</a:t>
            </a:r>
            <a:r>
              <a:rPr lang="en-US" altLang="zh-TW" sz="2000" dirty="0" smtClean="0"/>
              <a:t>bin/bash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marL="393192" lvl="1" indent="0">
              <a:buNone/>
            </a:pPr>
            <a:r>
              <a:rPr lang="en-US" altLang="zh-TW" sz="1800" dirty="0">
                <a:solidFill>
                  <a:srgbClr val="00B050"/>
                </a:solidFill>
              </a:rPr>
              <a:t>$ echo $SHELL </a:t>
            </a:r>
            <a:r>
              <a:rPr lang="en-US" altLang="zh-TW" sz="1800" dirty="0">
                <a:solidFill>
                  <a:srgbClr val="0070C0"/>
                </a:solidFill>
              </a:rPr>
              <a:t>//</a:t>
            </a:r>
            <a:r>
              <a:rPr lang="zh-TW" altLang="en-US" sz="1800" dirty="0">
                <a:solidFill>
                  <a:srgbClr val="0070C0"/>
                </a:solidFill>
              </a:rPr>
              <a:t>去印出目前使用的 </a:t>
            </a:r>
            <a:r>
              <a:rPr lang="en-US" altLang="zh-TW" sz="1800" dirty="0">
                <a:solidFill>
                  <a:srgbClr val="0070C0"/>
                </a:solidFill>
              </a:rPr>
              <a:t>shell</a:t>
            </a:r>
            <a:endParaRPr lang="en-US" altLang="zh-TW" sz="1800" dirty="0"/>
          </a:p>
          <a:p>
            <a:r>
              <a:rPr lang="en-US" altLang="zh-TW" sz="2000" dirty="0"/>
              <a:t>Shell Script </a:t>
            </a:r>
            <a:r>
              <a:rPr lang="zh-TW" altLang="en-US" sz="2000" dirty="0"/>
              <a:t>為使用 </a:t>
            </a:r>
            <a:r>
              <a:rPr lang="en-US" altLang="zh-TW" sz="2000" dirty="0"/>
              <a:t>shell </a:t>
            </a:r>
            <a:r>
              <a:rPr lang="zh-TW" altLang="en-US" sz="2000" dirty="0" smtClean="0"/>
              <a:t>提供</a:t>
            </a:r>
            <a:r>
              <a:rPr lang="zh-TW" altLang="en-US" sz="2000" dirty="0"/>
              <a:t>的語法所撰寫的程式碼，其為直譯式不用編譯。</a:t>
            </a:r>
            <a:endParaRPr lang="en-US" altLang="zh-TW" sz="2000" dirty="0"/>
          </a:p>
          <a:p>
            <a:r>
              <a:rPr lang="zh-TW" altLang="en-US" sz="2000" dirty="0"/>
              <a:t>輸入以下程式碼並儲存成</a:t>
            </a:r>
            <a:r>
              <a:rPr lang="en-US" altLang="zh-TW" sz="2000" dirty="0"/>
              <a:t>example.sh</a:t>
            </a:r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r>
              <a:rPr lang="zh-TW" altLang="en-US" sz="2000" dirty="0"/>
              <a:t>修改檔案權限為可以執行，並執行之。</a:t>
            </a:r>
            <a:endParaRPr lang="en-US" altLang="zh-TW" sz="2000" dirty="0"/>
          </a:p>
          <a:p>
            <a:pPr marL="393192" lvl="1" indent="0">
              <a:buNone/>
            </a:pPr>
            <a:r>
              <a:rPr lang="en-US" altLang="zh-TW" sz="2000" dirty="0">
                <a:solidFill>
                  <a:srgbClr val="00B050"/>
                </a:solidFill>
              </a:rPr>
              <a:t>$ </a:t>
            </a:r>
            <a:r>
              <a:rPr lang="es-ES" altLang="zh-TW" sz="2000" dirty="0">
                <a:solidFill>
                  <a:srgbClr val="00B050"/>
                </a:solidFill>
              </a:rPr>
              <a:t>chmod u+x example.sh</a:t>
            </a:r>
            <a:endParaRPr lang="zh-TW" altLang="en-US" dirty="0"/>
          </a:p>
          <a:p>
            <a:pPr marL="393192" lvl="1" indent="0">
              <a:buNone/>
            </a:pPr>
            <a:r>
              <a:rPr lang="en-US" altLang="zh-TW" sz="2000" dirty="0">
                <a:solidFill>
                  <a:srgbClr val="00B050"/>
                </a:solidFill>
              </a:rPr>
              <a:t>$</a:t>
            </a:r>
            <a:r>
              <a:rPr lang="zh-TW" altLang="en-US" sz="2000" dirty="0">
                <a:solidFill>
                  <a:srgbClr val="00B050"/>
                </a:solidFill>
              </a:rPr>
              <a:t> </a:t>
            </a:r>
            <a:r>
              <a:rPr lang="en-US" altLang="zh-TW" sz="2000" dirty="0">
                <a:solidFill>
                  <a:srgbClr val="00B050"/>
                </a:solidFill>
              </a:rPr>
              <a:t>./</a:t>
            </a:r>
            <a:r>
              <a:rPr lang="es-ES" altLang="zh-TW" sz="2000" dirty="0">
                <a:solidFill>
                  <a:srgbClr val="00B050"/>
                </a:solidFill>
              </a:rPr>
              <a:t>example.sh</a:t>
            </a:r>
            <a:endParaRPr lang="zh-TW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2BC28C-B97F-47C6-9E7D-C1317DE85FD6}"/>
              </a:ext>
            </a:extLst>
          </p:cNvPr>
          <p:cNvSpPr/>
          <p:nvPr/>
        </p:nvSpPr>
        <p:spPr>
          <a:xfrm>
            <a:off x="1000125" y="3429000"/>
            <a:ext cx="6096000" cy="1754326"/>
          </a:xfrm>
          <a:prstGeom prst="rect">
            <a:avLst/>
          </a:prstGeom>
          <a:solidFill>
            <a:srgbClr val="F4F2EC"/>
          </a:solidFill>
        </p:spPr>
        <p:txBody>
          <a:bodyPr>
            <a:spAutoFit/>
          </a:bodyPr>
          <a:lstStyle/>
          <a:p>
            <a:r>
              <a:rPr lang="en-US" altLang="zh-TW" dirty="0">
                <a:latin typeface="SFMono-Regular"/>
              </a:rPr>
              <a:t>#!/bin/bash</a:t>
            </a:r>
          </a:p>
          <a:p>
            <a:endParaRPr lang="en-US" altLang="zh-TW" dirty="0">
              <a:latin typeface="SFMono-Regular"/>
            </a:endParaRPr>
          </a:p>
          <a:p>
            <a:r>
              <a:rPr lang="en-US" altLang="zh-TW" dirty="0">
                <a:latin typeface="SFMono-Regular"/>
              </a:rPr>
              <a:t>echo "</a:t>
            </a:r>
            <a:r>
              <a:rPr lang="zh-TW" altLang="en-US" dirty="0">
                <a:latin typeface="SFMono-Regular"/>
              </a:rPr>
              <a:t>日期</a:t>
            </a:r>
            <a:r>
              <a:rPr lang="en-US" altLang="zh-TW" dirty="0">
                <a:latin typeface="SFMono-Regular"/>
              </a:rPr>
              <a:t>"</a:t>
            </a:r>
          </a:p>
          <a:p>
            <a:r>
              <a:rPr lang="en-US" altLang="zh-TW" dirty="0">
                <a:latin typeface="SFMono-Regular"/>
              </a:rPr>
              <a:t>date</a:t>
            </a:r>
          </a:p>
          <a:p>
            <a:r>
              <a:rPr lang="en-US" altLang="zh-TW" dirty="0">
                <a:latin typeface="SFMono-Regular"/>
              </a:rPr>
              <a:t>echo "</a:t>
            </a:r>
            <a:r>
              <a:rPr lang="zh-TW" altLang="en-US" dirty="0">
                <a:latin typeface="SFMono-Regular"/>
              </a:rPr>
              <a:t>印出檔案列表</a:t>
            </a:r>
            <a:r>
              <a:rPr lang="en-US" altLang="zh-TW" dirty="0">
                <a:latin typeface="SFMono-Regular"/>
              </a:rPr>
              <a:t>"</a:t>
            </a:r>
          </a:p>
          <a:p>
            <a:r>
              <a:rPr lang="en-US" altLang="zh-TW" dirty="0">
                <a:latin typeface="SFMono-Regular"/>
              </a:rPr>
              <a:t>ls -l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359620" y="3416808"/>
            <a:ext cx="3959284" cy="230832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0070C0"/>
                </a:solidFill>
              </a:rPr>
              <a:t>#!</a:t>
            </a:r>
            <a:r>
              <a:rPr lang="zh-TW" altLang="en-US" dirty="0">
                <a:solidFill>
                  <a:srgbClr val="0070C0"/>
                </a:solidFill>
              </a:rPr>
              <a:t>放在</a:t>
            </a:r>
            <a:r>
              <a:rPr lang="zh-TW" altLang="en-US" dirty="0" smtClean="0">
                <a:solidFill>
                  <a:srgbClr val="0070C0"/>
                </a:solidFill>
              </a:rPr>
              <a:t>一起標誌</a:t>
            </a:r>
            <a:r>
              <a:rPr lang="zh-TW" altLang="en-US" dirty="0">
                <a:solidFill>
                  <a:srgbClr val="0070C0"/>
                </a:solidFill>
              </a:rPr>
              <a:t>著這是一個</a:t>
            </a:r>
            <a:r>
              <a:rPr lang="en-US" altLang="zh-TW" dirty="0">
                <a:solidFill>
                  <a:srgbClr val="0070C0"/>
                </a:solidFill>
              </a:rPr>
              <a:t>shell script</a:t>
            </a:r>
            <a:r>
              <a:rPr lang="zh-TW" altLang="en-US" dirty="0">
                <a:solidFill>
                  <a:srgbClr val="0070C0"/>
                </a:solidFill>
              </a:rPr>
              <a:t>，其後的路徑指出了用來解釋這個</a:t>
            </a:r>
            <a:r>
              <a:rPr lang="en-US" altLang="zh-TW" dirty="0">
                <a:solidFill>
                  <a:srgbClr val="0070C0"/>
                </a:solidFill>
              </a:rPr>
              <a:t>script</a:t>
            </a:r>
            <a:r>
              <a:rPr lang="zh-TW" altLang="en-US" dirty="0">
                <a:solidFill>
                  <a:srgbClr val="0070C0"/>
                </a:solidFill>
              </a:rPr>
              <a:t>的程序</a:t>
            </a:r>
            <a:r>
              <a:rPr lang="zh-TW" altLang="en-US" dirty="0" smtClean="0">
                <a:solidFill>
                  <a:srgbClr val="0070C0"/>
                </a:solidFill>
              </a:rPr>
              <a:t>。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70C0"/>
                </a:solidFill>
              </a:rPr>
              <a:t>如果一個</a:t>
            </a:r>
            <a:r>
              <a:rPr lang="en-US" altLang="zh-TW" dirty="0">
                <a:solidFill>
                  <a:srgbClr val="0070C0"/>
                </a:solidFill>
              </a:rPr>
              <a:t>script</a:t>
            </a:r>
            <a:r>
              <a:rPr lang="zh-TW" altLang="en-US" dirty="0">
                <a:solidFill>
                  <a:srgbClr val="0070C0"/>
                </a:solidFill>
              </a:rPr>
              <a:t>只是一些普通</a:t>
            </a:r>
            <a:r>
              <a:rPr lang="en-US" altLang="zh-TW" dirty="0" err="1">
                <a:solidFill>
                  <a:srgbClr val="0070C0"/>
                </a:solidFill>
              </a:rPr>
              <a:t>linux</a:t>
            </a:r>
            <a:r>
              <a:rPr lang="zh-TW" altLang="en-US" dirty="0">
                <a:solidFill>
                  <a:srgbClr val="0070C0"/>
                </a:solidFill>
              </a:rPr>
              <a:t>指令的堆砌</a:t>
            </a:r>
            <a:r>
              <a:rPr lang="zh-TW" altLang="en-US" dirty="0" smtClean="0">
                <a:solidFill>
                  <a:srgbClr val="0070C0"/>
                </a:solidFill>
              </a:rPr>
              <a:t>。</a:t>
            </a:r>
            <a:r>
              <a:rPr lang="en-US" altLang="zh-TW" dirty="0" smtClean="0">
                <a:solidFill>
                  <a:srgbClr val="0070C0"/>
                </a:solidFill>
              </a:rPr>
              <a:t>#!</a:t>
            </a:r>
            <a:r>
              <a:rPr lang="zh-TW" altLang="en-US" dirty="0">
                <a:solidFill>
                  <a:srgbClr val="0070C0"/>
                </a:solidFill>
              </a:rPr>
              <a:t>可以略去不寫</a:t>
            </a:r>
            <a:r>
              <a:rPr lang="zh-TW" altLang="en-US" dirty="0" smtClean="0">
                <a:solidFill>
                  <a:srgbClr val="0070C0"/>
                </a:solidFill>
              </a:rPr>
              <a:t>。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rgbClr val="0070C0"/>
                </a:solidFill>
              </a:rPr>
              <a:t>但如果</a:t>
            </a:r>
            <a:r>
              <a:rPr lang="zh-TW" altLang="en-US" dirty="0">
                <a:solidFill>
                  <a:srgbClr val="0070C0"/>
                </a:solidFill>
              </a:rPr>
              <a:t>這個</a:t>
            </a:r>
            <a:r>
              <a:rPr lang="en-US" altLang="zh-TW" dirty="0">
                <a:solidFill>
                  <a:srgbClr val="0070C0"/>
                </a:solidFill>
              </a:rPr>
              <a:t>script</a:t>
            </a:r>
            <a:r>
              <a:rPr lang="zh-TW" altLang="en-US" dirty="0">
                <a:solidFill>
                  <a:srgbClr val="0070C0"/>
                </a:solidFill>
              </a:rPr>
              <a:t>中包含一些自定義的程序組件，比如說函數，</a:t>
            </a:r>
            <a:r>
              <a:rPr lang="zh-TW" altLang="en-US" dirty="0" smtClean="0">
                <a:solidFill>
                  <a:srgbClr val="0070C0"/>
                </a:solidFill>
              </a:rPr>
              <a:t>變數等</a:t>
            </a:r>
            <a:r>
              <a:rPr lang="zh-TW" altLang="en-US" dirty="0">
                <a:solidFill>
                  <a:srgbClr val="0070C0"/>
                </a:solidFill>
              </a:rPr>
              <a:t>，</a:t>
            </a:r>
            <a:r>
              <a:rPr lang="en-US" altLang="zh-TW" dirty="0">
                <a:solidFill>
                  <a:srgbClr val="0070C0"/>
                </a:solidFill>
              </a:rPr>
              <a:t>#!</a:t>
            </a:r>
            <a:r>
              <a:rPr lang="zh-TW" altLang="en-US" dirty="0">
                <a:solidFill>
                  <a:srgbClr val="0070C0"/>
                </a:solidFill>
              </a:rPr>
              <a:t>便需要標註</a:t>
            </a:r>
            <a:r>
              <a:rPr lang="zh-TW" altLang="en-US" dirty="0" smtClean="0">
                <a:solidFill>
                  <a:srgbClr val="0070C0"/>
                </a:solidFill>
              </a:rPr>
              <a:t>。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3514725" y="3590925"/>
            <a:ext cx="3724275" cy="2857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97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線上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練習平台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www.webminal.org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https://jslinux.org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r>
              <a:rPr lang="en-US" altLang="zh-TW">
                <a:hlinkClick r:id="rId4"/>
              </a:rPr>
              <a:t>https://copy.sh/v86</a:t>
            </a:r>
            <a:r>
              <a:rPr lang="en-US" altLang="zh-TW">
                <a:hlinkClick r:id="rId4"/>
              </a:rPr>
              <a:t>/?</a:t>
            </a:r>
            <a:r>
              <a:rPr lang="en-US" altLang="zh-TW" smtClean="0">
                <a:hlinkClick r:id="rId4"/>
              </a:rPr>
              <a:t>profile=linux26</a:t>
            </a:r>
            <a:endParaRPr lang="en-US" altLang="zh-TW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152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90000"/>
                <a:satMod val="150000"/>
              </a:schemeClr>
              <a:schemeClr val="bg1">
                <a:tint val="88000"/>
                <a:satMod val="150000"/>
              </a:schemeClr>
            </a:duotone>
          </a:blip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C74D93-05EA-4069-A558-73183A57428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zh-TW" altLang="en-US" dirty="0"/>
              <a:t>實習要求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/>
              <a:t>操作</a:t>
            </a:r>
            <a:r>
              <a:rPr lang="zh-TW" altLang="en-US" sz="2400" dirty="0"/>
              <a:t>指令的前面一個提示字元中，出現</a:t>
            </a:r>
            <a:r>
              <a:rPr lang="en-US" altLang="zh-TW" sz="2400" dirty="0"/>
              <a:t>『 $ 』</a:t>
            </a:r>
            <a:r>
              <a:rPr lang="zh-TW" altLang="en-US" sz="2400" dirty="0"/>
              <a:t>與</a:t>
            </a:r>
            <a:r>
              <a:rPr lang="en-US" altLang="zh-TW" sz="2400" dirty="0"/>
              <a:t>『 # 』</a:t>
            </a:r>
            <a:r>
              <a:rPr lang="zh-TW" altLang="en-US" sz="2400" dirty="0"/>
              <a:t>的差別分別是什麼</a:t>
            </a:r>
            <a:r>
              <a:rPr lang="zh-TW" altLang="en-US" sz="2400" dirty="0" smtClean="0"/>
              <a:t>？</a:t>
            </a:r>
            <a:endParaRPr lang="en-US" altLang="zh-TW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/>
              <a:t>指令</a:t>
            </a:r>
            <a:r>
              <a:rPr lang="en-US" altLang="zh-TW" sz="2400" dirty="0" err="1"/>
              <a:t>uname</a:t>
            </a:r>
            <a:r>
              <a:rPr lang="en-US" altLang="zh-TW" sz="2400" dirty="0"/>
              <a:t> -r</a:t>
            </a:r>
            <a:r>
              <a:rPr lang="zh-TW" altLang="en-US" sz="2400" dirty="0"/>
              <a:t>的作用是甚麼？</a:t>
            </a:r>
            <a:endParaRPr lang="en-US" altLang="zh-TW" sz="24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 smtClean="0"/>
              <a:t>那</a:t>
            </a:r>
            <a:r>
              <a:rPr lang="zh-TW" altLang="en-US" sz="2400" dirty="0"/>
              <a:t>一個指令可以列出當下目錄的名稱 </a:t>
            </a:r>
            <a:r>
              <a:rPr lang="en-US" altLang="zh-TW" sz="2400" dirty="0"/>
              <a:t>(</a:t>
            </a:r>
            <a:r>
              <a:rPr lang="zh-TW" altLang="en-US" sz="2400" dirty="0"/>
              <a:t>印出工作目錄的意思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？</a:t>
            </a:r>
            <a:endParaRPr lang="en-US" altLang="zh-TW" sz="24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 smtClean="0"/>
              <a:t>那</a:t>
            </a:r>
            <a:r>
              <a:rPr lang="zh-TW" altLang="en-US" sz="2400" dirty="0"/>
              <a:t>一個指令搭配選項可以切換身份？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 smtClean="0"/>
              <a:t>那一個指令可以關機？</a:t>
            </a:r>
            <a:endParaRPr lang="en-US" altLang="zh-TW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/>
              <a:t>寫出</a:t>
            </a:r>
            <a:r>
              <a:rPr lang="en-US" altLang="zh-TW" sz="2400" dirty="0" smtClean="0"/>
              <a:t>ls</a:t>
            </a:r>
            <a:r>
              <a:rPr lang="zh-TW" altLang="en-US" sz="2400" dirty="0" smtClean="0"/>
              <a:t>指令來顯示目前目錄的所有隱藏檔？</a:t>
            </a:r>
            <a:endParaRPr lang="zh-TW" altLang="en-US" sz="24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 smtClean="0"/>
              <a:t>寫出</a:t>
            </a:r>
            <a:r>
              <a:rPr lang="en-US" altLang="zh-TW" sz="2400" dirty="0" smtClean="0"/>
              <a:t>find</a:t>
            </a:r>
            <a:r>
              <a:rPr lang="zh-TW" altLang="en-US" sz="2400" dirty="0" smtClean="0"/>
              <a:t>指令在</a:t>
            </a:r>
            <a:r>
              <a:rPr lang="en-US" altLang="zh-TW" sz="2400" dirty="0" smtClean="0"/>
              <a:t>/bin </a:t>
            </a:r>
            <a:r>
              <a:rPr lang="zh-TW" altLang="en-US" sz="2400" dirty="0" smtClean="0"/>
              <a:t>目錄</a:t>
            </a:r>
            <a:r>
              <a:rPr lang="zh-TW" altLang="en-US" sz="2400" dirty="0"/>
              <a:t>下</a:t>
            </a:r>
            <a:r>
              <a:rPr lang="zh-TW" altLang="en-US" sz="2400" dirty="0" smtClean="0"/>
              <a:t>尋找檔案</a:t>
            </a:r>
            <a:r>
              <a:rPr lang="en-US" altLang="zh-TW" sz="2400" dirty="0" err="1" smtClean="0"/>
              <a:t>zcat</a:t>
            </a:r>
            <a:r>
              <a:rPr lang="zh-TW" altLang="en-US" sz="2400" dirty="0" smtClean="0"/>
              <a:t>？</a:t>
            </a:r>
            <a:endParaRPr lang="en-US" altLang="zh-TW" sz="24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 smtClean="0"/>
              <a:t>如要</a:t>
            </a:r>
            <a:r>
              <a:rPr lang="zh-TW" altLang="en-US" sz="2400" dirty="0"/>
              <a:t>設定檔案 </a:t>
            </a:r>
            <a:r>
              <a:rPr lang="en-US" altLang="zh-TW" sz="2400" dirty="0" smtClean="0"/>
              <a:t>test.txt </a:t>
            </a:r>
            <a:r>
              <a:rPr lang="zh-TW" altLang="en-US" sz="2400" dirty="0"/>
              <a:t>的</a:t>
            </a:r>
            <a:r>
              <a:rPr lang="zh-TW" altLang="en-US" sz="2400" dirty="0" smtClean="0"/>
              <a:t>權限為</a:t>
            </a:r>
            <a:r>
              <a:rPr lang="en-US" altLang="zh-TW" sz="2400" dirty="0" smtClean="0"/>
              <a:t>owner </a:t>
            </a:r>
            <a:r>
              <a:rPr lang="zh-TW" altLang="en-US" sz="2400" dirty="0"/>
              <a:t>可以讀</a:t>
            </a:r>
            <a:r>
              <a:rPr lang="en-US" altLang="zh-TW" sz="2400" dirty="0"/>
              <a:t>/</a:t>
            </a:r>
            <a:r>
              <a:rPr lang="zh-TW" altLang="en-US" sz="2400" dirty="0"/>
              <a:t>寫</a:t>
            </a:r>
            <a:r>
              <a:rPr lang="en-US" altLang="zh-TW" sz="2400" dirty="0"/>
              <a:t>/</a:t>
            </a:r>
            <a:r>
              <a:rPr lang="zh-TW" altLang="en-US" sz="2400" dirty="0"/>
              <a:t>執行</a:t>
            </a:r>
            <a:r>
              <a:rPr lang="en-US" altLang="zh-TW" sz="2400" dirty="0"/>
              <a:t>; </a:t>
            </a:r>
            <a:r>
              <a:rPr lang="zh-TW" altLang="en-US" sz="2400" dirty="0"/>
              <a:t>群組用戶可以讀</a:t>
            </a:r>
            <a:r>
              <a:rPr lang="en-US" altLang="zh-TW" sz="2400" dirty="0"/>
              <a:t>/</a:t>
            </a:r>
            <a:r>
              <a:rPr lang="zh-TW" altLang="en-US" sz="2400" dirty="0"/>
              <a:t>執行</a:t>
            </a:r>
            <a:r>
              <a:rPr lang="en-US" altLang="zh-TW" sz="2400" dirty="0"/>
              <a:t>; </a:t>
            </a:r>
            <a:r>
              <a:rPr lang="zh-TW" altLang="en-US" sz="2400" dirty="0"/>
              <a:t>其他用戶只可以讀</a:t>
            </a:r>
            <a:r>
              <a:rPr lang="en-US" altLang="zh-TW" sz="2400" dirty="0"/>
              <a:t>, </a:t>
            </a:r>
            <a:r>
              <a:rPr lang="zh-TW" altLang="en-US" sz="2400" dirty="0" smtClean="0"/>
              <a:t>指令應如何下？</a:t>
            </a:r>
            <a:endParaRPr lang="en-US" altLang="zh-TW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 smtClean="0"/>
              <a:t>寫出</a:t>
            </a:r>
            <a:r>
              <a:rPr lang="en-US" altLang="zh-TW" sz="2400" dirty="0"/>
              <a:t>tail</a:t>
            </a:r>
            <a:r>
              <a:rPr lang="zh-TW" altLang="en-US" sz="2400" dirty="0"/>
              <a:t>指令來顯示檔案 </a:t>
            </a:r>
            <a:r>
              <a:rPr lang="en-US" altLang="zh-TW" sz="2400" dirty="0"/>
              <a:t>test.txt</a:t>
            </a:r>
            <a:r>
              <a:rPr lang="zh-TW" altLang="en-US" sz="2400" dirty="0"/>
              <a:t>最後</a:t>
            </a:r>
            <a:r>
              <a:rPr lang="en-US" altLang="zh-TW" sz="2400" dirty="0"/>
              <a:t>20</a:t>
            </a:r>
            <a:r>
              <a:rPr lang="zh-TW" altLang="en-US" sz="2400" dirty="0"/>
              <a:t>行的內容？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 smtClean="0"/>
              <a:t>寫出</a:t>
            </a:r>
            <a:r>
              <a:rPr lang="en-US" altLang="zh-TW" sz="2400" dirty="0" err="1"/>
              <a:t>grep</a:t>
            </a:r>
            <a:r>
              <a:rPr lang="zh-TW" altLang="en-US" sz="2400" dirty="0"/>
              <a:t>指令在 </a:t>
            </a:r>
            <a:r>
              <a:rPr lang="en-US" altLang="zh-TW" sz="2400" dirty="0"/>
              <a:t>/</a:t>
            </a:r>
            <a:r>
              <a:rPr lang="en-US" altLang="zh-TW" sz="2400" dirty="0" err="1"/>
              <a:t>etc</a:t>
            </a:r>
            <a:r>
              <a:rPr lang="en-US" altLang="zh-TW" sz="2400" dirty="0"/>
              <a:t>/ </a:t>
            </a:r>
            <a:r>
              <a:rPr lang="zh-TW" altLang="en-US" sz="2400" dirty="0"/>
              <a:t>目錄之下所有 *</a:t>
            </a:r>
            <a:r>
              <a:rPr lang="en-US" altLang="zh-TW" sz="2400" dirty="0"/>
              <a:t>.</a:t>
            </a:r>
            <a:r>
              <a:rPr lang="en-US" altLang="zh-TW" sz="2400" dirty="0" err="1"/>
              <a:t>conf</a:t>
            </a:r>
            <a:r>
              <a:rPr lang="en-US" altLang="zh-TW" sz="2400" dirty="0"/>
              <a:t> </a:t>
            </a:r>
            <a:r>
              <a:rPr lang="zh-TW" altLang="en-US" sz="2400" dirty="0"/>
              <a:t>檔案中，尋找 </a:t>
            </a:r>
            <a:r>
              <a:rPr lang="en-US" altLang="zh-TW" sz="2400" dirty="0"/>
              <a:t>network</a:t>
            </a:r>
            <a:r>
              <a:rPr lang="zh-TW" altLang="en-US" sz="2400" dirty="0" smtClean="0"/>
              <a:t>？</a:t>
            </a:r>
            <a:endParaRPr lang="en-US" altLang="zh-TW" sz="2400" dirty="0" smtClean="0"/>
          </a:p>
          <a:p>
            <a:pPr marL="514350" indent="-514350">
              <a:buFont typeface="+mj-lt"/>
              <a:buAutoNum type="arabicPeriod"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975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90000"/>
                <a:satMod val="150000"/>
              </a:schemeClr>
              <a:schemeClr val="bg1">
                <a:tint val="88000"/>
                <a:satMod val="150000"/>
              </a:schemeClr>
            </a:duotone>
          </a:blip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C74D93-05EA-4069-A558-73183A57428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zh-TW" altLang="en-US" dirty="0"/>
              <a:t>實習要求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將答案寫在</a:t>
            </a:r>
            <a:r>
              <a:rPr lang="en-US" altLang="zh-TW" sz="2400" dirty="0" smtClean="0"/>
              <a:t>word</a:t>
            </a:r>
            <a:r>
              <a:rPr lang="zh-TW" altLang="en-US" sz="2400" dirty="0" smtClean="0"/>
              <a:t>檔，並上傳到</a:t>
            </a:r>
            <a:r>
              <a:rPr lang="en-US" altLang="zh-TW" sz="2400" dirty="0" err="1" smtClean="0"/>
              <a:t>moodle</a:t>
            </a:r>
            <a:r>
              <a:rPr lang="zh-TW" altLang="en-US" sz="2400" dirty="0" smtClean="0"/>
              <a:t>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121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0C8D12-C1EC-41C8-B22B-634E426B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Linux </a:t>
            </a:r>
            <a:r>
              <a:rPr lang="zh-TW" altLang="en-US" dirty="0"/>
              <a:t>檔案系統架構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8108A2E-FBC7-434B-A018-7353C1714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1893486"/>
            <a:ext cx="7448550" cy="459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FD55D1B-46B4-47E0-A25C-623C5151A56A}"/>
              </a:ext>
            </a:extLst>
          </p:cNvPr>
          <p:cNvSpPr/>
          <p:nvPr/>
        </p:nvSpPr>
        <p:spPr>
          <a:xfrm>
            <a:off x="2110722" y="6488668"/>
            <a:ext cx="6686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3"/>
              </a:rPr>
              <a:t>資料來源：</a:t>
            </a:r>
            <a:r>
              <a:rPr lang="en-US" altLang="zh-TW" dirty="0">
                <a:hlinkClick r:id="rId3"/>
              </a:rPr>
              <a:t>https://www.cnblogs.com/sammyliu/p/4521315.html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783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0C8D12-C1EC-41C8-B22B-634E426B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Linux </a:t>
            </a:r>
            <a:r>
              <a:rPr lang="zh-TW" altLang="en-US" dirty="0"/>
              <a:t>檔案系統架構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25DEB7-FC46-4F9D-937E-A8BF14D18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/bin, /</a:t>
            </a:r>
            <a:r>
              <a:rPr lang="en-US" altLang="zh-TW" dirty="0" err="1"/>
              <a:t>sbin</a:t>
            </a:r>
            <a:endParaRPr lang="en-US" altLang="zh-TW" dirty="0"/>
          </a:p>
          <a:p>
            <a:pPr lvl="1"/>
            <a:r>
              <a:rPr lang="en-US" altLang="zh-TW" dirty="0"/>
              <a:t>/bin </a:t>
            </a:r>
            <a:r>
              <a:rPr lang="zh-TW" altLang="en-US" dirty="0"/>
              <a:t>主要放置一般使用者可以操作的指令</a:t>
            </a:r>
            <a:endParaRPr lang="en-US" altLang="zh-TW" dirty="0"/>
          </a:p>
          <a:p>
            <a:pPr lvl="1"/>
            <a:r>
              <a:rPr lang="en-US" altLang="zh-TW" dirty="0"/>
              <a:t>/</a:t>
            </a:r>
            <a:r>
              <a:rPr lang="en-US" altLang="zh-TW" dirty="0" err="1"/>
              <a:t>sbin</a:t>
            </a:r>
            <a:r>
              <a:rPr lang="en-US" altLang="zh-TW" dirty="0"/>
              <a:t> </a:t>
            </a:r>
            <a:r>
              <a:rPr lang="zh-TW" altLang="en-US" dirty="0"/>
              <a:t>放置系統管理員可以操作的指令</a:t>
            </a:r>
            <a:endParaRPr lang="en-US" altLang="zh-TW" dirty="0"/>
          </a:p>
          <a:p>
            <a:r>
              <a:rPr lang="en-US" altLang="zh-TW" dirty="0"/>
              <a:t>/boot</a:t>
            </a:r>
          </a:p>
          <a:p>
            <a:pPr lvl="1"/>
            <a:r>
              <a:rPr lang="zh-TW" altLang="en-US" dirty="0"/>
              <a:t>主要放置開機相關檔案</a:t>
            </a:r>
            <a:endParaRPr lang="en-US" altLang="zh-TW" dirty="0"/>
          </a:p>
          <a:p>
            <a:r>
              <a:rPr lang="en-US" altLang="zh-TW" dirty="0"/>
              <a:t>/dev</a:t>
            </a:r>
          </a:p>
          <a:p>
            <a:pPr lvl="1"/>
            <a:r>
              <a:rPr lang="zh-TW" altLang="en-US" dirty="0"/>
              <a:t>放置 </a:t>
            </a:r>
            <a:r>
              <a:rPr lang="en-US" altLang="zh-TW" dirty="0"/>
              <a:t>device </a:t>
            </a:r>
            <a:r>
              <a:rPr lang="zh-TW" altLang="en-US" dirty="0"/>
              <a:t>裝置檔案，包話滑鼠鍵盤等。</a:t>
            </a:r>
            <a:endParaRPr lang="en-US" altLang="zh-TW" dirty="0"/>
          </a:p>
          <a:p>
            <a:r>
              <a:rPr lang="en-US" altLang="zh-TW" dirty="0"/>
              <a:t>/</a:t>
            </a:r>
            <a:r>
              <a:rPr lang="en-US" altLang="zh-TW" dirty="0" err="1"/>
              <a:t>etc</a:t>
            </a:r>
            <a:endParaRPr lang="en-US" altLang="zh-TW" dirty="0"/>
          </a:p>
          <a:p>
            <a:pPr lvl="1"/>
            <a:r>
              <a:rPr lang="zh-TW" altLang="en-US" dirty="0"/>
              <a:t>主要放置系統檔案</a:t>
            </a:r>
            <a:endParaRPr lang="en-US" altLang="zh-TW" dirty="0"/>
          </a:p>
          <a:p>
            <a:r>
              <a:rPr lang="en-US" altLang="zh-TW" dirty="0"/>
              <a:t>/home, /root</a:t>
            </a:r>
          </a:p>
          <a:p>
            <a:pPr lvl="1"/>
            <a:r>
              <a:rPr lang="en-US" altLang="zh-TW" dirty="0"/>
              <a:t>/home </a:t>
            </a:r>
            <a:r>
              <a:rPr lang="zh-TW" altLang="en-US" dirty="0"/>
              <a:t>主要是一般帳戶的家目錄</a:t>
            </a:r>
            <a:endParaRPr lang="en-US" altLang="zh-TW" dirty="0"/>
          </a:p>
          <a:p>
            <a:pPr lvl="1"/>
            <a:r>
              <a:rPr lang="en-US" altLang="zh-TW" dirty="0"/>
              <a:t>/root </a:t>
            </a:r>
            <a:r>
              <a:rPr lang="zh-TW" altLang="en-US" dirty="0"/>
              <a:t>為系統管理者的家目錄</a:t>
            </a:r>
            <a:endParaRPr lang="en-US" altLang="zh-TW" dirty="0"/>
          </a:p>
          <a:p>
            <a:r>
              <a:rPr lang="en-US" altLang="zh-TW" dirty="0"/>
              <a:t>/lib, /lib64</a:t>
            </a:r>
          </a:p>
          <a:p>
            <a:pPr lvl="1"/>
            <a:r>
              <a:rPr lang="zh-TW" altLang="en-US" dirty="0"/>
              <a:t>主要為系統函式庫和核心函式庫，若是 </a:t>
            </a:r>
            <a:r>
              <a:rPr lang="en-US" altLang="zh-TW" dirty="0"/>
              <a:t>64 </a:t>
            </a:r>
            <a:r>
              <a:rPr lang="zh-TW" altLang="en-US" dirty="0"/>
              <a:t>位元則放在 </a:t>
            </a:r>
            <a:r>
              <a:rPr lang="en-US" altLang="zh-TW" dirty="0"/>
              <a:t>/lib64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9372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0C8D12-C1EC-41C8-B22B-634E426B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Linux </a:t>
            </a:r>
            <a:r>
              <a:rPr lang="zh-TW" altLang="en-US" dirty="0"/>
              <a:t>檔案系統架構</a:t>
            </a:r>
            <a:r>
              <a:rPr lang="en-US" altLang="zh-TW" dirty="0"/>
              <a:t>(3)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25DEB7-FC46-4F9D-937E-A8BF14D18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000" dirty="0"/>
              <a:t>/proc</a:t>
            </a:r>
          </a:p>
          <a:p>
            <a:pPr lvl="1"/>
            <a:r>
              <a:rPr lang="zh-TW" altLang="en-US" sz="2000" dirty="0"/>
              <a:t>將記憶體內的資料做成檔案類型</a:t>
            </a:r>
          </a:p>
          <a:p>
            <a:r>
              <a:rPr lang="en-US" altLang="zh-TW" sz="2000" dirty="0"/>
              <a:t>/sys</a:t>
            </a:r>
          </a:p>
          <a:p>
            <a:pPr lvl="1"/>
            <a:r>
              <a:rPr lang="zh-TW" altLang="en-US" sz="2000" dirty="0"/>
              <a:t>與 </a:t>
            </a:r>
            <a:r>
              <a:rPr lang="en-US" altLang="zh-TW" sz="2000" dirty="0"/>
              <a:t>/proc </a:t>
            </a:r>
            <a:r>
              <a:rPr lang="zh-TW" altLang="en-US" sz="2000" dirty="0"/>
              <a:t>類似，但主要針對硬體相關參數</a:t>
            </a:r>
          </a:p>
          <a:p>
            <a:r>
              <a:rPr lang="en-US" altLang="zh-TW" sz="2000" dirty="0"/>
              <a:t>/</a:t>
            </a:r>
            <a:r>
              <a:rPr lang="en-US" altLang="zh-TW" sz="2000" dirty="0" err="1"/>
              <a:t>usr</a:t>
            </a:r>
            <a:endParaRPr lang="en-US" altLang="zh-TW" sz="2000" dirty="0"/>
          </a:p>
          <a:p>
            <a:pPr lvl="1"/>
            <a:r>
              <a:rPr lang="en-US" altLang="zh-TW" sz="2000" dirty="0"/>
              <a:t>/</a:t>
            </a:r>
            <a:r>
              <a:rPr lang="en-US" altLang="zh-TW" sz="2000" dirty="0" err="1"/>
              <a:t>usr</a:t>
            </a:r>
            <a:r>
              <a:rPr lang="en-US" altLang="zh-TW" sz="2000" dirty="0"/>
              <a:t> </a:t>
            </a:r>
            <a:r>
              <a:rPr lang="zh-TW" altLang="en-US" sz="2000" dirty="0"/>
              <a:t>全名為 </a:t>
            </a:r>
            <a:r>
              <a:rPr lang="en-US" altLang="zh-TW" sz="2000" dirty="0" err="1"/>
              <a:t>unix</a:t>
            </a:r>
            <a:r>
              <a:rPr lang="en-US" altLang="zh-TW" sz="2000" dirty="0"/>
              <a:t> software resource </a:t>
            </a:r>
            <a:r>
              <a:rPr lang="zh-TW" altLang="en-US" sz="2000" dirty="0"/>
              <a:t>縮寫，放置系統相關軟體、服務（注意不是 </a:t>
            </a:r>
            <a:r>
              <a:rPr lang="en-US" altLang="zh-TW" sz="2000" dirty="0"/>
              <a:t>user </a:t>
            </a:r>
            <a:r>
              <a:rPr lang="zh-TW" altLang="en-US" sz="2000" dirty="0"/>
              <a:t>的縮寫喔！）</a:t>
            </a:r>
          </a:p>
          <a:p>
            <a:r>
              <a:rPr lang="en-US" altLang="zh-TW" sz="2000" dirty="0"/>
              <a:t>/var</a:t>
            </a:r>
          </a:p>
          <a:p>
            <a:pPr lvl="1"/>
            <a:r>
              <a:rPr lang="zh-TW" altLang="en-US" sz="2000" dirty="0"/>
              <a:t>全名為 </a:t>
            </a:r>
            <a:r>
              <a:rPr lang="en-US" altLang="zh-TW" sz="2000" dirty="0"/>
              <a:t>variable</a:t>
            </a:r>
            <a:r>
              <a:rPr lang="zh-TW" altLang="en-US" sz="2000" dirty="0"/>
              <a:t>，放置一些變數或記錄檔</a:t>
            </a:r>
          </a:p>
          <a:p>
            <a:r>
              <a:rPr lang="en-US" altLang="zh-TW" sz="2000" dirty="0"/>
              <a:t>/</a:t>
            </a:r>
            <a:r>
              <a:rPr lang="en-US" altLang="zh-TW" sz="2000" dirty="0" err="1"/>
              <a:t>tmp</a:t>
            </a:r>
            <a:endParaRPr lang="en-US" altLang="zh-TW" sz="2000" dirty="0"/>
          </a:p>
          <a:p>
            <a:pPr lvl="1"/>
            <a:r>
              <a:rPr lang="zh-TW" altLang="en-US" sz="2000" dirty="0"/>
              <a:t>全名為 </a:t>
            </a:r>
            <a:r>
              <a:rPr lang="en-US" altLang="zh-TW" sz="2000" dirty="0"/>
              <a:t>temporary</a:t>
            </a:r>
            <a:r>
              <a:rPr lang="zh-TW" altLang="en-US" sz="2000" dirty="0"/>
              <a:t>，放置暫存檔案</a:t>
            </a:r>
          </a:p>
        </p:txBody>
      </p:sp>
    </p:spTree>
    <p:extLst>
      <p:ext uri="{BB962C8B-B14F-4D97-AF65-F5344CB8AC3E}">
        <p14:creationId xmlns:p14="http://schemas.microsoft.com/office/powerpoint/2010/main" val="146878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0C8D12-C1EC-41C8-B22B-634E426B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Linux </a:t>
            </a:r>
            <a:r>
              <a:rPr lang="zh-TW" altLang="en-US" dirty="0"/>
              <a:t>檔案系統架構</a:t>
            </a:r>
            <a:r>
              <a:rPr lang="en-US" altLang="zh-TW" dirty="0"/>
              <a:t>(4)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25DEB7-FC46-4F9D-937E-A8BF14D18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/media, /</a:t>
            </a:r>
            <a:r>
              <a:rPr lang="en-US" altLang="zh-TW" sz="2000" dirty="0" err="1"/>
              <a:t>mnt</a:t>
            </a:r>
            <a:endParaRPr lang="en-US" altLang="zh-TW" sz="2000" dirty="0"/>
          </a:p>
          <a:p>
            <a:pPr lvl="1"/>
            <a:r>
              <a:rPr lang="zh-TW" altLang="en-US" sz="2000" dirty="0"/>
              <a:t>放置隨插即用的裝置慣用目錄， </a:t>
            </a:r>
            <a:r>
              <a:rPr lang="en-US" altLang="zh-TW" sz="2000" dirty="0"/>
              <a:t>/</a:t>
            </a:r>
            <a:r>
              <a:rPr lang="en-US" altLang="zh-TW" sz="2000" dirty="0" err="1"/>
              <a:t>mnt</a:t>
            </a:r>
            <a:r>
              <a:rPr lang="en-US" altLang="zh-TW" sz="2000" dirty="0"/>
              <a:t> </a:t>
            </a:r>
            <a:r>
              <a:rPr lang="zh-TW" altLang="en-US" sz="2000" dirty="0"/>
              <a:t>為管理員</a:t>
            </a:r>
            <a:r>
              <a:rPr lang="en-US" altLang="zh-TW" sz="2000" dirty="0"/>
              <a:t>/</a:t>
            </a:r>
            <a:r>
              <a:rPr lang="zh-TW" altLang="en-US" sz="2000" dirty="0"/>
              <a:t>使用者手動掛上（</a:t>
            </a:r>
            <a:r>
              <a:rPr lang="en-US" altLang="zh-TW" sz="2000" dirty="0"/>
              <a:t>mount</a:t>
            </a:r>
            <a:r>
              <a:rPr lang="zh-TW" altLang="en-US" sz="2000" dirty="0"/>
              <a:t>）的目錄</a:t>
            </a:r>
          </a:p>
          <a:p>
            <a:r>
              <a:rPr lang="en-US" altLang="zh-TW" sz="2000" dirty="0"/>
              <a:t>/opt</a:t>
            </a:r>
          </a:p>
          <a:p>
            <a:pPr lvl="1"/>
            <a:r>
              <a:rPr lang="zh-TW" altLang="en-US" sz="2000" dirty="0"/>
              <a:t>全名為 </a:t>
            </a:r>
            <a:r>
              <a:rPr lang="en-US" altLang="zh-TW" sz="2000" dirty="0"/>
              <a:t>optional</a:t>
            </a:r>
            <a:r>
              <a:rPr lang="zh-TW" altLang="en-US" sz="2000" dirty="0"/>
              <a:t>，通常為第三方廠商放置軟體處</a:t>
            </a:r>
          </a:p>
          <a:p>
            <a:r>
              <a:rPr lang="en-US" altLang="zh-TW" sz="2000" dirty="0"/>
              <a:t>/run</a:t>
            </a:r>
          </a:p>
          <a:p>
            <a:pPr lvl="1"/>
            <a:r>
              <a:rPr lang="zh-TW" altLang="en-US" sz="2000" dirty="0"/>
              <a:t>系統進行服務軟體運作管理處</a:t>
            </a:r>
          </a:p>
          <a:p>
            <a:r>
              <a:rPr lang="en-US" altLang="zh-TW" sz="2000" dirty="0"/>
              <a:t>/</a:t>
            </a:r>
            <a:r>
              <a:rPr lang="en-US" altLang="zh-TW" sz="2000" dirty="0" err="1"/>
              <a:t>srv</a:t>
            </a:r>
            <a:endParaRPr lang="en-US" altLang="zh-TW" sz="2000" dirty="0"/>
          </a:p>
          <a:p>
            <a:pPr lvl="1"/>
            <a:r>
              <a:rPr lang="zh-TW" altLang="en-US" sz="2000" dirty="0"/>
              <a:t>通常是放置開發的服務（</a:t>
            </a:r>
            <a:r>
              <a:rPr lang="en-US" altLang="zh-TW" sz="2000" dirty="0"/>
              <a:t>service</a:t>
            </a:r>
            <a:r>
              <a:rPr lang="zh-TW" altLang="en-US" sz="2000" dirty="0"/>
              <a:t>），如：網站服務 </a:t>
            </a:r>
            <a:r>
              <a:rPr lang="en-US" altLang="zh-TW" sz="2000" dirty="0"/>
              <a:t>www </a:t>
            </a:r>
            <a:r>
              <a:rPr lang="zh-TW" altLang="en-US" sz="2000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269729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B51FAC-83C4-4155-831E-D8C02BC3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檔案權限設定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6083F3-27DE-4E51-B0DF-6B9B86C8F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35480"/>
            <a:ext cx="10906125" cy="4389120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每一個 </a:t>
            </a:r>
            <a:r>
              <a:rPr lang="en-US" altLang="zh-TW" sz="2400" dirty="0"/>
              <a:t>Linux </a:t>
            </a:r>
            <a:r>
              <a:rPr lang="zh-TW" altLang="en-US" sz="2400" dirty="0"/>
              <a:t>檔案都具有四種存取權限：</a:t>
            </a:r>
            <a:endParaRPr lang="en-US" altLang="zh-TW" sz="2400" dirty="0"/>
          </a:p>
          <a:p>
            <a:pPr lvl="1"/>
            <a:r>
              <a:rPr lang="zh-TW" altLang="en-US" sz="2000" dirty="0"/>
              <a:t>可讀取（</a:t>
            </a:r>
            <a:r>
              <a:rPr lang="en-US" altLang="zh-TW" sz="2000" dirty="0"/>
              <a:t>r</a:t>
            </a:r>
            <a:r>
              <a:rPr lang="zh-TW" altLang="en-US" sz="2000" dirty="0"/>
              <a:t>，</a:t>
            </a:r>
            <a:r>
              <a:rPr lang="en-US" altLang="zh-TW" sz="2000" dirty="0"/>
              <a:t>Readable</a:t>
            </a:r>
            <a:r>
              <a:rPr lang="zh-TW" altLang="en-US" sz="2000" dirty="0"/>
              <a:t>），用數字 </a:t>
            </a:r>
            <a:r>
              <a:rPr lang="en-US" altLang="zh-TW" sz="2000" dirty="0"/>
              <a:t>4 </a:t>
            </a:r>
            <a:r>
              <a:rPr lang="zh-TW" altLang="en-US" sz="2000" dirty="0"/>
              <a:t>表示。</a:t>
            </a:r>
          </a:p>
          <a:p>
            <a:pPr lvl="1"/>
            <a:r>
              <a:rPr lang="zh-TW" altLang="en-US" sz="2000" dirty="0"/>
              <a:t>可寫入（</a:t>
            </a:r>
            <a:r>
              <a:rPr lang="en-US" altLang="zh-TW" sz="2000" dirty="0"/>
              <a:t>w</a:t>
            </a:r>
            <a:r>
              <a:rPr lang="zh-TW" altLang="en-US" sz="2000" dirty="0"/>
              <a:t>，</a:t>
            </a:r>
            <a:r>
              <a:rPr lang="en-US" altLang="zh-TW" sz="2000" dirty="0"/>
              <a:t>writable</a:t>
            </a:r>
            <a:r>
              <a:rPr lang="zh-TW" altLang="en-US" sz="2000" dirty="0"/>
              <a:t>），用數字 </a:t>
            </a:r>
            <a:r>
              <a:rPr lang="en-US" altLang="zh-TW" sz="2000" dirty="0"/>
              <a:t>2 </a:t>
            </a:r>
            <a:r>
              <a:rPr lang="zh-TW" altLang="en-US" sz="2000" dirty="0"/>
              <a:t>表示。</a:t>
            </a:r>
          </a:p>
          <a:p>
            <a:pPr lvl="1"/>
            <a:r>
              <a:rPr lang="zh-TW" altLang="en-US" sz="2000" dirty="0"/>
              <a:t>可執行：（</a:t>
            </a:r>
            <a:r>
              <a:rPr lang="en-US" altLang="zh-TW" sz="2000" dirty="0"/>
              <a:t>x</a:t>
            </a:r>
            <a:r>
              <a:rPr lang="zh-TW" altLang="en-US" sz="2000" dirty="0"/>
              <a:t>，</a:t>
            </a:r>
            <a:r>
              <a:rPr lang="en-US" altLang="zh-TW" sz="2000" dirty="0" err="1"/>
              <a:t>eXecute</a:t>
            </a:r>
            <a:r>
              <a:rPr lang="zh-TW" altLang="en-US" sz="2000" dirty="0"/>
              <a:t>），用數字 </a:t>
            </a:r>
            <a:r>
              <a:rPr lang="en-US" altLang="zh-TW" sz="2000" dirty="0"/>
              <a:t>1 </a:t>
            </a:r>
            <a:r>
              <a:rPr lang="zh-TW" altLang="en-US" sz="2000" dirty="0"/>
              <a:t>表示。</a:t>
            </a:r>
          </a:p>
          <a:p>
            <a:pPr lvl="1"/>
            <a:r>
              <a:rPr lang="zh-TW" altLang="en-US" sz="2000" dirty="0"/>
              <a:t>無權限（</a:t>
            </a:r>
            <a:r>
              <a:rPr lang="en-US" altLang="zh-TW" sz="2000" dirty="0"/>
              <a:t>-</a:t>
            </a:r>
            <a:r>
              <a:rPr lang="zh-TW" altLang="en-US" sz="2000" dirty="0"/>
              <a:t>），用數字 </a:t>
            </a:r>
            <a:r>
              <a:rPr lang="en-US" altLang="zh-TW" sz="2000" dirty="0"/>
              <a:t>0 </a:t>
            </a:r>
            <a:r>
              <a:rPr lang="zh-TW" altLang="en-US" sz="2000" dirty="0"/>
              <a:t>表示。</a:t>
            </a:r>
            <a:endParaRPr lang="en-US" altLang="zh-TW" sz="2000" dirty="0"/>
          </a:p>
          <a:p>
            <a:r>
              <a:rPr lang="zh-TW" altLang="en-US" sz="2200" dirty="0"/>
              <a:t>系統管理者依據使用者需求來設定檔案權限</a:t>
            </a:r>
            <a:endParaRPr lang="en-US" altLang="zh-TW" sz="2200" dirty="0"/>
          </a:p>
          <a:p>
            <a:r>
              <a:rPr lang="zh-TW" altLang="en-US" sz="2200" dirty="0"/>
              <a:t>若想檢視檔案權限可以使用 </a:t>
            </a:r>
            <a:r>
              <a:rPr lang="en-US" altLang="zh-TW" sz="2200" dirty="0">
                <a:solidFill>
                  <a:srgbClr val="00B050"/>
                </a:solidFill>
              </a:rPr>
              <a:t>$ ls -l</a:t>
            </a:r>
            <a:r>
              <a:rPr lang="en-US" altLang="zh-TW" sz="2200" dirty="0"/>
              <a:t> </a:t>
            </a:r>
            <a:r>
              <a:rPr lang="zh-TW" altLang="en-US" sz="2200" dirty="0"/>
              <a:t>來查看</a:t>
            </a:r>
          </a:p>
        </p:txBody>
      </p:sp>
    </p:spTree>
    <p:extLst>
      <p:ext uri="{BB962C8B-B14F-4D97-AF65-F5344CB8AC3E}">
        <p14:creationId xmlns:p14="http://schemas.microsoft.com/office/powerpoint/2010/main" val="116919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B51FAC-83C4-4155-831E-D8C02BC3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檔案權限設定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6083F3-27DE-4E51-B0DF-6B9B86C8F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3742481" cy="443484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使用者權限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檔案數量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擁有者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群組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檔案大小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檔案建立時間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資料夾或檔案名稱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5A80AEB-CAC5-4A24-9A85-C7B8DEEB07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63325" y="1920085"/>
            <a:ext cx="7482061" cy="331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6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B51FAC-83C4-4155-831E-D8C02BC3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檔案權限設定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6083F3-27DE-4E51-B0DF-6B9B86C8F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35480"/>
            <a:ext cx="10963275" cy="4389120"/>
          </a:xfrm>
        </p:spPr>
        <p:txBody>
          <a:bodyPr>
            <a:normAutofit/>
          </a:bodyPr>
          <a:lstStyle/>
          <a:p>
            <a:r>
              <a:rPr lang="zh-TW" altLang="en-US" sz="2200" dirty="0"/>
              <a:t>使用者權限：由 </a:t>
            </a:r>
            <a:r>
              <a:rPr lang="en-US" altLang="zh-TW" sz="2200" dirty="0"/>
              <a:t>10 </a:t>
            </a:r>
            <a:r>
              <a:rPr lang="zh-TW" altLang="en-US" sz="2200" dirty="0"/>
              <a:t>個字元組成</a:t>
            </a:r>
            <a:endParaRPr lang="en-US" altLang="zh-TW" sz="2200" dirty="0"/>
          </a:p>
          <a:p>
            <a:pPr lvl="1"/>
            <a:r>
              <a:rPr lang="zh-TW" altLang="en-US" sz="2000" dirty="0"/>
              <a:t>第一個字元表示檔案型態（</a:t>
            </a:r>
            <a:r>
              <a:rPr lang="en-US" altLang="zh-TW" sz="2000" dirty="0"/>
              <a:t>- </a:t>
            </a:r>
            <a:r>
              <a:rPr lang="zh-TW" altLang="en-US" sz="2000" dirty="0"/>
              <a:t>為檔案，</a:t>
            </a:r>
            <a:r>
              <a:rPr lang="en-US" altLang="zh-TW" sz="2000" dirty="0"/>
              <a:t>d </a:t>
            </a:r>
            <a:r>
              <a:rPr lang="zh-TW" altLang="en-US" sz="2000" dirty="0"/>
              <a:t>表示目錄，</a:t>
            </a:r>
            <a:r>
              <a:rPr lang="en-US" altLang="zh-TW" sz="2000" dirty="0"/>
              <a:t>1 </a:t>
            </a:r>
            <a:r>
              <a:rPr lang="zh-TW" altLang="en-US" sz="2000" dirty="0"/>
              <a:t>表示連結檔案）。</a:t>
            </a:r>
            <a:endParaRPr lang="en-US" altLang="zh-TW" sz="2000" dirty="0"/>
          </a:p>
          <a:p>
            <a:pPr lvl="1"/>
            <a:r>
              <a:rPr lang="zh-TW" altLang="en-US" sz="2000" dirty="0"/>
              <a:t>字元 </a:t>
            </a:r>
            <a:r>
              <a:rPr lang="en-US" altLang="zh-TW" sz="2000" dirty="0"/>
              <a:t>2</a:t>
            </a:r>
            <a:r>
              <a:rPr lang="zh-TW" altLang="en-US" sz="2000" dirty="0"/>
              <a:t>、</a:t>
            </a:r>
            <a:r>
              <a:rPr lang="en-US" altLang="zh-TW" sz="2000" dirty="0"/>
              <a:t>3</a:t>
            </a:r>
            <a:r>
              <a:rPr lang="zh-TW" altLang="en-US" sz="2000" dirty="0"/>
              <a:t>、</a:t>
            </a:r>
            <a:r>
              <a:rPr lang="en-US" altLang="zh-TW" sz="2000" dirty="0"/>
              <a:t>4 </a:t>
            </a:r>
            <a:r>
              <a:rPr lang="zh-TW" altLang="en-US" sz="2000" dirty="0"/>
              <a:t>表示檔案擁有者的存取權限。</a:t>
            </a:r>
            <a:endParaRPr lang="en-US" altLang="zh-TW" sz="2000" dirty="0"/>
          </a:p>
          <a:p>
            <a:pPr lvl="1"/>
            <a:r>
              <a:rPr lang="zh-TW" altLang="en-US" sz="2000" dirty="0"/>
              <a:t>字元 </a:t>
            </a:r>
            <a:r>
              <a:rPr lang="en-US" altLang="zh-TW" sz="2000" dirty="0"/>
              <a:t>5</a:t>
            </a:r>
            <a:r>
              <a:rPr lang="zh-TW" altLang="en-US" sz="2000" dirty="0"/>
              <a:t>、</a:t>
            </a:r>
            <a:r>
              <a:rPr lang="en-US" altLang="zh-TW" sz="2000" dirty="0"/>
              <a:t>6</a:t>
            </a:r>
            <a:r>
              <a:rPr lang="zh-TW" altLang="en-US" sz="2000" dirty="0"/>
              <a:t>、</a:t>
            </a:r>
            <a:r>
              <a:rPr lang="en-US" altLang="zh-TW" sz="2000" dirty="0"/>
              <a:t>7 </a:t>
            </a:r>
            <a:r>
              <a:rPr lang="zh-TW" altLang="en-US" sz="2000" dirty="0"/>
              <a:t>表示檔案擁有者所屬群組成員的存取權限。</a:t>
            </a:r>
            <a:endParaRPr lang="en-US" altLang="zh-TW" sz="2000" dirty="0"/>
          </a:p>
          <a:p>
            <a:pPr lvl="1"/>
            <a:r>
              <a:rPr lang="zh-TW" altLang="en-US" sz="2000" dirty="0"/>
              <a:t>字元 </a:t>
            </a:r>
            <a:r>
              <a:rPr lang="en-US" altLang="zh-TW" sz="2000" dirty="0"/>
              <a:t>8</a:t>
            </a:r>
            <a:r>
              <a:rPr lang="zh-TW" altLang="en-US" sz="2000" dirty="0"/>
              <a:t>、</a:t>
            </a:r>
            <a:r>
              <a:rPr lang="en-US" altLang="zh-TW" sz="2000" dirty="0"/>
              <a:t>9</a:t>
            </a:r>
            <a:r>
              <a:rPr lang="zh-TW" altLang="en-US" sz="2000" dirty="0"/>
              <a:t>、</a:t>
            </a:r>
            <a:r>
              <a:rPr lang="en-US" altLang="zh-TW" sz="2000" dirty="0"/>
              <a:t>10 </a:t>
            </a:r>
            <a:r>
              <a:rPr lang="zh-TW" altLang="en-US" sz="2000" dirty="0"/>
              <a:t>表示其他使用者的存取權限</a:t>
            </a:r>
            <a:endParaRPr lang="en-US" altLang="zh-TW" sz="2000" dirty="0"/>
          </a:p>
          <a:p>
            <a:r>
              <a:rPr lang="en-US" altLang="zh-TW" sz="2200" dirty="0" err="1"/>
              <a:t>chmod</a:t>
            </a:r>
            <a:r>
              <a:rPr lang="zh-TW" altLang="en-US" sz="2200" dirty="0"/>
              <a:t>指令：修改檔案權限</a:t>
            </a:r>
            <a:endParaRPr lang="en-US" altLang="zh-TW" sz="2200" dirty="0"/>
          </a:p>
          <a:p>
            <a:pPr lvl="1"/>
            <a:r>
              <a:rPr lang="en-US" altLang="zh-TW" sz="2000" dirty="0" err="1"/>
              <a:t>chmod</a:t>
            </a:r>
            <a:r>
              <a:rPr lang="en-US" altLang="zh-TW" sz="2000" dirty="0"/>
              <a:t> 664 README.md    </a:t>
            </a:r>
            <a:r>
              <a:rPr lang="en-US" altLang="zh-TW" sz="2000" dirty="0">
                <a:solidFill>
                  <a:srgbClr val="0070C0"/>
                </a:solidFill>
              </a:rPr>
              <a:t>//</a:t>
            </a:r>
            <a:r>
              <a:rPr lang="zh-TW" altLang="en-US" sz="2000" dirty="0">
                <a:solidFill>
                  <a:srgbClr val="0070C0"/>
                </a:solidFill>
              </a:rPr>
              <a:t>將權限設為 </a:t>
            </a:r>
            <a:r>
              <a:rPr lang="en-US" altLang="zh-TW" sz="2000" dirty="0" err="1">
                <a:solidFill>
                  <a:srgbClr val="0070C0"/>
                </a:solidFill>
              </a:rPr>
              <a:t>rw</a:t>
            </a:r>
            <a:r>
              <a:rPr lang="en-US" altLang="zh-TW" sz="2000" dirty="0">
                <a:solidFill>
                  <a:srgbClr val="0070C0"/>
                </a:solidFill>
              </a:rPr>
              <a:t>-</a:t>
            </a:r>
            <a:r>
              <a:rPr lang="en-US" altLang="zh-TW" sz="2000" dirty="0" err="1">
                <a:solidFill>
                  <a:srgbClr val="0070C0"/>
                </a:solidFill>
              </a:rPr>
              <a:t>rw</a:t>
            </a:r>
            <a:r>
              <a:rPr lang="en-US" altLang="zh-TW" sz="2000" dirty="0">
                <a:solidFill>
                  <a:srgbClr val="0070C0"/>
                </a:solidFill>
              </a:rPr>
              <a:t>-r—</a:t>
            </a:r>
          </a:p>
          <a:p>
            <a:pPr lvl="1"/>
            <a:r>
              <a:rPr lang="en-US" altLang="zh-TW" sz="2000" dirty="0" err="1"/>
              <a:t>chmod</a:t>
            </a:r>
            <a:r>
              <a:rPr lang="en-US" altLang="zh-TW" sz="2000" dirty="0"/>
              <a:t> </a:t>
            </a:r>
            <a:r>
              <a:rPr lang="en-US" altLang="zh-TW" sz="2000" dirty="0" err="1"/>
              <a:t>ug+x</a:t>
            </a:r>
            <a:r>
              <a:rPr lang="en-US" altLang="zh-TW" sz="2000" dirty="0"/>
              <a:t> README.md   </a:t>
            </a:r>
            <a:r>
              <a:rPr lang="en-US" altLang="zh-TW" sz="2000" dirty="0">
                <a:solidFill>
                  <a:srgbClr val="0070C0"/>
                </a:solidFill>
              </a:rPr>
              <a:t>//</a:t>
            </a:r>
            <a:r>
              <a:rPr lang="zh-TW" altLang="en-US" sz="2000" dirty="0">
                <a:solidFill>
                  <a:srgbClr val="0070C0"/>
                </a:solidFill>
              </a:rPr>
              <a:t>將檔案的使用者和群組加入執行權限</a:t>
            </a:r>
            <a:endParaRPr lang="en-US" altLang="zh-TW" sz="2000" dirty="0">
              <a:solidFill>
                <a:srgbClr val="0070C0"/>
              </a:solidFill>
            </a:endParaRPr>
          </a:p>
          <a:p>
            <a:r>
              <a:rPr lang="en-US" altLang="zh-TW" sz="2400" dirty="0" err="1"/>
              <a:t>chown</a:t>
            </a:r>
            <a:r>
              <a:rPr lang="zh-TW" altLang="en-US" sz="2400" dirty="0"/>
              <a:t>指令：修改檔案擁有者與群組</a:t>
            </a:r>
            <a:endParaRPr lang="en-US" altLang="zh-TW" sz="2400" dirty="0"/>
          </a:p>
          <a:p>
            <a:pPr lvl="1"/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0725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新細明體" panose="02020500000000000000" pitchFamily="18" charset="-120"/>
                <a:sym typeface="新細明體" panose="02020500000000000000" pitchFamily="18" charset="-120"/>
              </a:rPr>
              <a:t>檔案與目錄管理指令</a:t>
            </a:r>
            <a:r>
              <a:rPr lang="en-US" altLang="zh-TW" dirty="0">
                <a:latin typeface="新細明體" panose="02020500000000000000" pitchFamily="18" charset="-120"/>
                <a:sym typeface="新細明體" panose="02020500000000000000" pitchFamily="18" charset="-120"/>
              </a:rPr>
              <a:t>(1)</a:t>
            </a:r>
            <a:endParaRPr lang="zh-TW" altLang="en-US" dirty="0">
              <a:latin typeface="新細明體" panose="02020500000000000000" pitchFamily="18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altLang="zh-TW" dirty="0">
                <a:sym typeface="新細明體" panose="02020500000000000000" pitchFamily="18" charset="-120"/>
              </a:rPr>
              <a:t>ls</a:t>
            </a:r>
            <a:r>
              <a:rPr lang="zh-TW" altLang="en-US" dirty="0">
                <a:sym typeface="新細明體" panose="02020500000000000000" pitchFamily="18" charset="-120"/>
              </a:rPr>
              <a:t>指令：</a:t>
            </a:r>
            <a:r>
              <a:rPr lang="en-US" altLang="zh-TW" dirty="0">
                <a:sym typeface="新細明體" panose="02020500000000000000" pitchFamily="18" charset="-120"/>
              </a:rPr>
              <a:t>list</a:t>
            </a:r>
            <a:r>
              <a:rPr lang="zh-TW" altLang="en-US" dirty="0">
                <a:sym typeface="新細明體" panose="02020500000000000000" pitchFamily="18" charset="-120"/>
              </a:rPr>
              <a:t>，查看檔案及子目錄</a:t>
            </a:r>
            <a:endParaRPr lang="en-US" altLang="zh-TW" dirty="0">
              <a:sym typeface="新細明體" panose="02020500000000000000" pitchFamily="18" charset="-120"/>
            </a:endParaRPr>
          </a:p>
          <a:p>
            <a:r>
              <a:rPr lang="en-US" altLang="zh-TW" dirty="0">
                <a:sym typeface="新細明體" panose="02020500000000000000" pitchFamily="18" charset="-120"/>
              </a:rPr>
              <a:t>man</a:t>
            </a:r>
            <a:r>
              <a:rPr lang="zh-TW" altLang="en-US" dirty="0">
                <a:sym typeface="新細明體" panose="02020500000000000000" pitchFamily="18" charset="-120"/>
              </a:rPr>
              <a:t>指令：查詢線上手冊</a:t>
            </a:r>
            <a:endParaRPr lang="en-US" altLang="zh-TW" dirty="0">
              <a:sym typeface="新細明體" panose="02020500000000000000" pitchFamily="18" charset="-120"/>
            </a:endParaRPr>
          </a:p>
          <a:p>
            <a:r>
              <a:rPr lang="en-US" altLang="zh-TW" dirty="0" err="1">
                <a:sym typeface="新細明體" panose="02020500000000000000" pitchFamily="18" charset="-120"/>
              </a:rPr>
              <a:t>pwd</a:t>
            </a:r>
            <a:r>
              <a:rPr lang="zh-TW" altLang="en-US" dirty="0">
                <a:sym typeface="新細明體" panose="02020500000000000000" pitchFamily="18" charset="-120"/>
              </a:rPr>
              <a:t>：</a:t>
            </a:r>
            <a:r>
              <a:rPr lang="en-US" altLang="zh-TW" dirty="0">
                <a:sym typeface="新細明體" panose="02020500000000000000" pitchFamily="18" charset="-120"/>
              </a:rPr>
              <a:t>print working directory</a:t>
            </a:r>
            <a:r>
              <a:rPr lang="zh-TW" altLang="en-US" dirty="0">
                <a:sym typeface="新細明體" panose="02020500000000000000" pitchFamily="18" charset="-120"/>
              </a:rPr>
              <a:t>，印出目前工作目錄</a:t>
            </a:r>
          </a:p>
          <a:p>
            <a:r>
              <a:rPr lang="en-US" altLang="zh-TW" dirty="0">
                <a:sym typeface="新細明體" panose="02020500000000000000" pitchFamily="18" charset="-120"/>
              </a:rPr>
              <a:t>cd</a:t>
            </a:r>
            <a:r>
              <a:rPr lang="zh-TW" altLang="en-US" dirty="0">
                <a:sym typeface="新細明體" panose="02020500000000000000" pitchFamily="18" charset="-120"/>
              </a:rPr>
              <a:t>指令：</a:t>
            </a:r>
            <a:r>
              <a:rPr lang="en-US" altLang="zh-TW" dirty="0">
                <a:sym typeface="新細明體" panose="02020500000000000000" pitchFamily="18" charset="-120"/>
              </a:rPr>
              <a:t>change directory</a:t>
            </a:r>
            <a:r>
              <a:rPr lang="zh-TW" altLang="en-US" dirty="0">
                <a:sym typeface="新細明體" panose="02020500000000000000" pitchFamily="18" charset="-120"/>
              </a:rPr>
              <a:t>，變更工作目錄</a:t>
            </a:r>
            <a:endParaRPr lang="en-US" altLang="zh-TW" dirty="0">
              <a:sym typeface="新細明體" panose="02020500000000000000" pitchFamily="18" charset="-120"/>
            </a:endParaRPr>
          </a:p>
          <a:p>
            <a:r>
              <a:rPr lang="en-US" altLang="zh-TW" dirty="0" err="1">
                <a:sym typeface="新細明體" panose="02020500000000000000" pitchFamily="18" charset="-120"/>
              </a:rPr>
              <a:t>mkdir</a:t>
            </a:r>
            <a:r>
              <a:rPr lang="zh-TW" altLang="en-US" dirty="0">
                <a:sym typeface="新細明體" panose="02020500000000000000" pitchFamily="18" charset="-120"/>
              </a:rPr>
              <a:t>指令：</a:t>
            </a:r>
            <a:r>
              <a:rPr lang="en-US" altLang="zh-TW" dirty="0">
                <a:sym typeface="新細明體" panose="02020500000000000000" pitchFamily="18" charset="-120"/>
              </a:rPr>
              <a:t>make directory</a:t>
            </a:r>
            <a:r>
              <a:rPr lang="zh-TW" altLang="en-US" dirty="0">
                <a:sym typeface="新細明體" panose="02020500000000000000" pitchFamily="18" charset="-120"/>
              </a:rPr>
              <a:t>，創建新資料夾</a:t>
            </a:r>
            <a:endParaRPr lang="en-US" altLang="zh-TW" dirty="0">
              <a:sym typeface="新細明體" panose="02020500000000000000" pitchFamily="18" charset="-120"/>
            </a:endParaRPr>
          </a:p>
          <a:p>
            <a:r>
              <a:rPr lang="en-US" altLang="zh-TW" dirty="0" err="1">
                <a:sym typeface="新細明體" panose="02020500000000000000" pitchFamily="18" charset="-120"/>
              </a:rPr>
              <a:t>rmdir</a:t>
            </a:r>
            <a:r>
              <a:rPr lang="en-US" altLang="zh-TW" dirty="0">
                <a:sym typeface="新細明體" panose="02020500000000000000" pitchFamily="18" charset="-120"/>
              </a:rPr>
              <a:t> &amp;&amp; rm </a:t>
            </a:r>
            <a:r>
              <a:rPr lang="zh-TW" altLang="en-US" dirty="0">
                <a:sym typeface="新細明體" panose="02020500000000000000" pitchFamily="18" charset="-120"/>
              </a:rPr>
              <a:t>指令：</a:t>
            </a:r>
            <a:r>
              <a:rPr lang="en-US" altLang="zh-TW" dirty="0" err="1">
                <a:sym typeface="新細明體" panose="02020500000000000000" pitchFamily="18" charset="-120"/>
              </a:rPr>
              <a:t>rmdir</a:t>
            </a:r>
            <a:r>
              <a:rPr lang="zh-TW" altLang="en-US" dirty="0">
                <a:sym typeface="新細明體" panose="02020500000000000000" pitchFamily="18" charset="-120"/>
              </a:rPr>
              <a:t>命令用來刪除目錄。</a:t>
            </a:r>
            <a:r>
              <a:rPr lang="en-US" altLang="zh-TW" dirty="0">
                <a:sym typeface="新細明體" panose="02020500000000000000" pitchFamily="18" charset="-120"/>
              </a:rPr>
              <a:t>rm</a:t>
            </a:r>
            <a:r>
              <a:rPr lang="zh-TW" altLang="en-US" dirty="0">
                <a:sym typeface="新細明體" panose="02020500000000000000" pitchFamily="18" charset="-120"/>
              </a:rPr>
              <a:t>用來刪除檔案。</a:t>
            </a:r>
            <a:endParaRPr lang="en-US" altLang="zh-TW" dirty="0">
              <a:sym typeface="新細明體" panose="02020500000000000000" pitchFamily="18" charset="-120"/>
            </a:endParaRPr>
          </a:p>
          <a:p>
            <a:r>
              <a:rPr lang="en-US" altLang="zh-TW" dirty="0">
                <a:sym typeface="新細明體" panose="02020500000000000000" pitchFamily="18" charset="-120"/>
              </a:rPr>
              <a:t>mv</a:t>
            </a:r>
            <a:r>
              <a:rPr lang="zh-TW" altLang="en-US" dirty="0">
                <a:sym typeface="新細明體" panose="02020500000000000000" pitchFamily="18" charset="-120"/>
              </a:rPr>
              <a:t>指令：</a:t>
            </a:r>
            <a:r>
              <a:rPr lang="en-US" altLang="zh-TW" dirty="0">
                <a:sym typeface="新細明體" panose="02020500000000000000" pitchFamily="18" charset="-120"/>
              </a:rPr>
              <a:t>move (rename) files</a:t>
            </a:r>
            <a:r>
              <a:rPr lang="zh-TW" altLang="en-US" dirty="0">
                <a:sym typeface="新細明體" panose="02020500000000000000" pitchFamily="18" charset="-120"/>
              </a:rPr>
              <a:t>，移動檔案或是重新命名檔案</a:t>
            </a:r>
            <a:endParaRPr lang="en-US" altLang="zh-TW" dirty="0">
              <a:sym typeface="新細明體" panose="02020500000000000000" pitchFamily="18" charset="-120"/>
            </a:endParaRPr>
          </a:p>
          <a:p>
            <a:r>
              <a:rPr lang="en-US" altLang="zh-TW" dirty="0">
                <a:sym typeface="新細明體" panose="02020500000000000000" pitchFamily="18" charset="-120"/>
              </a:rPr>
              <a:t>cat</a:t>
            </a:r>
            <a:r>
              <a:rPr lang="zh-TW" altLang="en-US" dirty="0">
                <a:sym typeface="新細明體" panose="02020500000000000000" pitchFamily="18" charset="-120"/>
              </a:rPr>
              <a:t>指令：將文件印出在終端機上</a:t>
            </a:r>
            <a:endParaRPr lang="en-US" altLang="zh-TW" dirty="0">
              <a:sym typeface="新細明體" panose="02020500000000000000" pitchFamily="18" charset="-120"/>
            </a:endParaRPr>
          </a:p>
          <a:p>
            <a:r>
              <a:rPr lang="en-US" altLang="zh-TW" dirty="0">
                <a:sym typeface="新細明體" panose="02020500000000000000" pitchFamily="18" charset="-120"/>
              </a:rPr>
              <a:t>cp</a:t>
            </a:r>
            <a:r>
              <a:rPr lang="zh-TW" altLang="en-US" dirty="0">
                <a:sym typeface="新細明體" panose="02020500000000000000" pitchFamily="18" charset="-120"/>
              </a:rPr>
              <a:t>指令：</a:t>
            </a:r>
            <a:r>
              <a:rPr lang="en-US" altLang="zh-TW" dirty="0">
                <a:sym typeface="新細明體" panose="02020500000000000000" pitchFamily="18" charset="-120"/>
              </a:rPr>
              <a:t>copy</a:t>
            </a:r>
            <a:r>
              <a:rPr lang="zh-TW" altLang="en-US" dirty="0">
                <a:sym typeface="新細明體" panose="02020500000000000000" pitchFamily="18" charset="-120"/>
              </a:rPr>
              <a:t>，複製檔案</a:t>
            </a:r>
            <a:endParaRPr lang="en-US" altLang="zh-TW" dirty="0">
              <a:sym typeface="新細明體" panose="02020500000000000000" pitchFamily="18" charset="-120"/>
            </a:endParaRPr>
          </a:p>
          <a:p>
            <a:endParaRPr lang="en-US" altLang="zh-TW" dirty="0">
              <a:sym typeface="新細明體" panose="02020500000000000000" pitchFamily="18" charset="-120"/>
            </a:endParaRPr>
          </a:p>
          <a:p>
            <a:endParaRPr lang="en-US" altLang="zh-TW" dirty="0">
              <a:sym typeface="新細明體" panose="02020500000000000000" pitchFamily="18" charset="-120"/>
            </a:endParaRPr>
          </a:p>
          <a:p>
            <a:endParaRPr lang="en-US" altLang="zh-TW" dirty="0">
              <a:sym typeface="新細明體" panose="02020500000000000000" pitchFamily="18" charset="-120"/>
            </a:endParaRPr>
          </a:p>
          <a:p>
            <a:pPr lvl="1"/>
            <a:endParaRPr lang="en-US" altLang="zh-TW" dirty="0">
              <a:sym typeface="新細明體" panose="02020500000000000000" pitchFamily="18" charset="-120"/>
            </a:endParaRPr>
          </a:p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腦力激盪簡報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188_TF03460637.potx" id="{92B23FB3-097E-4224-B32B-2163A87D04FF}" vid="{E462AC03-3B71-4A9D-A494-FA1F0F6632F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1175</Words>
  <Application>Microsoft Office PowerPoint</Application>
  <PresentationFormat>寬螢幕</PresentationFormat>
  <Paragraphs>163</Paragraphs>
  <Slides>17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SFMono-Regular</vt:lpstr>
      <vt:lpstr>細明體</vt:lpstr>
      <vt:lpstr>微軟正黑體</vt:lpstr>
      <vt:lpstr>新細明體</vt:lpstr>
      <vt:lpstr>Arial</vt:lpstr>
      <vt:lpstr>Palatino Linotype</vt:lpstr>
      <vt:lpstr>Wingdings 2</vt:lpstr>
      <vt:lpstr>腦力激盪簡報</vt:lpstr>
      <vt:lpstr>作業系統 Lab1-Linux簡介及指令介紹</vt:lpstr>
      <vt:lpstr>Linux 檔案系統架構(1)</vt:lpstr>
      <vt:lpstr>Linux 檔案系統架構(2)</vt:lpstr>
      <vt:lpstr>Linux 檔案系統架構(3)</vt:lpstr>
      <vt:lpstr>Linux 檔案系統架構(4)</vt:lpstr>
      <vt:lpstr>檔案權限設定(1)</vt:lpstr>
      <vt:lpstr>檔案權限設定(1)</vt:lpstr>
      <vt:lpstr>檔案權限設定(2)</vt:lpstr>
      <vt:lpstr>檔案與目錄管理指令(1)</vt:lpstr>
      <vt:lpstr>檔案與目錄管理指令(2)</vt:lpstr>
      <vt:lpstr>系統管理指令</vt:lpstr>
      <vt:lpstr>套件管理指令</vt:lpstr>
      <vt:lpstr>其他常用指令</vt:lpstr>
      <vt:lpstr>撰寫第一個 shell script</vt:lpstr>
      <vt:lpstr>線上Linux練習平台</vt:lpstr>
      <vt:lpstr>實習要求</vt:lpstr>
      <vt:lpstr>實習要求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作業系統 Lab0-虛擬機建置</dc:title>
  <dc:creator>9300475</dc:creator>
  <cp:lastModifiedBy>9300475</cp:lastModifiedBy>
  <cp:revision>45</cp:revision>
  <dcterms:created xsi:type="dcterms:W3CDTF">2020-03-04T06:59:05Z</dcterms:created>
  <dcterms:modified xsi:type="dcterms:W3CDTF">2020-03-12T06:29:23Z</dcterms:modified>
</cp:coreProperties>
</file>