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12"/>
  </p:notesMasterIdLst>
  <p:handoutMasterIdLst>
    <p:handoutMasterId r:id="rId13"/>
  </p:handout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2" d="100"/>
          <a:sy n="112" d="100"/>
        </p:scale>
        <p:origin x="41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E8C005-3172-4E56-9156-FD7870F94231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2020年5月13日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8FAD1D-910E-4884-9F17-0200497759DD}" type="datetime2">
              <a:rPr lang="zh-TW" altLang="en-US" smtClean="0"/>
              <a:pPr/>
              <a:t>2020年5月13日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869989-EB00-4EE7-BCB5-25BDC5BB29F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77552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3563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8482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219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2602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9652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9024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004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矩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cxnSp>
          <p:nvCxnSpPr>
            <p:cNvPr id="7" name="直線接點​​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接點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kumimoji="0" lang="zh-TW" altLang="en-US" noProof="0" dirty="0"/>
          </a:p>
        </p:txBody>
      </p:sp>
      <p:sp>
        <p:nvSpPr>
          <p:cNvPr id="30" name="日期預留位置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176010F5-1FDB-4412-9DA5-0DC277F3AA47}" type="datetime2">
              <a:rPr lang="zh-TW" altLang="en-US" smtClean="0"/>
              <a:pPr/>
              <a:t>2020年5月13日</a:t>
            </a:fld>
            <a:endParaRPr lang="zh-TW" altLang="en-US" dirty="0"/>
          </a:p>
        </p:txBody>
      </p:sp>
      <p:sp>
        <p:nvSpPr>
          <p:cNvPr id="19" name="頁尾預留位置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noProof="0" dirty="0"/>
              <a:t>新增頁尾</a:t>
            </a:r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grpSp>
        <p:nvGrpSpPr>
          <p:cNvPr id="12" name="群組 11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" name="直線接點 12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​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​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​​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群組 3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51" name="直線接點 5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群組 5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62" name="直線接點 6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接點 6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接點 6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接點 6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接點 6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直線接點 5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群組 3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" name="直線接點 3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群組 3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6" name="直線接點 4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接點 4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接點 4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直線接點 4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7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48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9F78392-5C5C-45F6-8F89-DC4807D81C95}" type="datetime2">
              <a:rPr lang="zh-TW" altLang="en-US" smtClean="0"/>
              <a:pPr/>
              <a:t>2020年5月13日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274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A02441-A415-40E6-B767-261B5D217FD4}" type="datetime2">
              <a:rPr lang="zh-TW" altLang="en-US" smtClean="0"/>
              <a:pPr/>
              <a:t>2020年5月13日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5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379347"/>
            <a:ext cx="10972800" cy="1143000"/>
          </a:xfrm>
        </p:spPr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09600" y="1692067"/>
            <a:ext cx="10972800" cy="4632533"/>
          </a:xfrm>
        </p:spPr>
        <p:txBody>
          <a:bodyPr rtlCol="0"/>
          <a:lstStyle/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DC526-5D1A-47D8-B5CB-FD3BF5D2FD0F}" type="datetime2">
              <a:rPr lang="zh-TW" altLang="en-US" smtClean="0"/>
              <a:pPr/>
              <a:t>2020年5月13日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095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F135DD-489F-40F6-9DF5-0023BF78E97D}" type="datetime2">
              <a:rPr lang="zh-TW" altLang="en-US" smtClean="0"/>
              <a:pPr/>
              <a:t>2020年5月13日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353710"/>
            <a:ext cx="10972800" cy="1143000"/>
          </a:xfrm>
        </p:spPr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09600" y="1692067"/>
            <a:ext cx="5384800" cy="4662858"/>
          </a:xfrm>
        </p:spPr>
        <p:txBody>
          <a:bodyPr rtlCol="0"/>
          <a:lstStyle>
            <a:lvl1pPr>
              <a:defRPr sz="26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1692067"/>
            <a:ext cx="5384800" cy="4662858"/>
          </a:xfrm>
        </p:spPr>
        <p:txBody>
          <a:bodyPr rtlCol="0"/>
          <a:lstStyle>
            <a:lvl1pPr>
              <a:defRPr sz="26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2419926E-5C3F-4205-B23D-D4C1E7A6E097}" type="datetime2">
              <a:rPr lang="zh-TW" altLang="en-US" smtClean="0"/>
              <a:pPr/>
              <a:t>2020年5月13日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556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382572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692067"/>
            <a:ext cx="5386917" cy="822533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193368" y="1692068"/>
            <a:ext cx="5389033" cy="822534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D44B4C3-BFEF-4472-B595-652481CA0278}" type="datetime2">
              <a:rPr lang="zh-TW" altLang="en-US" smtClean="0"/>
              <a:pPr/>
              <a:t>2020年5月13日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739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370802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dirty="0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7014D5-A26D-4BC6-B967-5C8DC462FB42}" type="datetime2">
              <a:rPr lang="zh-TW" altLang="en-US" smtClean="0"/>
              <a:pPr/>
              <a:t>2020年5月13日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420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C289A11-8BF8-45F7-B92C-261B55DE08FE}" type="datetime2">
              <a:rPr lang="zh-TW" altLang="en-US" smtClean="0"/>
              <a:pPr/>
              <a:t>2020年5月13日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群組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直線接點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​​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​​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​​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群組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直線接點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​​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直線接點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​​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群組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直線接點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​​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群組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直線接點​​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線接點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846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DAC134-9EF5-4B7F-A61E-56D77C662044}" type="datetime2">
              <a:rPr lang="zh-TW" altLang="en-US" smtClean="0"/>
              <a:pPr/>
              <a:t>2020年5月13日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8" name="群組 7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​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​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​​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矩形 58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91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29EDC9E-0ED5-49F5-AB3A-F546F39FF920}" type="datetime2">
              <a:rPr lang="zh-TW" altLang="en-US" smtClean="0"/>
              <a:pPr/>
              <a:t>2020年5月13日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  <p:sp>
        <p:nvSpPr>
          <p:cNvPr id="11" name="手繪多邊形​​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799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矩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手繪多邊形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細明體" panose="02020509000000000000" pitchFamily="49" charset="-120"/>
                  <a:ea typeface="細明體" panose="02020509000000000000" pitchFamily="49" charset="-120"/>
                  <a:cs typeface="+mn-cs"/>
                </a:endParaRPr>
              </a:p>
            </p:txBody>
          </p:sp>
          <p:sp>
            <p:nvSpPr>
              <p:cNvPr id="29" name="手繪多邊形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細明體" panose="02020509000000000000" pitchFamily="49" charset="-120"/>
                  <a:ea typeface="細明體" panose="02020509000000000000" pitchFamily="49" charset="-120"/>
                  <a:cs typeface="+mn-cs"/>
                </a:endParaRPr>
              </a:p>
            </p:txBody>
          </p:sp>
          <p:grpSp>
            <p:nvGrpSpPr>
              <p:cNvPr id="31" name="群組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手繪多邊形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zh-TW" altLang="en-US" sz="1800" noProof="0" dirty="0">
                    <a:latin typeface="細明體" panose="02020509000000000000" pitchFamily="49" charset="-120"/>
                    <a:ea typeface="細明體" panose="02020509000000000000" pitchFamily="49" charset="-120"/>
                  </a:endParaRPr>
                </a:p>
              </p:txBody>
            </p:sp>
            <p:sp>
              <p:nvSpPr>
                <p:cNvPr id="33" name="手繪多邊形​​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zh-TW" altLang="en-US" sz="1800" noProof="0" dirty="0">
                    <a:latin typeface="細明體" panose="02020509000000000000" pitchFamily="49" charset="-120"/>
                    <a:ea typeface="細明體" panose="02020509000000000000" pitchFamily="49" charset="-120"/>
                  </a:endParaRPr>
                </a:p>
              </p:txBody>
            </p:sp>
          </p:grpSp>
        </p:grpSp>
      </p:grpSp>
      <p:sp>
        <p:nvSpPr>
          <p:cNvPr id="9" name="標題預留位置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30" name="文字預留位置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TW" altLang="en-US" noProof="0" dirty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dirty="0"/>
              <a:t>第二層</a:t>
            </a:r>
          </a:p>
          <a:p>
            <a:pPr lvl="2" rtl="0" eaLnBrk="1" latinLnBrk="0" hangingPunct="1"/>
            <a:r>
              <a:rPr lang="zh-TW" altLang="en-US" noProof="0" dirty="0"/>
              <a:t>第三層</a:t>
            </a:r>
          </a:p>
          <a:p>
            <a:pPr lvl="3" rtl="0" eaLnBrk="1" latinLnBrk="0" hangingPunct="1"/>
            <a:r>
              <a:rPr lang="zh-TW" altLang="en-US" noProof="0" dirty="0"/>
              <a:t>第四層</a:t>
            </a:r>
          </a:p>
          <a:p>
            <a:pPr lvl="4" rtl="0" eaLnBrk="1" latinLnBrk="0" hangingPunct="1"/>
            <a:r>
              <a:rPr lang="zh-TW" altLang="en-US" noProof="0" dirty="0"/>
              <a:t>第五層</a:t>
            </a:r>
          </a:p>
        </p:txBody>
      </p:sp>
      <p:sp>
        <p:nvSpPr>
          <p:cNvPr id="10" name="日期預留位置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CECDDC83-CBC4-433C-A680-A4A18AB55000}" type="datetime2">
              <a:rPr lang="zh-TW" altLang="en-US" smtClean="0"/>
              <a:pPr/>
              <a:t>2020年5月13日</a:t>
            </a:fld>
            <a:endParaRPr lang="zh-TW" altLang="en-US" dirty="0"/>
          </a:p>
        </p:txBody>
      </p:sp>
      <p:sp>
        <p:nvSpPr>
          <p:cNvPr id="22" name="頁尾預留位置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18" name="投影片編號預留位置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15" name="群組 14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6" name="直線接點​​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​​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​​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​​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​​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​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​​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群組 4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61" name="直線接點​​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​​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接點​​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群組 6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72" name="直線接點​​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接點​​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接點​​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接點 7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接點​​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直線接點​​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​​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​​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​​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群組 4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直線接點​​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​​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​​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​​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​​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群組 4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​​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接點 5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直線接點​​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​​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​​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​​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7" name="直線接點​​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Lab6-</a:t>
            </a:r>
            <a:r>
              <a:rPr lang="zh-TW" altLang="en-US"/>
              <a:t>共享記憶體實習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參考來源：</a:t>
            </a:r>
            <a:r>
              <a:rPr lang="en-US" altLang="zh-TW" smtClean="0"/>
              <a:t>https://www.itread01.com/content/1529943633.html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838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BC9B6-C4EB-48C5-9574-2A028BFE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實作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579F67-B307-469C-88ED-81B6A2F0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執行結果參考如下：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繳交</a:t>
            </a:r>
            <a:r>
              <a:rPr lang="zh-TW" altLang="en-US" dirty="0" smtClean="0"/>
              <a:t>要求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</a:t>
            </a:r>
            <a:r>
              <a:rPr lang="en-US" altLang="zh-TW" dirty="0" err="1">
                <a:solidFill>
                  <a:srgbClr val="2D2E2D"/>
                </a:solidFill>
              </a:rPr>
              <a:t>producer.c</a:t>
            </a:r>
            <a:r>
              <a:rPr lang="zh-TW" altLang="en-US" dirty="0" smtClean="0"/>
              <a:t>及</a:t>
            </a:r>
            <a:r>
              <a:rPr lang="en-US" altLang="zh-TW" dirty="0" err="1">
                <a:solidFill>
                  <a:srgbClr val="2D2E2D"/>
                </a:solidFill>
              </a:rPr>
              <a:t>consumer.c</a:t>
            </a:r>
            <a:r>
              <a:rPr lang="zh-TW" altLang="en-US" dirty="0" smtClean="0"/>
              <a:t>兩</a:t>
            </a:r>
            <a:r>
              <a:rPr lang="zh-TW" altLang="en-US" dirty="0"/>
              <a:t>個檔案上傳至</a:t>
            </a:r>
            <a:r>
              <a:rPr lang="en-US" altLang="zh-TW" dirty="0" err="1"/>
              <a:t>moodle</a:t>
            </a:r>
            <a:r>
              <a:rPr lang="zh-TW" altLang="en-US" dirty="0"/>
              <a:t>。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247899"/>
            <a:ext cx="10334272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09600" y="1692067"/>
            <a:ext cx="6227036" cy="4632533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行程首先建立共用記憶體物件，或開啟現存的共用記憶體物件</a:t>
            </a:r>
          </a:p>
          <a:p>
            <a:pPr marL="266700" indent="0">
              <a:buNone/>
            </a:pPr>
            <a:r>
              <a:rPr lang="en-US" altLang="zh-TW" sz="2000" dirty="0" err="1" smtClean="0"/>
              <a:t>shm_fd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shm_open</a:t>
            </a:r>
            <a:r>
              <a:rPr lang="en-US" altLang="zh-TW" sz="2000" dirty="0" smtClean="0"/>
              <a:t>(name, O CREAT | O RDRW, 0666);</a:t>
            </a:r>
          </a:p>
          <a:p>
            <a:r>
              <a:rPr lang="zh-TW" altLang="en-US" sz="2000" dirty="0" smtClean="0"/>
              <a:t>設定物件的大小</a:t>
            </a:r>
          </a:p>
          <a:p>
            <a:pPr marL="266700" indent="0">
              <a:buNone/>
            </a:pPr>
            <a:r>
              <a:rPr lang="en-US" altLang="zh-TW" sz="2000" dirty="0" err="1" smtClean="0"/>
              <a:t>ftruncate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shm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fd</a:t>
            </a:r>
            <a:r>
              <a:rPr lang="en-US" altLang="zh-TW" sz="2000" dirty="0" smtClean="0"/>
              <a:t>, 4096); </a:t>
            </a:r>
          </a:p>
          <a:p>
            <a:r>
              <a:rPr lang="zh-TW" altLang="en-US" sz="2000" dirty="0" smtClean="0"/>
              <a:t>對共用記憶體物件進行記憶體映射</a:t>
            </a:r>
            <a:r>
              <a:rPr lang="en-US" altLang="zh-TW" sz="2000" dirty="0" smtClean="0"/>
              <a:t>(memory map)</a:t>
            </a:r>
          </a:p>
          <a:p>
            <a:pPr marL="266700" indent="0">
              <a:buNone/>
            </a:pPr>
            <a:r>
              <a:rPr lang="en-US" altLang="zh-TW" sz="2000" dirty="0" err="1" smtClean="0"/>
              <a:t>ptr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mmap</a:t>
            </a:r>
            <a:r>
              <a:rPr lang="en-US" altLang="zh-TW" sz="2000" dirty="0" smtClean="0"/>
              <a:t>(0, 4096, PRO_WRITE, MAP_SHARED, </a:t>
            </a:r>
            <a:r>
              <a:rPr lang="en-US" altLang="zh-TW" sz="2000" dirty="0" err="1" smtClean="0"/>
              <a:t>shm_fd</a:t>
            </a:r>
            <a:r>
              <a:rPr lang="en-US" altLang="zh-TW" sz="2000" dirty="0" smtClean="0"/>
              <a:t>, 0); </a:t>
            </a:r>
          </a:p>
          <a:p>
            <a:r>
              <a:rPr lang="zh-TW" altLang="en-US" sz="2000" dirty="0" smtClean="0"/>
              <a:t>行程寫入共用記憶體</a:t>
            </a:r>
          </a:p>
          <a:p>
            <a:pPr marL="266700" indent="0">
              <a:buNone/>
            </a:pPr>
            <a:r>
              <a:rPr lang="en-US" altLang="zh-TW" sz="2000" dirty="0" err="1" smtClean="0"/>
              <a:t>sprintf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ptr</a:t>
            </a:r>
            <a:r>
              <a:rPr lang="en-US" altLang="zh-TW" sz="2000" dirty="0" smtClean="0"/>
              <a:t>, "Writing to shared memory");</a:t>
            </a:r>
          </a:p>
          <a:p>
            <a:r>
              <a:rPr lang="zh-TW" altLang="en-US" sz="2000" dirty="0" smtClean="0"/>
              <a:t>調整指標指向接下來寫入位址</a:t>
            </a:r>
          </a:p>
          <a:p>
            <a:pPr marL="266700" indent="0">
              <a:buNone/>
            </a:pPr>
            <a:r>
              <a:rPr lang="en-US" altLang="zh-TW" sz="2000" dirty="0" err="1" smtClean="0"/>
              <a:t>ptr</a:t>
            </a:r>
            <a:r>
              <a:rPr lang="en-US" altLang="zh-TW" sz="2000" dirty="0" smtClean="0"/>
              <a:t> += </a:t>
            </a:r>
            <a:r>
              <a:rPr lang="en-US" altLang="zh-TW" sz="2000" dirty="0" err="1" smtClean="0"/>
              <a:t>strlen</a:t>
            </a:r>
            <a:r>
              <a:rPr lang="en-US" altLang="zh-TW" sz="2000" dirty="0" smtClean="0"/>
              <a:t>("Writing to shared memory");</a:t>
            </a:r>
          </a:p>
          <a:p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POSIX </a:t>
            </a:r>
            <a:r>
              <a:rPr lang="zh-TW" altLang="en-US" dirty="0" smtClean="0"/>
              <a:t>共用記憶體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788" y="1999164"/>
            <a:ext cx="5509323" cy="318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2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POSIX </a:t>
            </a:r>
            <a:r>
              <a:rPr lang="zh-TW" altLang="en-US" dirty="0"/>
              <a:t>共用記憶體</a:t>
            </a:r>
            <a:r>
              <a:rPr lang="en-US" altLang="zh-TW" dirty="0"/>
              <a:t>-</a:t>
            </a:r>
            <a:r>
              <a:rPr lang="en-US" altLang="zh-TW" dirty="0" err="1"/>
              <a:t>shm_open</a:t>
            </a:r>
            <a:r>
              <a:rPr lang="en-US" altLang="zh-TW" dirty="0"/>
              <a:t> </a:t>
            </a:r>
            <a:r>
              <a:rPr lang="zh-TW" altLang="en-US" dirty="0"/>
              <a:t>介紹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zh-TW" altLang="en-US" sz="2400" dirty="0"/>
              <a:t>函數：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shm_open</a:t>
            </a:r>
            <a:r>
              <a:rPr lang="en-US" altLang="zh-TW" sz="2400" dirty="0"/>
              <a:t>(</a:t>
            </a:r>
            <a:r>
              <a:rPr lang="en-US" altLang="zh-TW" sz="2400" dirty="0" err="1"/>
              <a:t>const</a:t>
            </a:r>
            <a:r>
              <a:rPr lang="en-US" altLang="zh-TW" sz="2400" dirty="0"/>
              <a:t> char *name,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oflag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mode_t</a:t>
            </a:r>
            <a:r>
              <a:rPr lang="en-US" altLang="zh-TW" sz="2400" dirty="0"/>
              <a:t> mode);</a:t>
            </a:r>
          </a:p>
          <a:p>
            <a:pPr lvl="1">
              <a:spcBef>
                <a:spcPts val="600"/>
              </a:spcBef>
            </a:pPr>
            <a:r>
              <a:rPr lang="zh-TW" altLang="en-US" sz="2000" dirty="0"/>
              <a:t>功能：打開一個共用記憶體物件，獲取描述符。</a:t>
            </a:r>
          </a:p>
          <a:p>
            <a:pPr lvl="1">
              <a:spcBef>
                <a:spcPts val="600"/>
              </a:spcBef>
            </a:pPr>
            <a:r>
              <a:rPr lang="zh-TW" altLang="en-US" sz="2000" dirty="0"/>
              <a:t>返回值：成功返回非負描述符，出錯返回</a:t>
            </a:r>
            <a:r>
              <a:rPr lang="en-US" altLang="zh-TW" sz="2000" dirty="0"/>
              <a:t>-1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lvl="1">
              <a:spcBef>
                <a:spcPts val="600"/>
              </a:spcBef>
            </a:pPr>
            <a:r>
              <a:rPr lang="zh-TW" altLang="en-US" sz="2000" dirty="0"/>
              <a:t>參數：</a:t>
            </a:r>
            <a:endParaRPr lang="en-US" altLang="zh-TW" sz="2000" dirty="0"/>
          </a:p>
          <a:p>
            <a:pPr lvl="2">
              <a:spcBef>
                <a:spcPts val="600"/>
              </a:spcBef>
            </a:pPr>
            <a:r>
              <a:rPr lang="en-US" altLang="zh-TW" sz="2000" dirty="0"/>
              <a:t>name</a:t>
            </a:r>
            <a:r>
              <a:rPr lang="zh-TW" altLang="en-US" sz="2000" dirty="0"/>
              <a:t>：共用記憶體物件名字；</a:t>
            </a:r>
            <a:endParaRPr lang="en-US" altLang="zh-TW" sz="2000" dirty="0"/>
          </a:p>
          <a:p>
            <a:pPr lvl="2">
              <a:spcBef>
                <a:spcPts val="600"/>
              </a:spcBef>
            </a:pPr>
            <a:r>
              <a:rPr lang="en-US" altLang="zh-TW" sz="2000" dirty="0" err="1"/>
              <a:t>oflag</a:t>
            </a:r>
            <a:r>
              <a:rPr lang="zh-TW" altLang="en-US" sz="2000" dirty="0"/>
              <a:t>：</a:t>
            </a:r>
            <a:endParaRPr lang="en-US" altLang="zh-TW" sz="2000" dirty="0"/>
          </a:p>
          <a:p>
            <a:pPr lvl="3">
              <a:spcBef>
                <a:spcPts val="600"/>
              </a:spcBef>
            </a:pPr>
            <a:r>
              <a:rPr lang="en-US" altLang="zh-TW" sz="1400" dirty="0"/>
              <a:t>O_RDONLY </a:t>
            </a:r>
            <a:r>
              <a:rPr lang="zh-TW" altLang="en-US" sz="1400" dirty="0"/>
              <a:t>以只讀的方式打開共用記憶體物件</a:t>
            </a:r>
          </a:p>
          <a:p>
            <a:pPr lvl="3">
              <a:spcBef>
                <a:spcPts val="600"/>
              </a:spcBef>
            </a:pPr>
            <a:r>
              <a:rPr lang="en-US" altLang="zh-TW" sz="1400" dirty="0"/>
              <a:t>O_RDWR </a:t>
            </a:r>
            <a:r>
              <a:rPr lang="zh-TW" altLang="en-US" sz="1400" dirty="0"/>
              <a:t>以讀寫的方式打開共用記憶體物件</a:t>
            </a:r>
          </a:p>
          <a:p>
            <a:pPr lvl="3">
              <a:spcBef>
                <a:spcPts val="600"/>
              </a:spcBef>
            </a:pPr>
            <a:r>
              <a:rPr lang="en-US" altLang="zh-TW" sz="1400" dirty="0"/>
              <a:t>O_CREAT  </a:t>
            </a:r>
            <a:r>
              <a:rPr lang="zh-TW" altLang="en-US" sz="1400" dirty="0"/>
              <a:t>表示創建共用記憶體物件，剛被創建的物件會被初始化為</a:t>
            </a:r>
            <a:r>
              <a:rPr lang="en-US" altLang="zh-TW" sz="1400" dirty="0"/>
              <a:t>0 byte</a:t>
            </a:r>
            <a:r>
              <a:rPr lang="zh-TW" altLang="en-US" sz="1400" dirty="0"/>
              <a:t>，可以使用</a:t>
            </a:r>
            <a:r>
              <a:rPr lang="en-US" altLang="zh-TW" sz="1400" dirty="0" err="1"/>
              <a:t>ftuncate</a:t>
            </a:r>
            <a:r>
              <a:rPr lang="en-US" altLang="zh-TW" sz="1400" dirty="0"/>
              <a:t>()</a:t>
            </a:r>
            <a:r>
              <a:rPr lang="zh-TW" altLang="en-US" sz="1400" dirty="0"/>
              <a:t>調整大小。</a:t>
            </a:r>
          </a:p>
          <a:p>
            <a:pPr lvl="3">
              <a:spcBef>
                <a:spcPts val="600"/>
              </a:spcBef>
            </a:pPr>
            <a:r>
              <a:rPr lang="en-US" altLang="zh-TW" sz="1400" dirty="0"/>
              <a:t>O_EXCL </a:t>
            </a:r>
            <a:r>
              <a:rPr lang="zh-TW" altLang="en-US" sz="1400" dirty="0"/>
              <a:t>用來確保共用記憶體物件被成功創建，如果物件已經存在，那麼返回錯誤。</a:t>
            </a:r>
          </a:p>
          <a:p>
            <a:pPr lvl="3">
              <a:spcBef>
                <a:spcPts val="600"/>
              </a:spcBef>
            </a:pPr>
            <a:r>
              <a:rPr lang="en-US" altLang="zh-TW" sz="1400" dirty="0"/>
              <a:t>O_TRUNC </a:t>
            </a:r>
            <a:r>
              <a:rPr lang="zh-TW" altLang="en-US" sz="1400" dirty="0"/>
              <a:t>表示如果共用記憶體物件已經存在那麼把它清空</a:t>
            </a:r>
          </a:p>
          <a:p>
            <a:pPr lvl="2">
              <a:spcBef>
                <a:spcPts val="600"/>
              </a:spcBef>
            </a:pPr>
            <a:r>
              <a:rPr lang="en-US" altLang="zh-TW" sz="2000" dirty="0"/>
              <a:t>mode</a:t>
            </a:r>
            <a:r>
              <a:rPr lang="zh-TW" altLang="en-US" sz="2000" dirty="0"/>
              <a:t>是指定</a:t>
            </a:r>
            <a:r>
              <a:rPr lang="zh-TW" altLang="en-US" sz="2000" dirty="0" smtClean="0"/>
              <a:t>權限，</a:t>
            </a:r>
            <a:r>
              <a:rPr lang="zh-TW" altLang="en-US" sz="2000" dirty="0"/>
              <a:t>在有</a:t>
            </a:r>
            <a:r>
              <a:rPr lang="en-US" altLang="zh-TW" sz="2000" dirty="0"/>
              <a:t>O_CREAT</a:t>
            </a:r>
            <a:r>
              <a:rPr lang="zh-TW" altLang="en-US" sz="2000" dirty="0"/>
              <a:t>指定的情況下使用，沒有</a:t>
            </a:r>
            <a:r>
              <a:rPr lang="en-US" altLang="zh-TW" sz="2000" dirty="0"/>
              <a:t>O_CREAT</a:t>
            </a:r>
            <a:r>
              <a:rPr lang="zh-TW" altLang="en-US" sz="2000" dirty="0"/>
              <a:t>時也要必須設為</a:t>
            </a:r>
            <a:r>
              <a:rPr lang="en-US" altLang="zh-TW" sz="2000" dirty="0"/>
              <a:t>0</a:t>
            </a:r>
            <a:r>
              <a:rPr lang="zh-TW" altLang="en-US" sz="2000" dirty="0"/>
              <a:t>。建立或開啟一個共享記憶體</a:t>
            </a:r>
            <a:r>
              <a:rPr lang="en-US" altLang="zh-TW" sz="2000" dirty="0"/>
              <a:t>,</a:t>
            </a:r>
            <a:r>
              <a:rPr lang="zh-TW" altLang="en-US" sz="2000" dirty="0"/>
              <a:t>成功返回一個整數的檔案描述符</a:t>
            </a:r>
            <a:r>
              <a:rPr lang="en-US" altLang="zh-TW" sz="2000" dirty="0"/>
              <a:t>,</a:t>
            </a:r>
            <a:r>
              <a:rPr lang="zh-TW" altLang="en-US" sz="2000" dirty="0"/>
              <a:t>錯誤返回</a:t>
            </a:r>
            <a:r>
              <a:rPr lang="en-US" altLang="zh-TW" sz="2000" dirty="0"/>
              <a:t>-1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lvl="3">
              <a:spcBef>
                <a:spcPts val="600"/>
              </a:spcBef>
            </a:pPr>
            <a:r>
              <a:rPr lang="zh-TW" altLang="en-US" sz="1400" dirty="0"/>
              <a:t>如：</a:t>
            </a:r>
            <a:r>
              <a:rPr lang="en-US" altLang="zh-TW" sz="1400" dirty="0"/>
              <a:t>0666</a:t>
            </a:r>
            <a:r>
              <a:rPr lang="zh-TW" altLang="en-US" sz="1400" dirty="0"/>
              <a:t>表示權限，所有用戶均可讀寫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250342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POSIX </a:t>
            </a:r>
            <a:r>
              <a:rPr lang="zh-TW" altLang="en-US" smtClean="0"/>
              <a:t>共用記憶體</a:t>
            </a:r>
            <a:r>
              <a:rPr lang="en-US" altLang="zh-TW" smtClean="0"/>
              <a:t>-mmap </a:t>
            </a:r>
            <a:r>
              <a:rPr lang="zh-TW" altLang="en-US" smtClean="0"/>
              <a:t>介紹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函數：</a:t>
            </a:r>
            <a:r>
              <a:rPr lang="en-US" altLang="zh-TW" dirty="0" smtClean="0"/>
              <a:t>void *</a:t>
            </a:r>
            <a:r>
              <a:rPr lang="en-US" altLang="zh-TW" dirty="0" err="1" smtClean="0"/>
              <a:t>mmap</a:t>
            </a:r>
            <a:r>
              <a:rPr lang="en-US" altLang="zh-TW" dirty="0" smtClean="0"/>
              <a:t>(void *</a:t>
            </a:r>
            <a:r>
              <a:rPr lang="en-US" altLang="zh-TW" dirty="0" err="1" smtClean="0"/>
              <a:t>addr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size_t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prot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flags,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off_t</a:t>
            </a:r>
            <a:r>
              <a:rPr lang="en-US" altLang="zh-TW" dirty="0" smtClean="0"/>
              <a:t> offset);</a:t>
            </a:r>
          </a:p>
          <a:p>
            <a:pPr lvl="1"/>
            <a:r>
              <a:rPr lang="zh-TW" altLang="en-US" dirty="0" smtClean="0"/>
              <a:t>功能：把由</a:t>
            </a:r>
            <a:r>
              <a:rPr lang="en-US" altLang="zh-TW" dirty="0" err="1" smtClean="0"/>
              <a:t>shm_open</a:t>
            </a:r>
            <a:r>
              <a:rPr lang="zh-TW" altLang="en-US" dirty="0" smtClean="0"/>
              <a:t>打開的共用記憶體物件映射到行程地址空間。</a:t>
            </a:r>
          </a:p>
          <a:p>
            <a:pPr lvl="1"/>
            <a:r>
              <a:rPr lang="zh-TW" altLang="en-US" dirty="0" smtClean="0"/>
              <a:t>返回值：若成功則返回映射區的起始地址，出錯返回</a:t>
            </a:r>
            <a:r>
              <a:rPr lang="en-US" altLang="zh-TW" dirty="0" smtClean="0"/>
              <a:t>MAP_FAILED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參數：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addr</a:t>
            </a:r>
            <a:r>
              <a:rPr lang="zh-TW" altLang="en-US" dirty="0" smtClean="0"/>
              <a:t>：指定被映射到的進程空間的起始地址，一般設為空指針</a:t>
            </a:r>
            <a:r>
              <a:rPr lang="en-US" altLang="zh-TW" dirty="0" smtClean="0"/>
              <a:t>NULL,</a:t>
            </a:r>
            <a:r>
              <a:rPr lang="zh-TW" altLang="en-US" dirty="0" smtClean="0"/>
              <a:t>表示自動分配。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length</a:t>
            </a:r>
            <a:r>
              <a:rPr lang="zh-TW" altLang="en-US" dirty="0" smtClean="0"/>
              <a:t>： 欲建立對映區的大小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prot</a:t>
            </a:r>
            <a:r>
              <a:rPr lang="zh-TW" altLang="en-US" dirty="0" smtClean="0"/>
              <a:t>：對映區許可權，可以為</a:t>
            </a:r>
            <a:r>
              <a:rPr lang="en-US" altLang="zh-TW" dirty="0" smtClean="0"/>
              <a:t>PROT_READ(</a:t>
            </a:r>
            <a:r>
              <a:rPr lang="zh-TW" altLang="en-US" dirty="0" smtClean="0"/>
              <a:t>可讀</a:t>
            </a:r>
            <a:r>
              <a:rPr lang="en-US" altLang="zh-TW" dirty="0" smtClean="0"/>
              <a:t>),PROT_WRITE(</a:t>
            </a:r>
            <a:r>
              <a:rPr lang="zh-TW" altLang="en-US" dirty="0" smtClean="0"/>
              <a:t>可寫</a:t>
            </a:r>
            <a:r>
              <a:rPr lang="en-US" altLang="zh-TW" dirty="0" smtClean="0"/>
              <a:t>),PROT_EXEC(</a:t>
            </a:r>
            <a:r>
              <a:rPr lang="zh-TW" altLang="en-US" dirty="0" smtClean="0"/>
              <a:t>可執行</a:t>
            </a:r>
            <a:r>
              <a:rPr lang="en-US" altLang="zh-TW" dirty="0" smtClean="0"/>
              <a:t>),PROT_NONE(</a:t>
            </a:r>
            <a:r>
              <a:rPr lang="zh-TW" altLang="en-US" dirty="0" smtClean="0"/>
              <a:t>不可訪問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flags</a:t>
            </a:r>
            <a:r>
              <a:rPr lang="zh-TW" altLang="en-US" dirty="0" smtClean="0"/>
              <a:t>：可以為</a:t>
            </a:r>
            <a:r>
              <a:rPr lang="en-US" altLang="zh-TW" dirty="0" smtClean="0"/>
              <a:t>MAP_SHARED,MAP_PRIVATE,MAP_FIXED,</a:t>
            </a:r>
            <a:r>
              <a:rPr lang="zh-TW" altLang="en-US" dirty="0" smtClean="0"/>
              <a:t>其中</a:t>
            </a:r>
            <a:r>
              <a:rPr lang="en-US" altLang="zh-TW" dirty="0" smtClean="0"/>
              <a:t>MAP_SHARED</a:t>
            </a:r>
            <a:r>
              <a:rPr lang="zh-TW" altLang="en-US" dirty="0" smtClean="0"/>
              <a:t>或</a:t>
            </a:r>
            <a:r>
              <a:rPr lang="en-US" altLang="zh-TW" dirty="0" smtClean="0"/>
              <a:t>MAP_PRIVATE</a:t>
            </a:r>
            <a:r>
              <a:rPr lang="zh-TW" altLang="en-US" dirty="0" smtClean="0"/>
              <a:t>必須指定一個，</a:t>
            </a:r>
            <a:r>
              <a:rPr lang="en-US" altLang="zh-TW" dirty="0" smtClean="0"/>
              <a:t>MAP_FIXED</a:t>
            </a:r>
            <a:r>
              <a:rPr lang="zh-TW" altLang="en-US" dirty="0" smtClean="0"/>
              <a:t>一般不指定並且</a:t>
            </a:r>
            <a:r>
              <a:rPr lang="en-US" altLang="zh-TW" dirty="0" err="1" smtClean="0"/>
              <a:t>addr</a:t>
            </a:r>
            <a:r>
              <a:rPr lang="zh-TW" altLang="en-US" dirty="0" smtClean="0"/>
              <a:t>為空指針，表示自動分配地址，方便移植。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fd</a:t>
            </a:r>
            <a:r>
              <a:rPr lang="zh-TW" altLang="en-US" dirty="0"/>
              <a:t>： 用來建立對映區的檔案描述符</a:t>
            </a:r>
          </a:p>
          <a:p>
            <a:pPr lvl="2"/>
            <a:r>
              <a:rPr lang="en-US" altLang="zh-TW" dirty="0" smtClean="0"/>
              <a:t>offset</a:t>
            </a:r>
            <a:r>
              <a:rPr lang="zh-TW" altLang="en-US" dirty="0" smtClean="0"/>
              <a:t>：對映檔案的偏移，從文件頭開始第</a:t>
            </a:r>
            <a:r>
              <a:rPr lang="en-US" altLang="zh-TW" dirty="0" smtClean="0"/>
              <a:t>offset</a:t>
            </a:r>
            <a:r>
              <a:rPr lang="zh-TW" altLang="en-US" dirty="0" smtClean="0"/>
              <a:t>個字節開始算，一般</a:t>
            </a:r>
            <a:r>
              <a:rPr lang="en-US" altLang="zh-TW" dirty="0" smtClean="0"/>
              <a:t>offset</a:t>
            </a:r>
            <a:r>
              <a:rPr lang="zh-TW" altLang="en-US" dirty="0" smtClean="0"/>
              <a:t>設置為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843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POSIX </a:t>
            </a:r>
            <a:r>
              <a:rPr lang="zh-TW" altLang="en-US" smtClean="0"/>
              <a:t>共用記憶體</a:t>
            </a:r>
            <a:r>
              <a:rPr lang="en-US" altLang="zh-TW" smtClean="0"/>
              <a:t>-shm_unlink</a:t>
            </a:r>
            <a:r>
              <a:rPr lang="zh-TW" altLang="en-US" smtClean="0"/>
              <a:t>介紹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函數：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shm_unlink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const</a:t>
            </a:r>
            <a:r>
              <a:rPr lang="en-US" altLang="zh-TW" dirty="0" smtClean="0"/>
              <a:t> char *name);</a:t>
            </a:r>
          </a:p>
          <a:p>
            <a:pPr lvl="1"/>
            <a:r>
              <a:rPr lang="zh-TW" altLang="en-US" dirty="0" smtClean="0"/>
              <a:t>功能：刪除一個共享記憶體物件。</a:t>
            </a:r>
          </a:p>
          <a:p>
            <a:pPr lvl="1"/>
            <a:r>
              <a:rPr lang="zh-TW" altLang="en-US" dirty="0" smtClean="0"/>
              <a:t>返回值： 成功返回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，出錯返回</a:t>
            </a:r>
            <a:r>
              <a:rPr lang="en-US" altLang="zh-TW" dirty="0" smtClean="0"/>
              <a:t>-1.</a:t>
            </a:r>
          </a:p>
          <a:p>
            <a:pPr lvl="1"/>
            <a:r>
              <a:rPr lang="zh-TW" altLang="en-US" dirty="0" smtClean="0"/>
              <a:t>參數：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name</a:t>
            </a:r>
            <a:r>
              <a:rPr lang="zh-TW" altLang="en-US" dirty="0" smtClean="0"/>
              <a:t>：共用記憶體物件名字。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0561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4939" y="427291"/>
            <a:ext cx="4027562" cy="1136589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POSIX </a:t>
            </a:r>
            <a:r>
              <a:rPr lang="zh-TW" altLang="en-US" sz="3200" dirty="0"/>
              <a:t>共用記憶體</a:t>
            </a:r>
            <a:r>
              <a:rPr lang="en-US" altLang="zh-TW" sz="3200" dirty="0" smtClean="0"/>
              <a:t>-</a:t>
            </a:r>
            <a:br>
              <a:rPr lang="en-US" altLang="zh-TW" sz="3200" dirty="0" smtClean="0"/>
            </a:br>
            <a:r>
              <a:rPr lang="en-US" altLang="zh-TW" sz="3200" dirty="0" err="1" smtClean="0"/>
              <a:t>shm-producer.c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1" y="104775"/>
            <a:ext cx="7286625" cy="6600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773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427291"/>
            <a:ext cx="4910983" cy="1153681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POSIX </a:t>
            </a:r>
            <a:r>
              <a:rPr lang="zh-TW" altLang="en-US" sz="3200" dirty="0"/>
              <a:t>共用記憶體</a:t>
            </a:r>
            <a:r>
              <a:rPr lang="en-US" altLang="zh-TW" sz="3200" dirty="0" smtClean="0"/>
              <a:t>-</a:t>
            </a:r>
            <a:br>
              <a:rPr lang="en-US" altLang="zh-TW" sz="3200" dirty="0" smtClean="0"/>
            </a:br>
            <a:r>
              <a:rPr lang="en-US" altLang="zh-TW" sz="3200" dirty="0" err="1" smtClean="0"/>
              <a:t>shm-consumer.c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462" y="322516"/>
            <a:ext cx="7191375" cy="5838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901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POSIX </a:t>
            </a:r>
            <a:r>
              <a:rPr lang="zh-TW" altLang="en-US" sz="4000" dirty="0"/>
              <a:t>共用記憶體</a:t>
            </a:r>
            <a:r>
              <a:rPr lang="en-US" altLang="zh-TW" sz="4000" dirty="0"/>
              <a:t>- Sample Code</a:t>
            </a:r>
            <a:r>
              <a:rPr lang="zh-TW" altLang="en-US" sz="4000" dirty="0"/>
              <a:t>編譯及執行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B2C7240-4B7A-46FA-8867-DB8C206E4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zh-TW" altLang="zh-TW" dirty="0"/>
              <a:t>於虛擬機使用下列命令進行程式編譯及連結函式庫</a:t>
            </a:r>
            <a:r>
              <a:rPr lang="en-US" altLang="zh-TW" dirty="0" err="1"/>
              <a:t>librt.a</a:t>
            </a:r>
            <a:r>
              <a:rPr lang="zh-TW" altLang="zh-TW" dirty="0"/>
              <a:t>或</a:t>
            </a:r>
            <a:r>
              <a:rPr lang="en-US" altLang="zh-TW" dirty="0"/>
              <a:t>librt.so(for shared libraries)</a:t>
            </a:r>
            <a:r>
              <a:rPr lang="zh-TW" altLang="zh-TW" dirty="0"/>
              <a:t>。因用到</a:t>
            </a:r>
            <a:r>
              <a:rPr lang="en-US" altLang="zh-TW" dirty="0"/>
              <a:t>POSIX library , </a:t>
            </a:r>
            <a:r>
              <a:rPr lang="zh-TW" altLang="zh-TW" dirty="0"/>
              <a:t>如</a:t>
            </a:r>
            <a:r>
              <a:rPr lang="en-US" altLang="zh-TW" dirty="0"/>
              <a:t>: </a:t>
            </a:r>
            <a:r>
              <a:rPr lang="en-US" altLang="zh-TW" dirty="0" err="1"/>
              <a:t>shm_open</a:t>
            </a:r>
            <a:r>
              <a:rPr lang="en-US" altLang="zh-TW" dirty="0"/>
              <a:t>, </a:t>
            </a:r>
            <a:r>
              <a:rPr lang="en-US" altLang="zh-TW" dirty="0" err="1"/>
              <a:t>shm_unlink</a:t>
            </a:r>
            <a:r>
              <a:rPr lang="en-US" altLang="zh-TW" dirty="0"/>
              <a:t>, fork,…</a:t>
            </a:r>
          </a:p>
          <a:p>
            <a:pPr marL="644525" lvl="1" indent="-285750"/>
            <a:r>
              <a:rPr lang="pt-BR" altLang="zh-TW" dirty="0">
                <a:solidFill>
                  <a:srgbClr val="2D2E2D"/>
                </a:solidFill>
              </a:rPr>
              <a:t>gcc shm-consumer.c -o shm-consumer -lrt</a:t>
            </a:r>
          </a:p>
          <a:p>
            <a:pPr marL="644525" lvl="1" indent="-285750"/>
            <a:r>
              <a:rPr lang="en-US" altLang="zh-TW" dirty="0" err="1">
                <a:solidFill>
                  <a:srgbClr val="2D2E2D"/>
                </a:solidFill>
              </a:rPr>
              <a:t>gcc</a:t>
            </a:r>
            <a:r>
              <a:rPr lang="en-US" altLang="zh-TW" dirty="0">
                <a:solidFill>
                  <a:srgbClr val="2D2E2D"/>
                </a:solidFill>
              </a:rPr>
              <a:t> </a:t>
            </a:r>
            <a:r>
              <a:rPr lang="en-US" altLang="zh-TW" dirty="0" err="1">
                <a:solidFill>
                  <a:srgbClr val="2D2E2D"/>
                </a:solidFill>
              </a:rPr>
              <a:t>shm-producer.c</a:t>
            </a:r>
            <a:r>
              <a:rPr lang="en-US" altLang="zh-TW" dirty="0">
                <a:solidFill>
                  <a:srgbClr val="2D2E2D"/>
                </a:solidFill>
              </a:rPr>
              <a:t> -o </a:t>
            </a:r>
            <a:r>
              <a:rPr lang="en-US" altLang="zh-TW" dirty="0" err="1">
                <a:solidFill>
                  <a:srgbClr val="2D2E2D"/>
                </a:solidFill>
              </a:rPr>
              <a:t>shm</a:t>
            </a:r>
            <a:r>
              <a:rPr lang="en-US" altLang="zh-TW" dirty="0">
                <a:solidFill>
                  <a:srgbClr val="2D2E2D"/>
                </a:solidFill>
              </a:rPr>
              <a:t>-producer -</a:t>
            </a:r>
            <a:r>
              <a:rPr lang="en-US" altLang="zh-TW" dirty="0" err="1">
                <a:solidFill>
                  <a:srgbClr val="2D2E2D"/>
                </a:solidFill>
              </a:rPr>
              <a:t>lrt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2" y="4081462"/>
            <a:ext cx="10281172" cy="109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1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BC9B6-C4EB-48C5-9574-2A028BFE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579F67-B307-469C-88ED-81B6A2F0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寫</a:t>
            </a:r>
            <a:r>
              <a:rPr lang="zh-TW" altLang="zh-TW" dirty="0" smtClean="0"/>
              <a:t>一個</a:t>
            </a:r>
            <a:r>
              <a:rPr lang="en-US" altLang="zh-TW" dirty="0" smtClean="0"/>
              <a:t>Producer</a:t>
            </a:r>
            <a:r>
              <a:rPr lang="zh-TW" altLang="zh-TW" dirty="0" smtClean="0"/>
              <a:t>程式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producer.c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 smtClean="0"/>
              <a:t>從鍵盤讀入一個整數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，然後算出</a:t>
            </a:r>
            <a:r>
              <a:rPr lang="en-US" altLang="zh-TW" dirty="0" smtClean="0"/>
              <a:t>(1+2+…+n)</a:t>
            </a:r>
            <a:r>
              <a:rPr lang="zh-TW" altLang="en-US" dirty="0" smtClean="0"/>
              <a:t>的總和。</a:t>
            </a:r>
            <a:endParaRPr lang="en-US" altLang="zh-TW" dirty="0" smtClean="0"/>
          </a:p>
          <a:p>
            <a:pPr lvl="1"/>
            <a:r>
              <a:rPr lang="zh-TW" altLang="zh-TW" dirty="0"/>
              <a:t>建立</a:t>
            </a:r>
            <a:r>
              <a:rPr lang="zh-TW" altLang="en-US" dirty="0"/>
              <a:t>一</a:t>
            </a:r>
            <a:r>
              <a:rPr lang="zh-TW" altLang="zh-TW" dirty="0"/>
              <a:t>共用記憶體</a:t>
            </a:r>
            <a:r>
              <a:rPr lang="zh-TW" altLang="en-US" dirty="0"/>
              <a:t>物件，</a:t>
            </a:r>
            <a:r>
              <a:rPr lang="zh-TW" altLang="en-US" dirty="0" smtClean="0"/>
              <a:t>並將總和寫入共享記憶體傳給</a:t>
            </a:r>
            <a:r>
              <a:rPr lang="en-US" altLang="zh-TW" dirty="0" smtClean="0"/>
              <a:t>Consumer</a:t>
            </a:r>
            <a:r>
              <a:rPr lang="zh-TW" altLang="en-US" dirty="0" smtClean="0"/>
              <a:t>程式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consumer.c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寫一個</a:t>
            </a:r>
            <a:r>
              <a:rPr lang="en-US" altLang="zh-TW" dirty="0"/>
              <a:t>Consumer</a:t>
            </a:r>
            <a:r>
              <a:rPr lang="zh-TW" altLang="en-US" dirty="0" smtClean="0"/>
              <a:t>程式</a:t>
            </a:r>
            <a:r>
              <a:rPr lang="en-US" altLang="zh-TW" dirty="0"/>
              <a:t>(</a:t>
            </a:r>
            <a:r>
              <a:rPr lang="en-US" altLang="zh-TW" dirty="0" err="1"/>
              <a:t>consumer.c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 smtClean="0"/>
              <a:t>開啟</a:t>
            </a:r>
            <a:r>
              <a:rPr lang="en-US" altLang="zh-TW" dirty="0"/>
              <a:t>Producer</a:t>
            </a:r>
            <a:r>
              <a:rPr lang="zh-TW" altLang="zh-TW" dirty="0" smtClean="0"/>
              <a:t>程式</a:t>
            </a:r>
            <a:r>
              <a:rPr lang="zh-TW" altLang="en-US" dirty="0" smtClean="0"/>
              <a:t>所建立的</a:t>
            </a:r>
            <a:r>
              <a:rPr lang="zh-TW" altLang="zh-TW" dirty="0" smtClean="0"/>
              <a:t>共用</a:t>
            </a:r>
            <a:r>
              <a:rPr lang="zh-TW" altLang="zh-TW" dirty="0"/>
              <a:t>記憶體</a:t>
            </a:r>
            <a:r>
              <a:rPr lang="zh-TW" altLang="en-US" dirty="0"/>
              <a:t>物件，讀出</a:t>
            </a:r>
            <a:r>
              <a:rPr lang="zh-TW" altLang="en-US" dirty="0" smtClean="0"/>
              <a:t>總和的結果並顯示</a:t>
            </a:r>
            <a:r>
              <a:rPr lang="zh-TW" altLang="zh-TW" dirty="0" smtClean="0"/>
              <a:t>。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636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s-lab佈景主題">
  <a:themeElements>
    <a:clrScheme name="綠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s-lab佈景主題" id="{A63836FD-84F2-4719-811E-7B8329AC54C4}" vid="{06984F7F-1B8A-4B04-81B4-396EB999AA1D}"/>
    </a:ext>
  </a:extLst>
</a:theme>
</file>

<file path=ppt/theme/theme2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os-lab佈景主題</Template>
  <TotalTime>1681</TotalTime>
  <Words>695</Words>
  <Application>Microsoft Office PowerPoint</Application>
  <PresentationFormat>寬螢幕</PresentationFormat>
  <Paragraphs>74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Microsoft JhengHei UI</vt:lpstr>
      <vt:lpstr>細明體</vt:lpstr>
      <vt:lpstr>微軟正黑體</vt:lpstr>
      <vt:lpstr>Wingdings 2</vt:lpstr>
      <vt:lpstr>os-lab佈景主題</vt:lpstr>
      <vt:lpstr>Lab6-共享記憶體實習</vt:lpstr>
      <vt:lpstr>POSIX 共用記憶體</vt:lpstr>
      <vt:lpstr>POSIX 共用記憶體-shm_open 介紹</vt:lpstr>
      <vt:lpstr>POSIX 共用記憶體-mmap 介紹</vt:lpstr>
      <vt:lpstr>POSIX 共用記憶體-shm_unlink介紹</vt:lpstr>
      <vt:lpstr>POSIX 共用記憶體- shm-producer.c</vt:lpstr>
      <vt:lpstr>POSIX 共用記憶體- shm-consumer.c</vt:lpstr>
      <vt:lpstr>POSIX 共用記憶體- Sample Code編譯及執行</vt:lpstr>
      <vt:lpstr>實作</vt:lpstr>
      <vt:lpstr>實作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作業系統實習規劃</dc:title>
  <dc:creator>CW Tsai</dc:creator>
  <cp:lastModifiedBy>cwtsai</cp:lastModifiedBy>
  <cp:revision>154</cp:revision>
  <dcterms:created xsi:type="dcterms:W3CDTF">2019-02-28T02:19:31Z</dcterms:created>
  <dcterms:modified xsi:type="dcterms:W3CDTF">2020-05-13T15:51:42Z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