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18"/>
  </p:notesMasterIdLst>
  <p:handoutMasterIdLst>
    <p:handoutMasterId r:id="rId19"/>
  </p:handoutMasterIdLst>
  <p:sldIdLst>
    <p:sldId id="302" r:id="rId2"/>
    <p:sldId id="313" r:id="rId3"/>
    <p:sldId id="303" r:id="rId4"/>
    <p:sldId id="316" r:id="rId5"/>
    <p:sldId id="322" r:id="rId6"/>
    <p:sldId id="323" r:id="rId7"/>
    <p:sldId id="324" r:id="rId8"/>
    <p:sldId id="308" r:id="rId9"/>
    <p:sldId id="309" r:id="rId10"/>
    <p:sldId id="321" r:id="rId11"/>
    <p:sldId id="325" r:id="rId12"/>
    <p:sldId id="326" r:id="rId13"/>
    <p:sldId id="327" r:id="rId14"/>
    <p:sldId id="329" r:id="rId15"/>
    <p:sldId id="330" r:id="rId16"/>
    <p:sldId id="328" r:id="rId17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15" d="100"/>
          <a:sy n="115" d="100"/>
        </p:scale>
        <p:origin x="372" y="12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E8C005-3172-4E56-9156-FD7870F94231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2020年5月28日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08FAD1D-910E-4884-9F17-0200497759DD}" type="datetime2">
              <a:rPr lang="zh-TW" altLang="en-US" smtClean="0"/>
              <a:pPr/>
              <a:t>2020年5月28日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869989-EB00-4EE7-BCB5-25BDC5BB29F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77552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TW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3563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TW" smtClean="0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9024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TW" smtClean="0"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0048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TW" smtClean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5710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TW" smtClean="0"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1560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矩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cxnSp>
          <p:nvCxnSpPr>
            <p:cNvPr id="7" name="直線接點​​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接點 4"/>
          <p:cNvCxnSpPr/>
          <p:nvPr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kumimoji="0" lang="zh-TW" altLang="en-US" noProof="0" dirty="0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TW" altLang="en-US" noProof="0"/>
              <a:t>按一下以編輯母片副標題樣式</a:t>
            </a:r>
            <a:endParaRPr kumimoji="0" lang="zh-TW" altLang="en-US" noProof="0" dirty="0"/>
          </a:p>
        </p:txBody>
      </p:sp>
      <p:sp>
        <p:nvSpPr>
          <p:cNvPr id="30" name="日期預留位置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176010F5-1FDB-4412-9DA5-0DC277F3AA47}" type="datetime2">
              <a:rPr lang="zh-TW" altLang="en-US" smtClean="0"/>
              <a:pPr/>
              <a:t>2020年5月28日</a:t>
            </a:fld>
            <a:endParaRPr lang="zh-TW" altLang="en-US" dirty="0"/>
          </a:p>
        </p:txBody>
      </p:sp>
      <p:sp>
        <p:nvSpPr>
          <p:cNvPr id="19" name="頁尾預留位置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noProof="0" dirty="0"/>
              <a:t>新增頁尾</a:t>
            </a:r>
          </a:p>
        </p:txBody>
      </p:sp>
      <p:sp>
        <p:nvSpPr>
          <p:cNvPr id="27" name="投影片編號預留位置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grpSp>
        <p:nvGrpSpPr>
          <p:cNvPr id="12" name="群組 11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3" name="直線接點 12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​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​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​​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群組 3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51" name="直線接點 5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群組 5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62" name="直線接點 6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接點 6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接點 6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接點 6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線接點 6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" name="直線接點 5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群組 3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5" name="直線接點 3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群組 3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6" name="直線接點 4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接點 4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接點 4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線接點 4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線接點 4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直線接點 4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7" name="直線接點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48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9F78392-5C5C-45F6-8F89-DC4807D81C95}" type="datetime2">
              <a:rPr lang="zh-TW" altLang="en-US" smtClean="0"/>
              <a:pPr/>
              <a:t>2020年5月28日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274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6A02441-A415-40E6-B767-261B5D217FD4}" type="datetime2">
              <a:rPr lang="zh-TW" altLang="en-US" smtClean="0"/>
              <a:pPr/>
              <a:t>2020年5月28日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05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379347"/>
            <a:ext cx="10972800" cy="1143000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09600" y="1692067"/>
            <a:ext cx="10972800" cy="4632533"/>
          </a:xfrm>
        </p:spPr>
        <p:txBody>
          <a:bodyPr rtlCol="0"/>
          <a:lstStyle/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FDC526-5D1A-47D8-B5CB-FD3BF5D2FD0F}" type="datetime2">
              <a:rPr lang="zh-TW" altLang="en-US" smtClean="0"/>
              <a:pPr/>
              <a:t>2020年5月28日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095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2F135DD-489F-40F6-9DF5-0023BF78E97D}" type="datetime2">
              <a:rPr lang="zh-TW" altLang="en-US" smtClean="0"/>
              <a:pPr/>
              <a:t>2020年5月28日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  <p:grpSp>
        <p:nvGrpSpPr>
          <p:cNvPr id="7" name="群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線接點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​​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線接點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群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線接點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直線接點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96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353710"/>
            <a:ext cx="10972800" cy="1143000"/>
          </a:xfrm>
        </p:spPr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609600" y="1692067"/>
            <a:ext cx="5384800" cy="4662858"/>
          </a:xfrm>
        </p:spPr>
        <p:txBody>
          <a:bodyPr rtlCol="0"/>
          <a:lstStyle>
            <a:lvl1pPr>
              <a:defRPr sz="26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 sz="2400"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>
              <a:defRPr sz="2000"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97600" y="1692067"/>
            <a:ext cx="5384800" cy="4662858"/>
          </a:xfrm>
        </p:spPr>
        <p:txBody>
          <a:bodyPr rtlCol="0"/>
          <a:lstStyle>
            <a:lvl1pPr>
              <a:defRPr sz="26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 sz="2400"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>
              <a:defRPr sz="2000"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2419926E-5C3F-4205-B23D-D4C1E7A6E097}" type="datetime2">
              <a:rPr lang="zh-TW" altLang="en-US" smtClean="0"/>
              <a:pPr/>
              <a:t>2020年5月28日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556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382572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09600" y="1692067"/>
            <a:ext cx="5386917" cy="822533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</p:txBody>
      </p:sp>
      <p:sp>
        <p:nvSpPr>
          <p:cNvPr id="5" name="內容預留位置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3"/>
          </p:nvPr>
        </p:nvSpPr>
        <p:spPr>
          <a:xfrm>
            <a:off x="6193368" y="1692068"/>
            <a:ext cx="5389033" cy="822534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D44B4C3-BFEF-4472-B595-652481CA0278}" type="datetime2">
              <a:rPr lang="zh-TW" altLang="en-US" smtClean="0"/>
              <a:pPr/>
              <a:t>2020年5月28日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739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370802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dirty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7014D5-A26D-4BC6-B967-5C8DC462FB42}" type="datetime2">
              <a:rPr lang="zh-TW" altLang="en-US" smtClean="0"/>
              <a:pPr/>
              <a:t>2020年5月28日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420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C289A11-8BF8-45F7-B92C-261B55DE08FE}" type="datetime2">
              <a:rPr lang="zh-TW" altLang="en-US" smtClean="0"/>
              <a:pPr/>
              <a:t>2020年5月28日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grpSp>
        <p:nvGrpSpPr>
          <p:cNvPr id="5" name="群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線接點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群組 21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直線接點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​​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​​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​​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群組 4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直線接點 5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接點 5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​​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直線接點 4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​​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群組 22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直線接點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​​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群組 2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直線接點​​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接點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直線接點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846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DAC134-9EF5-4B7F-A61E-56D77C662044}" type="datetime2">
              <a:rPr lang="zh-TW" altLang="en-US" smtClean="0"/>
              <a:pPr/>
              <a:t>2020年5月28日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grpSp>
        <p:nvGrpSpPr>
          <p:cNvPr id="8" name="群組 7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線接點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​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​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​​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線接點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群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線接點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群組 25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線接點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線接點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矩形 58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60" name="直線接點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91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/>
              <a:t>按一下圖示以新增圖片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B29EDC9E-0ED5-49F5-AB3A-F546F39FF920}" type="datetime2">
              <a:rPr lang="zh-TW" altLang="en-US" smtClean="0"/>
              <a:pPr/>
              <a:t>2020年5月28日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zh-TW" altLang="en-US" sz="1800" dirty="0">
              <a:solidFill>
                <a:schemeClr val="tx1"/>
              </a:solidFill>
              <a:latin typeface="細明體" panose="02020509000000000000" pitchFamily="49" charset="-120"/>
              <a:ea typeface="細明體" panose="02020509000000000000" pitchFamily="49" charset="-120"/>
              <a:cs typeface="+mn-cs"/>
            </a:endParaRPr>
          </a:p>
        </p:txBody>
      </p:sp>
      <p:sp>
        <p:nvSpPr>
          <p:cNvPr id="11" name="手繪多邊形​​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zh-TW" altLang="en-US" sz="1800" dirty="0">
              <a:solidFill>
                <a:schemeClr val="tx1"/>
              </a:solidFill>
              <a:latin typeface="細明體" panose="02020509000000000000" pitchFamily="49" charset="-120"/>
              <a:ea typeface="細明體" panose="02020509000000000000" pitchFamily="49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799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矩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grpSp>
          <p:nvGrpSpPr>
            <p:cNvPr id="27" name="群組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手繪多邊形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zh-TW" altLang="en-US" sz="1800" noProof="0" dirty="0">
                  <a:solidFill>
                    <a:schemeClr val="tx1"/>
                  </a:solidFill>
                  <a:latin typeface="細明體" panose="02020509000000000000" pitchFamily="49" charset="-120"/>
                  <a:ea typeface="細明體" panose="02020509000000000000" pitchFamily="49" charset="-120"/>
                  <a:cs typeface="+mn-cs"/>
                </a:endParaRPr>
              </a:p>
            </p:txBody>
          </p:sp>
          <p:sp>
            <p:nvSpPr>
              <p:cNvPr id="29" name="手繪多邊形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zh-TW" altLang="en-US" sz="1800" noProof="0" dirty="0">
                  <a:solidFill>
                    <a:schemeClr val="tx1"/>
                  </a:solidFill>
                  <a:latin typeface="細明體" panose="02020509000000000000" pitchFamily="49" charset="-120"/>
                  <a:ea typeface="細明體" panose="02020509000000000000" pitchFamily="49" charset="-120"/>
                  <a:cs typeface="+mn-cs"/>
                </a:endParaRPr>
              </a:p>
            </p:txBody>
          </p:sp>
          <p:grpSp>
            <p:nvGrpSpPr>
              <p:cNvPr id="31" name="群組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手繪多邊形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zh-TW" altLang="en-US" sz="1800" noProof="0" dirty="0">
                    <a:latin typeface="細明體" panose="02020509000000000000" pitchFamily="49" charset="-120"/>
                    <a:ea typeface="細明體" panose="02020509000000000000" pitchFamily="49" charset="-120"/>
                  </a:endParaRPr>
                </a:p>
              </p:txBody>
            </p:sp>
            <p:sp>
              <p:nvSpPr>
                <p:cNvPr id="33" name="手繪多邊形​​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zh-TW" altLang="en-US" sz="1800" noProof="0" dirty="0">
                    <a:latin typeface="細明體" panose="02020509000000000000" pitchFamily="49" charset="-120"/>
                    <a:ea typeface="細明體" panose="02020509000000000000" pitchFamily="49" charset="-120"/>
                  </a:endParaRPr>
                </a:p>
              </p:txBody>
            </p:sp>
          </p:grpSp>
        </p:grpSp>
      </p:grpSp>
      <p:sp>
        <p:nvSpPr>
          <p:cNvPr id="9" name="標題預留位置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  <a:endParaRPr kumimoji="0" lang="zh-TW" altLang="en-US" noProof="0" dirty="0"/>
          </a:p>
        </p:txBody>
      </p:sp>
      <p:sp>
        <p:nvSpPr>
          <p:cNvPr id="30" name="文字預留位置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zh-TW" altLang="en-US" noProof="0" dirty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 dirty="0"/>
              <a:t>第二層</a:t>
            </a:r>
          </a:p>
          <a:p>
            <a:pPr lvl="2" rtl="0" eaLnBrk="1" latinLnBrk="0" hangingPunct="1"/>
            <a:r>
              <a:rPr lang="zh-TW" altLang="en-US" noProof="0" dirty="0"/>
              <a:t>第三層</a:t>
            </a:r>
          </a:p>
          <a:p>
            <a:pPr lvl="3" rtl="0" eaLnBrk="1" latinLnBrk="0" hangingPunct="1"/>
            <a:r>
              <a:rPr lang="zh-TW" altLang="en-US" noProof="0" dirty="0"/>
              <a:t>第四層</a:t>
            </a:r>
          </a:p>
          <a:p>
            <a:pPr lvl="4" rtl="0" eaLnBrk="1" latinLnBrk="0" hangingPunct="1"/>
            <a:r>
              <a:rPr lang="zh-TW" altLang="en-US" noProof="0" dirty="0"/>
              <a:t>第五層</a:t>
            </a:r>
          </a:p>
        </p:txBody>
      </p:sp>
      <p:sp>
        <p:nvSpPr>
          <p:cNvPr id="10" name="日期預留位置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CECDDC83-CBC4-433C-A680-A4A18AB55000}" type="datetime2">
              <a:rPr lang="zh-TW" altLang="en-US" smtClean="0"/>
              <a:pPr/>
              <a:t>2020年5月28日</a:t>
            </a:fld>
            <a:endParaRPr lang="zh-TW" altLang="en-US" dirty="0"/>
          </a:p>
        </p:txBody>
      </p:sp>
      <p:sp>
        <p:nvSpPr>
          <p:cNvPr id="22" name="頁尾預留位置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18" name="投影片編號預留位置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grpSp>
        <p:nvGrpSpPr>
          <p:cNvPr id="15" name="群組 14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6" name="直線接點​​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​​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​​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​​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​​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​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​​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群組 4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61" name="直線接點​​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接點​​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接點​​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接點 6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群組 6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72" name="直線接點​​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線接點​​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接點​​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線接點 7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線接點​​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" name="直線接點​​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接點​​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​​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接點​​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群組 4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" name="直線接點​​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​​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​​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​​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​​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群組 4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​​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​​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接點 5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直線接點​​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​​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​​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​​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7" name="直線接點​​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twang.org/programming/pthread-multithreading-programming-in-c-tutoria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4400" dirty="0"/>
              <a:t>Lab8-POSIX </a:t>
            </a:r>
            <a:r>
              <a:rPr lang="zh-TW" altLang="en-US" sz="4400" dirty="0"/>
              <a:t>執行緒實習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070123" y="3443955"/>
            <a:ext cx="10472928" cy="1828800"/>
          </a:xfrm>
        </p:spPr>
        <p:txBody>
          <a:bodyPr>
            <a:normAutofit fontScale="92500" lnSpcReduction="10000"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pPr marL="1614488" indent="-1614488" algn="l"/>
            <a:r>
              <a:rPr lang="zh-TW" altLang="en-US" dirty="0"/>
              <a:t>參考來源：</a:t>
            </a:r>
            <a:r>
              <a:rPr lang="en-US" altLang="zh-TW" sz="3000" dirty="0">
                <a:hlinkClick r:id="rId3"/>
              </a:rPr>
              <a:t>https://blog.gtwang.org/programming/pthread-multithreading-programming-in-c-tutorial/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838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11726A-9CB5-4465-A6BA-A16D5EB0A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執行緒資料傳遞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799520-9424-4F15-8D87-C4A695129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在許多的平行化應用程式中，我們都會需要傳遞一些資料給子執行緒進行計算，而在計算完之後再將結果傳回來，而子執行緒在傳回資料時通常都會以 </a:t>
            </a:r>
            <a:r>
              <a:rPr lang="en-US" altLang="zh-TW" dirty="0"/>
              <a:t>malloc </a:t>
            </a:r>
            <a:r>
              <a:rPr lang="zh-TW" altLang="en-US" dirty="0"/>
              <a:t>配置記憶體空間來存放傳回的資料。</a:t>
            </a:r>
          </a:p>
        </p:txBody>
      </p:sp>
    </p:spTree>
    <p:extLst>
      <p:ext uri="{BB962C8B-B14F-4D97-AF65-F5344CB8AC3E}">
        <p14:creationId xmlns:p14="http://schemas.microsoft.com/office/powerpoint/2010/main" val="365279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427291"/>
            <a:ext cx="4910983" cy="1153681"/>
          </a:xfrm>
        </p:spPr>
        <p:txBody>
          <a:bodyPr>
            <a:normAutofit/>
          </a:bodyPr>
          <a:lstStyle/>
          <a:p>
            <a:r>
              <a:rPr lang="en-US" altLang="zh-TW" sz="3200" dirty="0" err="1"/>
              <a:t>Pthread</a:t>
            </a:r>
            <a:r>
              <a:rPr lang="en-US" altLang="zh-TW" sz="3200" dirty="0"/>
              <a:t> </a:t>
            </a:r>
            <a:r>
              <a:rPr lang="zh-TW" altLang="en-US" sz="3200" dirty="0"/>
              <a:t>範例</a:t>
            </a:r>
            <a:r>
              <a:rPr lang="en-US" altLang="zh-TW" sz="3200" dirty="0"/>
              <a:t>-</a:t>
            </a:r>
            <a:br>
              <a:rPr lang="en-US" altLang="zh-TW" sz="3200" dirty="0"/>
            </a:br>
            <a:r>
              <a:rPr lang="en-US" altLang="zh-TW" sz="3200" dirty="0"/>
              <a:t>thread2.c</a:t>
            </a:r>
            <a:endParaRPr lang="zh-TW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4534968" y="117693"/>
            <a:ext cx="6403649" cy="65556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/>
              <a:t>#include &lt;</a:t>
            </a:r>
            <a:r>
              <a:rPr lang="en-US" altLang="zh-TW" sz="1200" dirty="0" err="1"/>
              <a:t>stdio.h</a:t>
            </a:r>
            <a:r>
              <a:rPr lang="en-US" altLang="zh-TW" sz="1200" dirty="0"/>
              <a:t>&gt;</a:t>
            </a:r>
          </a:p>
          <a:p>
            <a:r>
              <a:rPr lang="en-US" altLang="zh-TW" sz="1200" dirty="0"/>
              <a:t>#include &lt;</a:t>
            </a:r>
            <a:r>
              <a:rPr lang="en-US" altLang="zh-TW" sz="1200" dirty="0" err="1"/>
              <a:t>stdlib.h</a:t>
            </a:r>
            <a:r>
              <a:rPr lang="en-US" altLang="zh-TW" sz="1200" dirty="0"/>
              <a:t>&gt;</a:t>
            </a:r>
          </a:p>
          <a:p>
            <a:r>
              <a:rPr lang="en-US" altLang="zh-TW" sz="1200" dirty="0"/>
              <a:t>#include &lt;</a:t>
            </a:r>
            <a:r>
              <a:rPr lang="en-US" altLang="zh-TW" sz="1200" dirty="0" err="1"/>
              <a:t>pthread.h</a:t>
            </a:r>
            <a:r>
              <a:rPr lang="en-US" altLang="zh-TW" sz="1200" dirty="0"/>
              <a:t>&gt;</a:t>
            </a:r>
          </a:p>
          <a:p>
            <a:endParaRPr lang="en-US" altLang="zh-TW" sz="1200" dirty="0"/>
          </a:p>
          <a:p>
            <a:r>
              <a:rPr lang="en-US" altLang="zh-TW" sz="1200" dirty="0"/>
              <a:t>// </a:t>
            </a:r>
            <a:r>
              <a:rPr lang="zh-TW" altLang="en-US" sz="1200" dirty="0"/>
              <a:t>子執行緒函數</a:t>
            </a:r>
          </a:p>
          <a:p>
            <a:r>
              <a:rPr lang="en-US" altLang="zh-TW" sz="1200" dirty="0"/>
              <a:t>void *child(void *</a:t>
            </a:r>
            <a:r>
              <a:rPr lang="en-US" altLang="zh-TW" sz="1200" dirty="0" err="1"/>
              <a:t>arg</a:t>
            </a:r>
            <a:r>
              <a:rPr lang="en-US" altLang="zh-TW" sz="1200" dirty="0"/>
              <a:t>) {</a:t>
            </a:r>
          </a:p>
          <a:p>
            <a:r>
              <a:rPr lang="en-US" altLang="zh-TW" sz="1200" dirty="0"/>
              <a:t>   int *input = (int *) </a:t>
            </a:r>
            <a:r>
              <a:rPr lang="en-US" altLang="zh-TW" sz="1200" dirty="0" err="1"/>
              <a:t>arg</a:t>
            </a:r>
            <a:r>
              <a:rPr lang="en-US" altLang="zh-TW" sz="1200" dirty="0"/>
              <a:t>; // </a:t>
            </a:r>
            <a:r>
              <a:rPr lang="zh-TW" altLang="en-US" sz="1200" dirty="0"/>
              <a:t>取得資料</a:t>
            </a:r>
          </a:p>
          <a:p>
            <a:r>
              <a:rPr lang="zh-TW" altLang="en-US" sz="1200" dirty="0"/>
              <a:t>   </a:t>
            </a:r>
            <a:r>
              <a:rPr lang="en-US" altLang="zh-TW" sz="1200" dirty="0"/>
              <a:t>int *result = malloc(</a:t>
            </a:r>
            <a:r>
              <a:rPr lang="en-US" altLang="zh-TW" sz="1200" dirty="0" err="1"/>
              <a:t>sizeof</a:t>
            </a:r>
            <a:r>
              <a:rPr lang="en-US" altLang="zh-TW" sz="1200" dirty="0"/>
              <a:t>(int) * 1); // </a:t>
            </a:r>
            <a:r>
              <a:rPr lang="zh-TW" altLang="en-US" sz="1200" dirty="0"/>
              <a:t>配置記憶體</a:t>
            </a:r>
          </a:p>
          <a:p>
            <a:r>
              <a:rPr lang="zh-TW" altLang="en-US" sz="1200" dirty="0"/>
              <a:t>   </a:t>
            </a:r>
            <a:r>
              <a:rPr lang="en-US" altLang="zh-TW" sz="1200" dirty="0"/>
              <a:t>result[0] = input[0] + input[1]; // </a:t>
            </a:r>
            <a:r>
              <a:rPr lang="zh-TW" altLang="en-US" sz="1200" dirty="0"/>
              <a:t>進行計算</a:t>
            </a:r>
          </a:p>
          <a:p>
            <a:r>
              <a:rPr lang="zh-TW" altLang="en-US" sz="1200" dirty="0"/>
              <a:t>   </a:t>
            </a:r>
            <a:r>
              <a:rPr lang="en-US" altLang="zh-TW" sz="1200" dirty="0" err="1"/>
              <a:t>pthread_exit</a:t>
            </a:r>
            <a:r>
              <a:rPr lang="en-US" altLang="zh-TW" sz="1200" dirty="0"/>
              <a:t>((void *) result); // </a:t>
            </a:r>
            <a:r>
              <a:rPr lang="zh-TW" altLang="en-US" sz="1200" dirty="0"/>
              <a:t>傳回結果</a:t>
            </a:r>
          </a:p>
          <a:p>
            <a:r>
              <a:rPr lang="en-US" altLang="zh-TW" sz="1200" dirty="0"/>
              <a:t>}</a:t>
            </a:r>
          </a:p>
          <a:p>
            <a:endParaRPr lang="en-US" altLang="zh-TW" sz="1200" dirty="0"/>
          </a:p>
          <a:p>
            <a:r>
              <a:rPr lang="en-US" altLang="zh-TW" sz="1200" dirty="0"/>
              <a:t>// </a:t>
            </a:r>
            <a:r>
              <a:rPr lang="zh-TW" altLang="en-US" sz="1200" dirty="0"/>
              <a:t>主程式</a:t>
            </a:r>
          </a:p>
          <a:p>
            <a:r>
              <a:rPr lang="en-US" altLang="zh-TW" sz="1200" dirty="0"/>
              <a:t>int main() {</a:t>
            </a:r>
          </a:p>
          <a:p>
            <a:r>
              <a:rPr lang="en-US" altLang="zh-TW" sz="1200" dirty="0"/>
              <a:t>   </a:t>
            </a:r>
            <a:r>
              <a:rPr lang="en-US" altLang="zh-TW" sz="1200" dirty="0" err="1"/>
              <a:t>pthread_t</a:t>
            </a:r>
            <a:r>
              <a:rPr lang="en-US" altLang="zh-TW" sz="1200" dirty="0"/>
              <a:t> </a:t>
            </a:r>
            <a:r>
              <a:rPr lang="en-US" altLang="zh-TW" sz="1200" dirty="0" err="1"/>
              <a:t>tid</a:t>
            </a:r>
            <a:r>
              <a:rPr lang="en-US" altLang="zh-TW" sz="1200" dirty="0"/>
              <a:t>;</a:t>
            </a:r>
          </a:p>
          <a:p>
            <a:r>
              <a:rPr lang="en-US" altLang="zh-TW" sz="1200" dirty="0"/>
              <a:t>   void *ret; // </a:t>
            </a:r>
            <a:r>
              <a:rPr lang="zh-TW" altLang="en-US" sz="1200" dirty="0"/>
              <a:t>子執行緒傳回值</a:t>
            </a:r>
          </a:p>
          <a:p>
            <a:r>
              <a:rPr lang="zh-TW" altLang="en-US" sz="1200" dirty="0"/>
              <a:t>   </a:t>
            </a:r>
            <a:r>
              <a:rPr lang="en-US" altLang="zh-TW" sz="1200" dirty="0"/>
              <a:t>int input[2] = {1, 2}; // </a:t>
            </a:r>
            <a:r>
              <a:rPr lang="zh-TW" altLang="en-US" sz="1200" dirty="0"/>
              <a:t>輸入的資料</a:t>
            </a:r>
          </a:p>
          <a:p>
            <a:endParaRPr lang="zh-TW" altLang="en-US" sz="1200" dirty="0"/>
          </a:p>
          <a:p>
            <a:r>
              <a:rPr lang="zh-TW" altLang="en-US" sz="1200" dirty="0"/>
              <a:t>   </a:t>
            </a:r>
            <a:r>
              <a:rPr lang="en-US" altLang="zh-TW" sz="1200" dirty="0"/>
              <a:t>// </a:t>
            </a:r>
            <a:r>
              <a:rPr lang="zh-TW" altLang="en-US" sz="1200" dirty="0"/>
              <a:t>建立子執行緒，傳入 </a:t>
            </a:r>
            <a:r>
              <a:rPr lang="en-US" altLang="zh-TW" sz="1200" dirty="0"/>
              <a:t>input </a:t>
            </a:r>
            <a:r>
              <a:rPr lang="zh-TW" altLang="en-US" sz="1200" dirty="0"/>
              <a:t>進行計算</a:t>
            </a:r>
          </a:p>
          <a:p>
            <a:r>
              <a:rPr lang="zh-TW" altLang="en-US" sz="1200" dirty="0"/>
              <a:t>   </a:t>
            </a:r>
            <a:r>
              <a:rPr lang="en-US" altLang="zh-TW" sz="1200" dirty="0" err="1"/>
              <a:t>pthread_create</a:t>
            </a:r>
            <a:r>
              <a:rPr lang="en-US" altLang="zh-TW" sz="1200" dirty="0"/>
              <a:t>(&amp;</a:t>
            </a:r>
            <a:r>
              <a:rPr lang="en-US" altLang="zh-TW" sz="1200" dirty="0" err="1"/>
              <a:t>tid</a:t>
            </a:r>
            <a:r>
              <a:rPr lang="en-US" altLang="zh-TW" sz="1200" dirty="0"/>
              <a:t>, NULL, child, (void*) input);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   // </a:t>
            </a:r>
            <a:r>
              <a:rPr lang="zh-TW" altLang="en-US" sz="1200" dirty="0"/>
              <a:t>等待子執行緒計算完畢</a:t>
            </a:r>
          </a:p>
          <a:p>
            <a:r>
              <a:rPr lang="zh-TW" altLang="en-US" sz="1200" dirty="0"/>
              <a:t>   </a:t>
            </a:r>
            <a:r>
              <a:rPr lang="en-US" altLang="zh-TW" sz="1200" dirty="0" err="1"/>
              <a:t>pthread_join</a:t>
            </a:r>
            <a:r>
              <a:rPr lang="en-US" altLang="zh-TW" sz="1200" dirty="0"/>
              <a:t>(</a:t>
            </a:r>
            <a:r>
              <a:rPr lang="en-US" altLang="zh-TW" sz="1200" dirty="0" err="1"/>
              <a:t>tid</a:t>
            </a:r>
            <a:r>
              <a:rPr lang="en-US" altLang="zh-TW" sz="1200" dirty="0"/>
              <a:t>, &amp;ret);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   // </a:t>
            </a:r>
            <a:r>
              <a:rPr lang="zh-TW" altLang="en-US" sz="1200" dirty="0"/>
              <a:t>取得計算結果</a:t>
            </a:r>
          </a:p>
          <a:p>
            <a:r>
              <a:rPr lang="zh-TW" altLang="en-US" sz="1200" dirty="0"/>
              <a:t>   </a:t>
            </a:r>
            <a:r>
              <a:rPr lang="en-US" altLang="zh-TW" sz="1200" dirty="0"/>
              <a:t>int *result = (int *) ret;</a:t>
            </a:r>
          </a:p>
          <a:p>
            <a:endParaRPr lang="en-US" altLang="zh-TW" sz="1200" dirty="0"/>
          </a:p>
          <a:p>
            <a:r>
              <a:rPr lang="en-US" altLang="zh-TW" sz="1200" dirty="0"/>
              <a:t>   // </a:t>
            </a:r>
            <a:r>
              <a:rPr lang="zh-TW" altLang="en-US" sz="1200" dirty="0"/>
              <a:t>輸出計算結果</a:t>
            </a:r>
          </a:p>
          <a:p>
            <a:r>
              <a:rPr lang="zh-TW" altLang="en-US" sz="1200" dirty="0"/>
              <a:t>   </a:t>
            </a:r>
            <a:r>
              <a:rPr lang="en-US" altLang="zh-TW" sz="1200" dirty="0" err="1"/>
              <a:t>printf</a:t>
            </a:r>
            <a:r>
              <a:rPr lang="en-US" altLang="zh-TW" sz="1200" dirty="0"/>
              <a:t>("%d + %d = %d\n", input[0], input[1], result[0]);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   // </a:t>
            </a:r>
            <a:r>
              <a:rPr lang="zh-TW" altLang="en-US" sz="1200" dirty="0"/>
              <a:t>釋放記憶體</a:t>
            </a:r>
          </a:p>
          <a:p>
            <a:r>
              <a:rPr lang="zh-TW" altLang="en-US" sz="1200" dirty="0"/>
              <a:t>   </a:t>
            </a:r>
            <a:r>
              <a:rPr lang="en-US" altLang="zh-TW" sz="1200" dirty="0"/>
              <a:t>free(result);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   return 0;</a:t>
            </a:r>
          </a:p>
          <a:p>
            <a:r>
              <a:rPr lang="en-US" altLang="zh-TW" sz="1200" dirty="0"/>
              <a:t>}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4415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 err="1"/>
              <a:t>Pthread</a:t>
            </a:r>
            <a:r>
              <a:rPr lang="en-US" altLang="zh-TW" sz="4000" dirty="0"/>
              <a:t> </a:t>
            </a:r>
            <a:r>
              <a:rPr lang="zh-TW" altLang="en-US" sz="4000" dirty="0"/>
              <a:t>範例</a:t>
            </a:r>
            <a:r>
              <a:rPr lang="en-US" altLang="zh-TW" sz="4000" dirty="0"/>
              <a:t>2</a:t>
            </a:r>
            <a:r>
              <a:rPr lang="zh-TW" altLang="en-US" sz="4000" dirty="0"/>
              <a:t>編譯及執行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B2C7240-4B7A-46FA-8867-DB8C206E4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zh-TW" altLang="zh-TW" dirty="0"/>
              <a:t>於虛擬機使用下列命令進行程式編譯</a:t>
            </a:r>
            <a:r>
              <a:rPr lang="zh-TW" altLang="en-US" dirty="0"/>
              <a:t>，需鏈結</a:t>
            </a:r>
            <a:r>
              <a:rPr lang="en-US" altLang="zh-TW" dirty="0" err="1"/>
              <a:t>pthread</a:t>
            </a:r>
            <a:r>
              <a:rPr lang="zh-TW" altLang="en-US" dirty="0"/>
              <a:t>函示庫，鏈接選項中指定</a:t>
            </a:r>
            <a:r>
              <a:rPr lang="en-US" altLang="zh-TW" dirty="0"/>
              <a:t>-</a:t>
            </a:r>
            <a:r>
              <a:rPr lang="en-US" altLang="zh-TW" dirty="0" err="1"/>
              <a:t>pthread</a:t>
            </a:r>
            <a:r>
              <a:rPr lang="zh-TW" altLang="en-US" dirty="0"/>
              <a:t>，如下：</a:t>
            </a:r>
            <a:endParaRPr lang="en-US" altLang="zh-TW" dirty="0"/>
          </a:p>
          <a:p>
            <a:pPr marL="644525" lvl="1" indent="-285750"/>
            <a:r>
              <a:rPr lang="en-US" altLang="zh-TW" dirty="0" err="1">
                <a:solidFill>
                  <a:srgbClr val="2D2E2D"/>
                </a:solidFill>
              </a:rPr>
              <a:t>gcc</a:t>
            </a:r>
            <a:r>
              <a:rPr lang="en-US" altLang="zh-TW" dirty="0">
                <a:solidFill>
                  <a:srgbClr val="2D2E2D"/>
                </a:solidFill>
              </a:rPr>
              <a:t> -</a:t>
            </a:r>
            <a:r>
              <a:rPr lang="en-US" altLang="zh-TW" dirty="0" err="1">
                <a:solidFill>
                  <a:srgbClr val="2D2E2D"/>
                </a:solidFill>
              </a:rPr>
              <a:t>pthread</a:t>
            </a:r>
            <a:r>
              <a:rPr lang="en-US" altLang="zh-TW" dirty="0">
                <a:solidFill>
                  <a:srgbClr val="2D2E2D"/>
                </a:solidFill>
              </a:rPr>
              <a:t> -o thread2 thread2.c </a:t>
            </a:r>
          </a:p>
          <a:p>
            <a:pPr marL="644525" lvl="1" indent="-285750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5C8ED74-817A-43F7-A0A2-32A0DAB4B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048" y="3326946"/>
            <a:ext cx="10177834" cy="72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7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01386F-C44B-403B-99B5-04CCB898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-</a:t>
            </a:r>
            <a:r>
              <a:rPr lang="zh-TW" altLang="zh-TW" dirty="0"/>
              <a:t>多執行緒</a:t>
            </a:r>
            <a:r>
              <a:rPr lang="zh-TW" altLang="en-US" dirty="0"/>
              <a:t>矩陣總和計算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884DBC-85E1-4F42-B352-76D7DC0B1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利用</a:t>
            </a:r>
            <a:r>
              <a:rPr lang="en-US" altLang="zh-TW" dirty="0" err="1"/>
              <a:t>pthread</a:t>
            </a:r>
            <a:r>
              <a:rPr lang="en-US" altLang="zh-TW" dirty="0"/>
              <a:t> library</a:t>
            </a:r>
            <a:r>
              <a:rPr lang="zh-TW" altLang="en-US" dirty="0"/>
              <a:t>撰寫多執行緒程式完成一個矩陣總和計算。</a:t>
            </a:r>
            <a:endParaRPr lang="en-US" altLang="zh-TW" dirty="0"/>
          </a:p>
          <a:p>
            <a:r>
              <a:rPr lang="zh-TW" altLang="en-US" dirty="0"/>
              <a:t>以個別的工作執行緒負責每一列的總和計算，並將每列總和結果輸出。例如：</a:t>
            </a:r>
            <a:r>
              <a:rPr lang="en-US" altLang="zh-TW" dirty="0"/>
              <a:t>A</a:t>
            </a:r>
            <a:r>
              <a:rPr lang="zh-TW" altLang="en-US" dirty="0"/>
              <a:t>是一個</a:t>
            </a:r>
            <a:r>
              <a:rPr lang="en-US" altLang="zh-TW" dirty="0" err="1"/>
              <a:t>MxN</a:t>
            </a:r>
            <a:r>
              <a:rPr lang="zh-TW" altLang="en-US" dirty="0"/>
              <a:t>矩陣，這將產生Ｍ個工作執行緒來完成</a:t>
            </a:r>
            <a:r>
              <a:rPr lang="en-US" altLang="zh-TW" dirty="0"/>
              <a:t>A</a:t>
            </a:r>
            <a:r>
              <a:rPr lang="zh-TW" altLang="en-US" dirty="0"/>
              <a:t>矩陣每一列的總和計算，如下情形：</a:t>
            </a:r>
            <a:endParaRPr lang="en-US" altLang="zh-TW" dirty="0"/>
          </a:p>
          <a:p>
            <a:pPr marL="393192" lvl="1" indent="0">
              <a:buNone/>
            </a:pPr>
            <a:r>
              <a:rPr lang="zh-TW" altLang="en-US" dirty="0"/>
              <a:t>工作執行緒</a:t>
            </a:r>
            <a:r>
              <a:rPr lang="en-US" altLang="zh-TW" dirty="0"/>
              <a:t>0</a:t>
            </a:r>
            <a:r>
              <a:rPr lang="zh-TW" altLang="en-US" dirty="0"/>
              <a:t>：</a:t>
            </a:r>
            <a:r>
              <a:rPr lang="en-US" altLang="zh-TW" dirty="0"/>
              <a:t>C[0]=A[0][0]+A[0][1]+...+A[0][n]</a:t>
            </a:r>
          </a:p>
          <a:p>
            <a:pPr marL="393192" lvl="1" indent="0">
              <a:buNone/>
            </a:pPr>
            <a:r>
              <a:rPr lang="zh-TW" altLang="en-US" dirty="0"/>
              <a:t>工作執行緒</a:t>
            </a:r>
            <a:r>
              <a:rPr lang="en-US" altLang="zh-TW" dirty="0"/>
              <a:t>1</a:t>
            </a:r>
            <a:r>
              <a:rPr lang="zh-TW" altLang="en-US" dirty="0"/>
              <a:t>：</a:t>
            </a:r>
            <a:r>
              <a:rPr lang="en-US" altLang="zh-TW" dirty="0"/>
              <a:t>C[1]=A[1][0]+A[1][1]+...+A[1][n]</a:t>
            </a:r>
          </a:p>
          <a:p>
            <a:pPr marL="393192" lvl="1" indent="0">
              <a:buNone/>
            </a:pPr>
            <a:r>
              <a:rPr lang="en-US" altLang="zh-TW" dirty="0"/>
              <a:t>     ...</a:t>
            </a:r>
          </a:p>
          <a:p>
            <a:pPr marL="393192" lvl="1" indent="0">
              <a:buNone/>
            </a:pPr>
            <a:r>
              <a:rPr lang="zh-TW" altLang="en-US" dirty="0"/>
              <a:t>工作執行緒</a:t>
            </a:r>
            <a:r>
              <a:rPr lang="en-US" altLang="zh-TW" dirty="0"/>
              <a:t>m</a:t>
            </a:r>
            <a:r>
              <a:rPr lang="zh-TW" altLang="en-US" dirty="0"/>
              <a:t>：</a:t>
            </a:r>
            <a:r>
              <a:rPr lang="en-US" altLang="zh-TW" dirty="0"/>
              <a:t>C[m]=A[m][0]+A[m][1]+...+A[m][n]</a:t>
            </a:r>
          </a:p>
          <a:p>
            <a:r>
              <a:rPr lang="zh-TW" altLang="en-US" dirty="0"/>
              <a:t>主執行緒等待所有工作執行緒完成各列總和計算後，再將各工作執行緒傳回各列總和結果加總得到矩陣總和，並將結果輸出。</a:t>
            </a:r>
          </a:p>
        </p:txBody>
      </p:sp>
    </p:spTree>
    <p:extLst>
      <p:ext uri="{BB962C8B-B14F-4D97-AF65-F5344CB8AC3E}">
        <p14:creationId xmlns:p14="http://schemas.microsoft.com/office/powerpoint/2010/main" val="363752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01386F-C44B-403B-99B5-04CCB898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-</a:t>
            </a:r>
            <a:r>
              <a:rPr lang="zh-TW" altLang="zh-TW" dirty="0"/>
              <a:t>多執行緒</a:t>
            </a:r>
            <a:r>
              <a:rPr lang="zh-TW" altLang="en-US" dirty="0"/>
              <a:t>矩陣總和計算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884DBC-85E1-4F42-B352-76D7DC0B1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撰寫要求如下：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請根據所給</a:t>
            </a:r>
            <a:r>
              <a:rPr lang="en-US" altLang="zh-TW" dirty="0"/>
              <a:t>thread-</a:t>
            </a:r>
            <a:r>
              <a:rPr lang="en-US" altLang="zh-TW" dirty="0" err="1"/>
              <a:t>matrixsum.c</a:t>
            </a:r>
            <a:r>
              <a:rPr lang="zh-TW" altLang="en-US" dirty="0"/>
              <a:t>的程式架構，將缺少的程式碼填入。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err="1"/>
              <a:t>pthread_t</a:t>
            </a:r>
            <a:r>
              <a:rPr lang="en-US" altLang="zh-TW" dirty="0"/>
              <a:t> </a:t>
            </a:r>
            <a:r>
              <a:rPr lang="en-US" altLang="zh-TW" dirty="0" err="1"/>
              <a:t>tid</a:t>
            </a:r>
            <a:r>
              <a:rPr lang="en-US" altLang="zh-TW" dirty="0"/>
              <a:t>[M];  //</a:t>
            </a:r>
            <a:r>
              <a:rPr lang="zh-TW" altLang="en-US" dirty="0"/>
              <a:t>儲存每個工作執行緒</a:t>
            </a:r>
            <a:r>
              <a:rPr lang="en-US" altLang="zh-TW" dirty="0"/>
              <a:t>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int row[M];        //</a:t>
            </a:r>
            <a:r>
              <a:rPr lang="zh-TW" altLang="en-US" dirty="0"/>
              <a:t>儲存每個工作執行緒要計算的列</a:t>
            </a:r>
            <a:r>
              <a:rPr lang="zh-TW" altLang="en-US" dirty="0" smtClean="0"/>
              <a:t>編號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rowsum</a:t>
            </a:r>
            <a:r>
              <a:rPr lang="en-US" altLang="zh-TW" dirty="0"/>
              <a:t>[M] = {0}; //</a:t>
            </a:r>
            <a:r>
              <a:rPr lang="zh-TW" altLang="en-US" dirty="0"/>
              <a:t>儲存每列之總和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每個工作執行緒建立時，需將該工作執行緒要處理的列編號傳入。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當工作執行緒完成計算時，輸出</a:t>
            </a:r>
            <a:r>
              <a:rPr lang="en-US" altLang="zh-TW" dirty="0"/>
              <a:t>"row </a:t>
            </a:r>
            <a:r>
              <a:rPr lang="en-US" altLang="zh-TW" dirty="0" err="1"/>
              <a:t>i</a:t>
            </a:r>
            <a:r>
              <a:rPr lang="en-US" altLang="zh-TW" dirty="0"/>
              <a:t>, sum = x"</a:t>
            </a:r>
            <a:r>
              <a:rPr lang="zh-TW" altLang="en-US" dirty="0"/>
              <a:t>，</a:t>
            </a:r>
            <a:r>
              <a:rPr lang="en-US" altLang="zh-TW" dirty="0" err="1"/>
              <a:t>i</a:t>
            </a:r>
            <a:r>
              <a:rPr lang="zh-TW" altLang="en-US" dirty="0"/>
              <a:t>表列編號，</a:t>
            </a:r>
            <a:r>
              <a:rPr lang="en-US" altLang="zh-TW" dirty="0"/>
              <a:t>x</a:t>
            </a:r>
            <a:r>
              <a:rPr lang="zh-TW" altLang="en-US" dirty="0"/>
              <a:t>表該列總和，並透過</a:t>
            </a:r>
            <a:r>
              <a:rPr lang="en-US" altLang="zh-TW" dirty="0" err="1"/>
              <a:t>pthread_exit</a:t>
            </a:r>
            <a:r>
              <a:rPr lang="en-US" altLang="zh-TW" dirty="0"/>
              <a:t>()</a:t>
            </a:r>
            <a:r>
              <a:rPr lang="zh-TW" altLang="en-US" dirty="0"/>
              <a:t>將該工作執行緒的列總和傳回。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069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5F93D20-356A-475A-8583-487269DBA163}"/>
              </a:ext>
            </a:extLst>
          </p:cNvPr>
          <p:cNvSpPr/>
          <p:nvPr/>
        </p:nvSpPr>
        <p:spPr>
          <a:xfrm>
            <a:off x="370094" y="856357"/>
            <a:ext cx="5432651" cy="6001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onsolas" panose="020B0609020204030204" pitchFamily="49" charset="0"/>
              </a:rPr>
              <a:t> </a:t>
            </a:r>
            <a:r>
              <a:rPr lang="zh-TW" altLang="en-US" sz="1200" dirty="0"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latin typeface="Consolas" panose="020B0609020204030204" pitchFamily="49" charset="0"/>
              </a:rPr>
              <a:t>1 #include &lt;</a:t>
            </a:r>
            <a:r>
              <a:rPr lang="en-US" altLang="zh-TW" sz="1200" dirty="0" err="1">
                <a:latin typeface="Consolas" panose="020B0609020204030204" pitchFamily="49" charset="0"/>
              </a:rPr>
              <a:t>pthread.h</a:t>
            </a:r>
            <a:r>
              <a:rPr lang="en-US" altLang="zh-TW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 2 #include &lt;</a:t>
            </a:r>
            <a:r>
              <a:rPr lang="en-US" altLang="zh-TW" sz="1200" dirty="0" err="1">
                <a:latin typeface="Consolas" panose="020B0609020204030204" pitchFamily="49" charset="0"/>
              </a:rPr>
              <a:t>unistd.h</a:t>
            </a:r>
            <a:r>
              <a:rPr lang="en-US" altLang="zh-TW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 3 #include &lt;</a:t>
            </a:r>
            <a:r>
              <a:rPr lang="en-US" altLang="zh-TW" sz="1200" dirty="0" err="1">
                <a:latin typeface="Consolas" panose="020B0609020204030204" pitchFamily="49" charset="0"/>
              </a:rPr>
              <a:t>stdio.h</a:t>
            </a:r>
            <a:r>
              <a:rPr lang="en-US" altLang="zh-TW" sz="1200" dirty="0">
                <a:latin typeface="Consolas" panose="020B0609020204030204" pitchFamily="49" charset="0"/>
              </a:rPr>
              <a:t>&gt;</a:t>
            </a:r>
          </a:p>
          <a:p>
            <a:r>
              <a:rPr lang="zh-TW" altLang="en-US" sz="1200" dirty="0">
                <a:latin typeface="Consolas" panose="020B0609020204030204" pitchFamily="49" charset="0"/>
              </a:rPr>
              <a:t>  </a:t>
            </a:r>
            <a:r>
              <a:rPr lang="en-US" altLang="zh-TW" sz="1200" dirty="0">
                <a:latin typeface="Consolas" panose="020B0609020204030204" pitchFamily="49" charset="0"/>
              </a:rPr>
              <a:t>4 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 5 #define M 5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 6 #define N 4</a:t>
            </a:r>
          </a:p>
          <a:p>
            <a:r>
              <a:rPr lang="pt-BR" altLang="zh-TW" sz="1200" dirty="0">
                <a:latin typeface="Consolas" panose="020B0609020204030204" pitchFamily="49" charset="0"/>
              </a:rPr>
              <a:t>  7 int A[M][N]= {  </a:t>
            </a:r>
          </a:p>
          <a:p>
            <a:r>
              <a:rPr lang="zh-TW" altLang="en-US" sz="1200" dirty="0">
                <a:latin typeface="Consolas" panose="020B0609020204030204" pitchFamily="49" charset="0"/>
              </a:rPr>
              <a:t>  </a:t>
            </a:r>
            <a:r>
              <a:rPr lang="en-US" altLang="zh-TW" sz="1200" dirty="0">
                <a:latin typeface="Consolas" panose="020B0609020204030204" pitchFamily="49" charset="0"/>
              </a:rPr>
              <a:t>8         {1,2,3,4},</a:t>
            </a:r>
          </a:p>
          <a:p>
            <a:r>
              <a:rPr lang="zh-TW" altLang="en-US" sz="1200" dirty="0">
                <a:latin typeface="Consolas" panose="020B0609020204030204" pitchFamily="49" charset="0"/>
              </a:rPr>
              <a:t>  </a:t>
            </a:r>
            <a:r>
              <a:rPr lang="en-US" altLang="zh-TW" sz="1200" dirty="0">
                <a:latin typeface="Consolas" panose="020B0609020204030204" pitchFamily="49" charset="0"/>
              </a:rPr>
              <a:t>9         {2,4,6,8},</a:t>
            </a:r>
          </a:p>
          <a:p>
            <a:r>
              <a:rPr lang="zh-TW" altLang="en-US" sz="1200" dirty="0"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latin typeface="Consolas" panose="020B0609020204030204" pitchFamily="49" charset="0"/>
              </a:rPr>
              <a:t>10         {3,6,9,12},</a:t>
            </a:r>
          </a:p>
          <a:p>
            <a:r>
              <a:rPr lang="zh-TW" altLang="en-US" sz="1200" dirty="0"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latin typeface="Consolas" panose="020B0609020204030204" pitchFamily="49" charset="0"/>
              </a:rPr>
              <a:t>11         {4,8,12,16},</a:t>
            </a:r>
          </a:p>
          <a:p>
            <a:r>
              <a:rPr lang="zh-TW" altLang="en-US" sz="1200" dirty="0"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latin typeface="Consolas" panose="020B0609020204030204" pitchFamily="49" charset="0"/>
              </a:rPr>
              <a:t>12         {5,10,15,20}};</a:t>
            </a:r>
          </a:p>
          <a:p>
            <a:r>
              <a:rPr lang="zh-TW" altLang="en-US" sz="1200" dirty="0"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latin typeface="Consolas" panose="020B0609020204030204" pitchFamily="49" charset="0"/>
              </a:rPr>
              <a:t>13 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14 </a:t>
            </a:r>
            <a:r>
              <a:rPr lang="en-US" altLang="zh-TW" sz="1200" dirty="0" err="1">
                <a:latin typeface="Consolas" panose="020B0609020204030204" pitchFamily="49" charset="0"/>
              </a:rPr>
              <a:t>pthread_t</a:t>
            </a:r>
            <a:r>
              <a:rPr lang="en-US" altLang="zh-TW" sz="1200" dirty="0"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latin typeface="Consolas" panose="020B0609020204030204" pitchFamily="49" charset="0"/>
              </a:rPr>
              <a:t>tid</a:t>
            </a:r>
            <a:r>
              <a:rPr lang="en-US" altLang="zh-TW" sz="1200" dirty="0">
                <a:latin typeface="Consolas" panose="020B0609020204030204" pitchFamily="49" charset="0"/>
              </a:rPr>
              <a:t>[M];  </a:t>
            </a:r>
            <a:r>
              <a:rPr lang="en-US" altLang="zh-TW" sz="1200" i="1" dirty="0">
                <a:latin typeface="Consolas" panose="020B0609020204030204" pitchFamily="49" charset="0"/>
              </a:rPr>
              <a:t>//</a:t>
            </a:r>
            <a:r>
              <a:rPr lang="zh-TW" altLang="en-US" sz="1200" i="1" dirty="0">
                <a:latin typeface="Consolas" panose="020B0609020204030204" pitchFamily="49" charset="0"/>
              </a:rPr>
              <a:t>儲存每個工作執行緒</a:t>
            </a:r>
            <a:r>
              <a:rPr lang="en-US" altLang="zh-TW" sz="1200" i="1" dirty="0">
                <a:latin typeface="Consolas" panose="020B0609020204030204" pitchFamily="49" charset="0"/>
              </a:rPr>
              <a:t>id</a:t>
            </a:r>
            <a:endParaRPr lang="en-US" altLang="zh-TW" sz="1200" dirty="0">
              <a:latin typeface="Consolas" panose="020B0609020204030204" pitchFamily="49" charset="0"/>
            </a:endParaRPr>
          </a:p>
          <a:p>
            <a:r>
              <a:rPr lang="zh-TW" altLang="en-US" sz="1200" dirty="0"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latin typeface="Consolas" panose="020B0609020204030204" pitchFamily="49" charset="0"/>
              </a:rPr>
              <a:t>15 int</a:t>
            </a:r>
            <a:r>
              <a:rPr lang="zh-TW" altLang="en-US" sz="1200" dirty="0"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latin typeface="Consolas" panose="020B0609020204030204" pitchFamily="49" charset="0"/>
              </a:rPr>
              <a:t>row[M];        </a:t>
            </a:r>
            <a:r>
              <a:rPr lang="en-US" altLang="zh-TW" sz="1200" i="1" dirty="0">
                <a:latin typeface="Consolas" panose="020B0609020204030204" pitchFamily="49" charset="0"/>
              </a:rPr>
              <a:t>//</a:t>
            </a:r>
            <a:r>
              <a:rPr lang="zh-TW" altLang="en-US" sz="1200" i="1" dirty="0">
                <a:latin typeface="Consolas" panose="020B0609020204030204" pitchFamily="49" charset="0"/>
              </a:rPr>
              <a:t>儲存每個工作執行緒要計算的列編號</a:t>
            </a:r>
            <a:endParaRPr lang="zh-TW" altLang="en-US" sz="1200" dirty="0">
              <a:latin typeface="Consolas" panose="020B0609020204030204" pitchFamily="49" charset="0"/>
            </a:endParaRPr>
          </a:p>
          <a:p>
            <a:r>
              <a:rPr lang="zh-TW" altLang="en-US" sz="1200" dirty="0"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latin typeface="Consolas" panose="020B0609020204030204" pitchFamily="49" charset="0"/>
              </a:rPr>
              <a:t>16 </a:t>
            </a:r>
            <a:r>
              <a:rPr lang="en-US" altLang="zh-TW" sz="1200" dirty="0" err="1" smtClean="0">
                <a:latin typeface="Consolas" panose="020B0609020204030204" pitchFamily="49" charset="0"/>
              </a:rPr>
              <a:t>int</a:t>
            </a:r>
            <a:r>
              <a:rPr lang="en-US" altLang="zh-TW" sz="1200" dirty="0" smtClean="0">
                <a:latin typeface="Consolas" panose="020B0609020204030204" pitchFamily="49" charset="0"/>
              </a:rPr>
              <a:t> </a:t>
            </a:r>
            <a:r>
              <a:rPr lang="en-US" altLang="zh-TW" sz="1200" dirty="0" err="1" smtClean="0">
                <a:latin typeface="Consolas" panose="020B0609020204030204" pitchFamily="49" charset="0"/>
              </a:rPr>
              <a:t>rowsum</a:t>
            </a:r>
            <a:r>
              <a:rPr lang="en-US" altLang="zh-TW" sz="1200" dirty="0" smtClean="0">
                <a:latin typeface="Consolas" panose="020B0609020204030204" pitchFamily="49" charset="0"/>
              </a:rPr>
              <a:t>[M]={0}; //</a:t>
            </a:r>
            <a:r>
              <a:rPr lang="zh-TW" altLang="en-US" sz="1200" i="1" dirty="0">
                <a:latin typeface="Consolas" panose="020B0609020204030204" pitchFamily="49" charset="0"/>
              </a:rPr>
              <a:t>儲存</a:t>
            </a:r>
            <a:r>
              <a:rPr lang="zh-TW" altLang="en-US" sz="1200" i="1" dirty="0" smtClean="0">
                <a:latin typeface="Consolas" panose="020B0609020204030204" pitchFamily="49" charset="0"/>
              </a:rPr>
              <a:t>每列之總</a:t>
            </a:r>
            <a:r>
              <a:rPr lang="zh-TW" altLang="en-US" sz="1200" i="1" dirty="0">
                <a:latin typeface="Consolas" panose="020B0609020204030204" pitchFamily="49" charset="0"/>
              </a:rPr>
              <a:t>和</a:t>
            </a:r>
            <a:endParaRPr lang="en-US" altLang="zh-TW" sz="1200" dirty="0">
              <a:latin typeface="Consolas" panose="020B0609020204030204" pitchFamily="49" charset="0"/>
            </a:endParaRPr>
          </a:p>
          <a:p>
            <a:r>
              <a:rPr lang="en-US" altLang="zh-TW" sz="1200" dirty="0">
                <a:latin typeface="Consolas" panose="020B0609020204030204" pitchFamily="49" charset="0"/>
              </a:rPr>
              <a:t> 17 void *</a:t>
            </a:r>
            <a:r>
              <a:rPr lang="en-US" altLang="zh-TW" sz="1200" dirty="0" err="1">
                <a:latin typeface="Consolas" panose="020B0609020204030204" pitchFamily="49" charset="0"/>
              </a:rPr>
              <a:t>summationThread</a:t>
            </a:r>
            <a:r>
              <a:rPr lang="en-US" altLang="zh-TW" sz="1200" dirty="0">
                <a:latin typeface="Consolas" panose="020B0609020204030204" pitchFamily="49" charset="0"/>
              </a:rPr>
              <a:t>(void *param);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18 void </a:t>
            </a:r>
            <a:r>
              <a:rPr lang="en-US" altLang="zh-TW" sz="1200" dirty="0" err="1">
                <a:latin typeface="Consolas" panose="020B0609020204030204" pitchFamily="49" charset="0"/>
              </a:rPr>
              <a:t>printMatrix</a:t>
            </a:r>
            <a:r>
              <a:rPr lang="en-US" altLang="zh-TW" sz="1200" dirty="0">
                <a:latin typeface="Consolas" panose="020B0609020204030204" pitchFamily="49" charset="0"/>
              </a:rPr>
              <a:t>(int *mat, int row, int col);</a:t>
            </a:r>
          </a:p>
          <a:p>
            <a:r>
              <a:rPr lang="zh-TW" altLang="en-US" sz="1200" dirty="0"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latin typeface="Consolas" panose="020B0609020204030204" pitchFamily="49" charset="0"/>
              </a:rPr>
              <a:t>19 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20 int main(int </a:t>
            </a:r>
            <a:r>
              <a:rPr lang="en-US" altLang="zh-TW" sz="1200" dirty="0" err="1">
                <a:latin typeface="Consolas" panose="020B0609020204030204" pitchFamily="49" charset="0"/>
              </a:rPr>
              <a:t>argc</a:t>
            </a:r>
            <a:r>
              <a:rPr lang="en-US" altLang="zh-TW" sz="1200" dirty="0">
                <a:latin typeface="Consolas" panose="020B0609020204030204" pitchFamily="49" charset="0"/>
              </a:rPr>
              <a:t>, char *</a:t>
            </a:r>
            <a:r>
              <a:rPr lang="en-US" altLang="zh-TW" sz="1200" dirty="0" err="1">
                <a:latin typeface="Consolas" panose="020B0609020204030204" pitchFamily="49" charset="0"/>
              </a:rPr>
              <a:t>argv</a:t>
            </a:r>
            <a:r>
              <a:rPr lang="en-US" altLang="zh-TW" sz="1200" dirty="0">
                <a:latin typeface="Consolas" panose="020B0609020204030204" pitchFamily="49" charset="0"/>
              </a:rPr>
              <a:t>[])</a:t>
            </a:r>
          </a:p>
          <a:p>
            <a:r>
              <a:rPr lang="zh-TW" altLang="en-US" sz="1200" dirty="0"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latin typeface="Consolas" panose="020B0609020204030204" pitchFamily="49" charset="0"/>
              </a:rPr>
              <a:t>21 {   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22     int </a:t>
            </a:r>
            <a:r>
              <a:rPr lang="en-US" altLang="zh-TW" sz="1200" dirty="0" err="1"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latin typeface="Consolas" panose="020B0609020204030204" pitchFamily="49" charset="0"/>
              </a:rPr>
              <a:t>matrixSum</a:t>
            </a:r>
            <a:r>
              <a:rPr lang="en-US" altLang="zh-TW" sz="1200" dirty="0">
                <a:latin typeface="Consolas" panose="020B0609020204030204" pitchFamily="49" charset="0"/>
              </a:rPr>
              <a:t>=0;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23     int *result;  </a:t>
            </a:r>
            <a:r>
              <a:rPr lang="en-US" altLang="zh-TW" sz="1200" i="1" dirty="0">
                <a:latin typeface="Consolas" panose="020B0609020204030204" pitchFamily="49" charset="0"/>
              </a:rPr>
              <a:t>//</a:t>
            </a:r>
            <a:r>
              <a:rPr lang="zh-TW" altLang="en-US" sz="1200" i="1" dirty="0">
                <a:latin typeface="Consolas" panose="020B0609020204030204" pitchFamily="49" charset="0"/>
              </a:rPr>
              <a:t>用來接收工作執行緒傳回值</a:t>
            </a:r>
            <a:endParaRPr lang="zh-TW" altLang="en-US" sz="1200" dirty="0">
              <a:latin typeface="Consolas" panose="020B0609020204030204" pitchFamily="49" charset="0"/>
            </a:endParaRPr>
          </a:p>
          <a:p>
            <a:r>
              <a:rPr lang="zh-TW" altLang="en-US" sz="1200" dirty="0"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latin typeface="Consolas" panose="020B0609020204030204" pitchFamily="49" charset="0"/>
              </a:rPr>
              <a:t>24     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25     </a:t>
            </a:r>
            <a:r>
              <a:rPr lang="en-US" altLang="zh-TW" sz="1200" i="1" dirty="0">
                <a:latin typeface="Consolas" panose="020B0609020204030204" pitchFamily="49" charset="0"/>
              </a:rPr>
              <a:t>//Create working threads to compute the sum of each row</a:t>
            </a:r>
            <a:endParaRPr lang="en-US" altLang="zh-TW" sz="1200" dirty="0">
              <a:latin typeface="Consolas" panose="020B0609020204030204" pitchFamily="49" charset="0"/>
            </a:endParaRPr>
          </a:p>
          <a:p>
            <a:r>
              <a:rPr lang="nn-NO" altLang="zh-TW" sz="1200" dirty="0">
                <a:latin typeface="Consolas" panose="020B0609020204030204" pitchFamily="49" charset="0"/>
              </a:rPr>
              <a:t> 26     for(i = 0; i &lt; M; i++)</a:t>
            </a:r>
          </a:p>
          <a:p>
            <a:r>
              <a:rPr lang="zh-TW" altLang="en-US" sz="1200" dirty="0"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latin typeface="Consolas" panose="020B0609020204030204" pitchFamily="49" charset="0"/>
              </a:rPr>
              <a:t>27     {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28         row[</a:t>
            </a:r>
            <a:r>
              <a:rPr lang="en-US" altLang="zh-TW" sz="1200" dirty="0" err="1"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latin typeface="Consolas" panose="020B0609020204030204" pitchFamily="49" charset="0"/>
              </a:rPr>
              <a:t>] = </a:t>
            </a:r>
            <a:r>
              <a:rPr lang="en-US" altLang="zh-TW" sz="1200" dirty="0" err="1"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29         </a:t>
            </a:r>
            <a:r>
              <a:rPr lang="en-US" altLang="zh-TW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pthread_create</a:t>
            </a:r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</a:rPr>
              <a:t>(...);</a:t>
            </a:r>
          </a:p>
          <a:p>
            <a:r>
              <a:rPr lang="zh-TW" altLang="en-US" sz="1200" dirty="0"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latin typeface="Consolas" panose="020B0609020204030204" pitchFamily="49" charset="0"/>
              </a:rPr>
              <a:t>30     }</a:t>
            </a:r>
          </a:p>
          <a:p>
            <a:endParaRPr lang="zh-TW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78D4D4-5E44-4AC7-A444-18BB294ECADA}"/>
              </a:ext>
            </a:extLst>
          </p:cNvPr>
          <p:cNvSpPr/>
          <p:nvPr/>
        </p:nvSpPr>
        <p:spPr>
          <a:xfrm>
            <a:off x="5966691" y="117693"/>
            <a:ext cx="5273964" cy="6740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zh-TW" altLang="en-US" sz="1200" dirty="0"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latin typeface="Consolas" panose="020B0609020204030204" pitchFamily="49" charset="0"/>
              </a:rPr>
              <a:t>31 </a:t>
            </a:r>
          </a:p>
          <a:p>
            <a:pPr lvl="0"/>
            <a:r>
              <a:rPr lang="zh-TW" altLang="en-US" sz="1200" dirty="0"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latin typeface="Consolas" panose="020B0609020204030204" pitchFamily="49" charset="0"/>
              </a:rPr>
              <a:t>32     </a:t>
            </a:r>
            <a:r>
              <a:rPr lang="en-US" altLang="zh-TW" sz="1200" i="1" dirty="0">
                <a:latin typeface="Consolas" panose="020B0609020204030204" pitchFamily="49" charset="0"/>
              </a:rPr>
              <a:t>//</a:t>
            </a:r>
            <a:r>
              <a:rPr lang="zh-TW" altLang="en-US" sz="1200" i="1" dirty="0">
                <a:latin typeface="Consolas" panose="020B0609020204030204" pitchFamily="49" charset="0"/>
              </a:rPr>
              <a:t>加總每列傳回之總和</a:t>
            </a:r>
            <a:endParaRPr lang="zh-TW" altLang="en-US" sz="1200" dirty="0">
              <a:latin typeface="Consolas" panose="020B0609020204030204" pitchFamily="49" charset="0"/>
            </a:endParaRPr>
          </a:p>
          <a:p>
            <a:pPr lvl="0"/>
            <a:r>
              <a:rPr lang="nn-NO" altLang="zh-TW" sz="1200" dirty="0">
                <a:latin typeface="Consolas" panose="020B0609020204030204" pitchFamily="49" charset="0"/>
              </a:rPr>
              <a:t> 33     for(i = 0; i &lt; M; i++)</a:t>
            </a:r>
          </a:p>
          <a:p>
            <a:pPr lvl="0"/>
            <a:r>
              <a:rPr lang="zh-TW" altLang="en-US" sz="1200" dirty="0"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latin typeface="Consolas" panose="020B0609020204030204" pitchFamily="49" charset="0"/>
              </a:rPr>
              <a:t>34     {</a:t>
            </a:r>
          </a:p>
          <a:p>
            <a:pPr lvl="0"/>
            <a:r>
              <a:rPr lang="en-US" altLang="zh-TW" sz="1200" dirty="0">
                <a:latin typeface="Consolas" panose="020B0609020204030204" pitchFamily="49" charset="0"/>
              </a:rPr>
              <a:t> 35         </a:t>
            </a:r>
            <a:r>
              <a:rPr lang="en-US" altLang="zh-TW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pthread_join</a:t>
            </a:r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</a:rPr>
              <a:t>(...);</a:t>
            </a:r>
          </a:p>
          <a:p>
            <a:pPr lvl="0"/>
            <a:r>
              <a:rPr lang="zh-TW" altLang="en-US" sz="1200" dirty="0"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latin typeface="Consolas" panose="020B0609020204030204" pitchFamily="49" charset="0"/>
              </a:rPr>
              <a:t>36         </a:t>
            </a:r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</a:rPr>
              <a:t>...</a:t>
            </a:r>
            <a:r>
              <a:rPr lang="en-US" altLang="zh-TW" sz="1200" dirty="0"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zh-TW" altLang="en-US" sz="1200" dirty="0"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latin typeface="Consolas" panose="020B0609020204030204" pitchFamily="49" charset="0"/>
              </a:rPr>
              <a:t>37     }</a:t>
            </a:r>
          </a:p>
          <a:p>
            <a:pPr lvl="0"/>
            <a:r>
              <a:rPr lang="zh-TW" altLang="en-US" sz="1200" dirty="0"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latin typeface="Consolas" panose="020B0609020204030204" pitchFamily="49" charset="0"/>
              </a:rPr>
              <a:t>38 </a:t>
            </a:r>
          </a:p>
          <a:p>
            <a:pPr lvl="0"/>
            <a:r>
              <a:rPr lang="en-US" altLang="zh-TW" sz="1200" dirty="0">
                <a:latin typeface="Consolas" panose="020B0609020204030204" pitchFamily="49" charset="0"/>
              </a:rPr>
              <a:t> 39     </a:t>
            </a:r>
            <a:r>
              <a:rPr lang="en-US" altLang="zh-TW" sz="1200" i="1" dirty="0">
                <a:latin typeface="Consolas" panose="020B0609020204030204" pitchFamily="49" charset="0"/>
              </a:rPr>
              <a:t>//</a:t>
            </a:r>
            <a:r>
              <a:rPr lang="en-US" altLang="zh-TW" sz="1200" i="1" dirty="0" err="1">
                <a:latin typeface="Consolas" panose="020B0609020204030204" pitchFamily="49" charset="0"/>
              </a:rPr>
              <a:t>Dispaly</a:t>
            </a:r>
            <a:r>
              <a:rPr lang="en-US" altLang="zh-TW" sz="1200" i="1" dirty="0">
                <a:latin typeface="Consolas" panose="020B0609020204030204" pitchFamily="49" charset="0"/>
              </a:rPr>
              <a:t> Matrix A</a:t>
            </a:r>
            <a:endParaRPr lang="en-US" altLang="zh-TW" sz="1200" dirty="0">
              <a:latin typeface="Consolas" panose="020B0609020204030204" pitchFamily="49" charset="0"/>
            </a:endParaRPr>
          </a:p>
          <a:p>
            <a:pPr lvl="0"/>
            <a:r>
              <a:rPr lang="pt-BR" altLang="zh-TW" sz="1200" dirty="0">
                <a:latin typeface="Consolas" panose="020B0609020204030204" pitchFamily="49" charset="0"/>
              </a:rPr>
              <a:t> 40     printf("\nMatrix A=\n");</a:t>
            </a:r>
          </a:p>
          <a:p>
            <a:pPr lvl="0"/>
            <a:r>
              <a:rPr lang="pt-BR" altLang="zh-TW" sz="1200" dirty="0">
                <a:latin typeface="Consolas" panose="020B0609020204030204" pitchFamily="49" charset="0"/>
              </a:rPr>
              <a:t> 41     printMatrix((int *)A, M, N);</a:t>
            </a:r>
          </a:p>
          <a:p>
            <a:pPr lvl="0"/>
            <a:r>
              <a:rPr lang="zh-TW" altLang="en-US" sz="1200" dirty="0"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latin typeface="Consolas" panose="020B0609020204030204" pitchFamily="49" charset="0"/>
              </a:rPr>
              <a:t>42 </a:t>
            </a:r>
          </a:p>
          <a:p>
            <a:pPr lvl="0"/>
            <a:r>
              <a:rPr lang="en-US" altLang="zh-TW" sz="1200" dirty="0">
                <a:latin typeface="Consolas" panose="020B0609020204030204" pitchFamily="49" charset="0"/>
              </a:rPr>
              <a:t> 43     </a:t>
            </a:r>
            <a:r>
              <a:rPr lang="en-US" altLang="zh-TW" sz="1200" i="1" dirty="0">
                <a:latin typeface="Consolas" panose="020B0609020204030204" pitchFamily="49" charset="0"/>
              </a:rPr>
              <a:t>//</a:t>
            </a:r>
            <a:r>
              <a:rPr lang="en-US" altLang="zh-TW" sz="1200" i="1" dirty="0" err="1">
                <a:latin typeface="Consolas" panose="020B0609020204030204" pitchFamily="49" charset="0"/>
              </a:rPr>
              <a:t>Dispaly</a:t>
            </a:r>
            <a:r>
              <a:rPr lang="en-US" altLang="zh-TW" sz="1200" i="1" dirty="0">
                <a:latin typeface="Consolas" panose="020B0609020204030204" pitchFamily="49" charset="0"/>
              </a:rPr>
              <a:t> result of matrix summation</a:t>
            </a:r>
            <a:endParaRPr lang="en-US" altLang="zh-TW" sz="1200" dirty="0">
              <a:latin typeface="Consolas" panose="020B0609020204030204" pitchFamily="49" charset="0"/>
            </a:endParaRPr>
          </a:p>
          <a:p>
            <a:pPr lvl="0"/>
            <a:r>
              <a:rPr lang="pt-BR" altLang="zh-TW" sz="1200" dirty="0">
                <a:latin typeface="Consolas" panose="020B0609020204030204" pitchFamily="49" charset="0"/>
              </a:rPr>
              <a:t> 44     printf("\nTotal sum =%d\n", matrixSum);</a:t>
            </a:r>
          </a:p>
          <a:p>
            <a:pPr lvl="0"/>
            <a:r>
              <a:rPr lang="en-US" altLang="zh-TW" sz="1200" dirty="0">
                <a:latin typeface="Consolas" panose="020B0609020204030204" pitchFamily="49" charset="0"/>
              </a:rPr>
              <a:t> 45     return 0;</a:t>
            </a:r>
          </a:p>
          <a:p>
            <a:pPr lvl="0"/>
            <a:r>
              <a:rPr lang="zh-TW" altLang="en-US" sz="1200" dirty="0"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latin typeface="Consolas" panose="020B0609020204030204" pitchFamily="49" charset="0"/>
              </a:rPr>
              <a:t>46 }</a:t>
            </a:r>
          </a:p>
          <a:p>
            <a:pPr lvl="0"/>
            <a:r>
              <a:rPr lang="zh-TW" altLang="en-US" sz="1200" dirty="0"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latin typeface="Consolas" panose="020B0609020204030204" pitchFamily="49" charset="0"/>
              </a:rPr>
              <a:t>47 </a:t>
            </a:r>
          </a:p>
          <a:p>
            <a:pPr lvl="0"/>
            <a:r>
              <a:rPr lang="en-US" altLang="zh-TW" sz="1200" dirty="0">
                <a:latin typeface="Consolas" panose="020B0609020204030204" pitchFamily="49" charset="0"/>
              </a:rPr>
              <a:t> 48 void </a:t>
            </a:r>
            <a:r>
              <a:rPr lang="en-US" altLang="zh-TW" sz="1200" dirty="0" err="1">
                <a:latin typeface="Consolas" panose="020B0609020204030204" pitchFamily="49" charset="0"/>
              </a:rPr>
              <a:t>printMatrix</a:t>
            </a:r>
            <a:r>
              <a:rPr lang="en-US" altLang="zh-TW" sz="1200" dirty="0">
                <a:latin typeface="Consolas" panose="020B0609020204030204" pitchFamily="49" charset="0"/>
              </a:rPr>
              <a:t>(int *mat, int row, int col)</a:t>
            </a:r>
          </a:p>
          <a:p>
            <a:pPr lvl="0"/>
            <a:r>
              <a:rPr lang="zh-TW" altLang="en-US" sz="1200" dirty="0"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latin typeface="Consolas" panose="020B0609020204030204" pitchFamily="49" charset="0"/>
              </a:rPr>
              <a:t>49 {</a:t>
            </a:r>
          </a:p>
          <a:p>
            <a:pPr lvl="0"/>
            <a:r>
              <a:rPr lang="en-US" altLang="zh-TW" sz="1200" dirty="0">
                <a:latin typeface="Consolas" panose="020B0609020204030204" pitchFamily="49" charset="0"/>
              </a:rPr>
              <a:t> 50     int </a:t>
            </a:r>
            <a:r>
              <a:rPr lang="en-US" altLang="zh-TW" sz="1200" dirty="0" err="1">
                <a:latin typeface="Consolas" panose="020B0609020204030204" pitchFamily="49" charset="0"/>
              </a:rPr>
              <a:t>i,j</a:t>
            </a:r>
            <a:r>
              <a:rPr lang="en-US" altLang="zh-TW" sz="1200" dirty="0"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zh-TW" altLang="en-US" sz="1200" dirty="0"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latin typeface="Consolas" panose="020B0609020204030204" pitchFamily="49" charset="0"/>
              </a:rPr>
              <a:t>51 </a:t>
            </a:r>
          </a:p>
          <a:p>
            <a:pPr lvl="0"/>
            <a:r>
              <a:rPr lang="nn-NO" altLang="zh-TW" sz="1200" dirty="0">
                <a:latin typeface="Consolas" panose="020B0609020204030204" pitchFamily="49" charset="0"/>
              </a:rPr>
              <a:t> 52     for (i = 0; i &lt; row; i++) {</a:t>
            </a:r>
          </a:p>
          <a:p>
            <a:pPr lvl="0"/>
            <a:r>
              <a:rPr lang="da-DK" altLang="zh-TW" sz="1200" dirty="0">
                <a:latin typeface="Consolas" panose="020B0609020204030204" pitchFamily="49" charset="0"/>
              </a:rPr>
              <a:t> 53         for(j = 0; j &lt; col; j++) {</a:t>
            </a:r>
          </a:p>
          <a:p>
            <a:pPr lvl="0"/>
            <a:r>
              <a:rPr lang="it-IT" altLang="zh-TW" sz="1200" dirty="0">
                <a:latin typeface="Consolas" panose="020B0609020204030204" pitchFamily="49" charset="0"/>
              </a:rPr>
              <a:t> 54             printf("%4d\t", *((mat + i * col) + j));</a:t>
            </a:r>
          </a:p>
          <a:p>
            <a:pPr lvl="0"/>
            <a:r>
              <a:rPr lang="zh-TW" altLang="en-US" sz="1200" dirty="0"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latin typeface="Consolas" panose="020B0609020204030204" pitchFamily="49" charset="0"/>
              </a:rPr>
              <a:t>55         }</a:t>
            </a:r>
          </a:p>
          <a:p>
            <a:pPr lvl="0"/>
            <a:r>
              <a:rPr lang="en-US" altLang="zh-TW" sz="1200" dirty="0">
                <a:latin typeface="Consolas" panose="020B0609020204030204" pitchFamily="49" charset="0"/>
              </a:rPr>
              <a:t> 56         </a:t>
            </a:r>
            <a:r>
              <a:rPr lang="en-US" altLang="zh-TW" sz="1200" dirty="0" err="1">
                <a:latin typeface="Consolas" panose="020B0609020204030204" pitchFamily="49" charset="0"/>
              </a:rPr>
              <a:t>printf</a:t>
            </a:r>
            <a:r>
              <a:rPr lang="en-US" altLang="zh-TW" sz="1200" dirty="0">
                <a:latin typeface="Consolas" panose="020B0609020204030204" pitchFamily="49" charset="0"/>
              </a:rPr>
              <a:t>("\n");</a:t>
            </a:r>
          </a:p>
          <a:p>
            <a:pPr lvl="0"/>
            <a:r>
              <a:rPr lang="zh-TW" altLang="en-US" sz="1200" dirty="0"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latin typeface="Consolas" panose="020B0609020204030204" pitchFamily="49" charset="0"/>
              </a:rPr>
              <a:t>57     }</a:t>
            </a:r>
          </a:p>
          <a:p>
            <a:pPr lvl="0"/>
            <a:r>
              <a:rPr lang="zh-TW" altLang="en-US" sz="1200" dirty="0"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latin typeface="Consolas" panose="020B0609020204030204" pitchFamily="49" charset="0"/>
              </a:rPr>
              <a:t>58 }</a:t>
            </a:r>
          </a:p>
          <a:p>
            <a:pPr lvl="0"/>
            <a:r>
              <a:rPr lang="zh-TW" altLang="en-US" sz="1200" dirty="0"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latin typeface="Consolas" panose="020B0609020204030204" pitchFamily="49" charset="0"/>
              </a:rPr>
              <a:t>59 </a:t>
            </a:r>
          </a:p>
          <a:p>
            <a:pPr lvl="0"/>
            <a:r>
              <a:rPr lang="en-US" altLang="zh-TW" sz="1200" dirty="0">
                <a:latin typeface="Consolas" panose="020B0609020204030204" pitchFamily="49" charset="0"/>
              </a:rPr>
              <a:t> 60 void *</a:t>
            </a:r>
            <a:r>
              <a:rPr lang="en-US" altLang="zh-TW" sz="1200" dirty="0" err="1">
                <a:latin typeface="Consolas" panose="020B0609020204030204" pitchFamily="49" charset="0"/>
              </a:rPr>
              <a:t>summationThread</a:t>
            </a:r>
            <a:r>
              <a:rPr lang="en-US" altLang="zh-TW" sz="1200" dirty="0">
                <a:latin typeface="Consolas" panose="020B0609020204030204" pitchFamily="49" charset="0"/>
              </a:rPr>
              <a:t>(void * param)</a:t>
            </a:r>
          </a:p>
          <a:p>
            <a:pPr lvl="0"/>
            <a:r>
              <a:rPr lang="zh-TW" altLang="en-US" sz="1200" dirty="0"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latin typeface="Consolas" panose="020B0609020204030204" pitchFamily="49" charset="0"/>
              </a:rPr>
              <a:t>61 {</a:t>
            </a:r>
          </a:p>
          <a:p>
            <a:pPr lvl="0"/>
            <a:r>
              <a:rPr lang="nn-NO" altLang="zh-TW" sz="1200" dirty="0">
                <a:latin typeface="Consolas" panose="020B0609020204030204" pitchFamily="49" charset="0"/>
              </a:rPr>
              <a:t> 62     int i, sum=0;</a:t>
            </a:r>
          </a:p>
          <a:p>
            <a:pPr lvl="0"/>
            <a:r>
              <a:rPr lang="zh-TW" altLang="en-US" sz="1200" dirty="0"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latin typeface="Consolas" panose="020B0609020204030204" pitchFamily="49" charset="0"/>
              </a:rPr>
              <a:t>63     </a:t>
            </a:r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</a:rPr>
              <a:t>...</a:t>
            </a:r>
          </a:p>
          <a:p>
            <a:pPr lvl="0"/>
            <a:r>
              <a:rPr lang="en-US" altLang="zh-TW" sz="1200" dirty="0">
                <a:latin typeface="Consolas" panose="020B0609020204030204" pitchFamily="49" charset="0"/>
              </a:rPr>
              <a:t> 64     </a:t>
            </a:r>
            <a:r>
              <a:rPr lang="en-US" altLang="zh-TW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pthread_exit</a:t>
            </a:r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</a:rPr>
              <a:t>(...);</a:t>
            </a:r>
          </a:p>
          <a:p>
            <a:pPr lvl="0"/>
            <a:r>
              <a:rPr lang="zh-TW" altLang="en-US" sz="1200" dirty="0"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latin typeface="Consolas" panose="020B0609020204030204" pitchFamily="49" charset="0"/>
              </a:rPr>
              <a:t>65 }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84C75C-CF2F-41A8-A993-CB3742D04F18}"/>
              </a:ext>
            </a:extLst>
          </p:cNvPr>
          <p:cNvSpPr txBox="1"/>
          <p:nvPr/>
        </p:nvSpPr>
        <p:spPr>
          <a:xfrm>
            <a:off x="5638800" y="2881745"/>
            <a:ext cx="914400" cy="9144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 err="1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4325907-F770-4064-8AEE-2BD6263419E7}"/>
              </a:ext>
            </a:extLst>
          </p:cNvPr>
          <p:cNvSpPr txBox="1"/>
          <p:nvPr/>
        </p:nvSpPr>
        <p:spPr>
          <a:xfrm>
            <a:off x="370094" y="263360"/>
            <a:ext cx="3321743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thread-</a:t>
            </a:r>
            <a:r>
              <a:rPr lang="en-US" altLang="zh-TW" sz="2800" dirty="0" err="1">
                <a:solidFill>
                  <a:srgbClr val="0070C0"/>
                </a:solidFill>
              </a:rPr>
              <a:t>matrixsum.c</a:t>
            </a:r>
            <a:endParaRPr lang="zh-TW" altLang="en-US" sz="2800" dirty="0" err="1">
              <a:solidFill>
                <a:srgbClr val="0070C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7EE684-D453-4026-9A05-7D318F32FD0F}"/>
              </a:ext>
            </a:extLst>
          </p:cNvPr>
          <p:cNvSpPr/>
          <p:nvPr/>
        </p:nvSpPr>
        <p:spPr>
          <a:xfrm>
            <a:off x="6945745" y="786580"/>
            <a:ext cx="2244437" cy="50651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7299EB8-71DA-43C5-9C11-616A40D5E321}"/>
              </a:ext>
            </a:extLst>
          </p:cNvPr>
          <p:cNvSpPr/>
          <p:nvPr/>
        </p:nvSpPr>
        <p:spPr>
          <a:xfrm>
            <a:off x="6673273" y="6071420"/>
            <a:ext cx="2244437" cy="37556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505B839-9B93-4EED-A892-82DBC24AF4C4}"/>
              </a:ext>
            </a:extLst>
          </p:cNvPr>
          <p:cNvSpPr/>
          <p:nvPr/>
        </p:nvSpPr>
        <p:spPr>
          <a:xfrm>
            <a:off x="1407191" y="6193727"/>
            <a:ext cx="2244437" cy="25325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01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01386F-C44B-403B-99B5-04CCB898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-</a:t>
            </a:r>
            <a:r>
              <a:rPr lang="zh-TW" altLang="zh-TW" dirty="0"/>
              <a:t>多執行緒</a:t>
            </a:r>
            <a:r>
              <a:rPr lang="zh-TW" altLang="en-US" dirty="0"/>
              <a:t>矩陣總和計算</a:t>
            </a:r>
            <a:r>
              <a:rPr lang="en-US" altLang="zh-TW" dirty="0"/>
              <a:t>(3)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884DBC-85E1-4F42-B352-76D7DC0B1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執行結果參考如下：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繳交要求</a:t>
            </a:r>
            <a:endParaRPr lang="en-US" altLang="zh-TW" dirty="0"/>
          </a:p>
          <a:p>
            <a:pPr lvl="1"/>
            <a:r>
              <a:rPr lang="zh-TW" altLang="en-US" dirty="0"/>
              <a:t>將完成的</a:t>
            </a:r>
            <a:r>
              <a:rPr lang="zh-TW" altLang="en-US" dirty="0">
                <a:solidFill>
                  <a:srgbClr val="2D2E2D"/>
                </a:solidFill>
              </a:rPr>
              <a:t>原始程式碼</a:t>
            </a:r>
            <a:r>
              <a:rPr lang="zh-TW" altLang="en-US" dirty="0"/>
              <a:t>檔案上傳至</a:t>
            </a:r>
            <a:r>
              <a:rPr lang="en-US" altLang="zh-TW" dirty="0" err="1"/>
              <a:t>moodle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D0F228F-969D-4618-AF61-4D0E9C7B2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16" y="2225448"/>
            <a:ext cx="6808197" cy="272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2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379347"/>
            <a:ext cx="10972800" cy="1143000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Pthread</a:t>
            </a:r>
            <a:r>
              <a:rPr lang="en-US" altLang="zh-TW" dirty="0"/>
              <a:t> </a:t>
            </a:r>
            <a:r>
              <a:rPr lang="zh-TW" altLang="en-US" dirty="0"/>
              <a:t>多執行緒函式庫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/>
              <a:t>pthread</a:t>
            </a:r>
            <a:r>
              <a:rPr lang="en-US" altLang="zh-TW" sz="2400" dirty="0"/>
              <a:t> </a:t>
            </a:r>
            <a:r>
              <a:rPr lang="zh-TW" altLang="en-US" sz="2400" dirty="0"/>
              <a:t>的 </a:t>
            </a:r>
            <a:r>
              <a:rPr lang="en-US" altLang="zh-TW" sz="2400" dirty="0" err="1"/>
              <a:t>pthread_create</a:t>
            </a:r>
            <a:r>
              <a:rPr lang="en-US" altLang="zh-TW" sz="2400" dirty="0"/>
              <a:t> </a:t>
            </a:r>
            <a:r>
              <a:rPr lang="zh-TW" altLang="en-US" sz="2400" dirty="0"/>
              <a:t>函數可以用來建立新的執行緒，並以函數指標指定子執行緒所要執行的函數，子執行緒在建立之後，就會以平行的方式執行，在子執行緒的執行期間，主執行緒還是可以正常執行自己的工作，最後主執行緒再以 </a:t>
            </a:r>
            <a:r>
              <a:rPr lang="en-US" altLang="zh-TW" sz="2400" dirty="0" err="1"/>
              <a:t>pthread_join</a:t>
            </a:r>
            <a:r>
              <a:rPr lang="en-US" altLang="zh-TW" sz="2400" dirty="0"/>
              <a:t> </a:t>
            </a:r>
            <a:r>
              <a:rPr lang="zh-TW" altLang="en-US" sz="2400" dirty="0"/>
              <a:t>函數等待子執行緒執行結束，處理後續收尾的動作。</a:t>
            </a:r>
            <a:endParaRPr lang="en-US" altLang="zh-TW" sz="2400" dirty="0"/>
          </a:p>
          <a:p>
            <a:r>
              <a:rPr lang="zh-TW" altLang="en-US" sz="2400" dirty="0"/>
              <a:t>兩種執行緒終止方式</a:t>
            </a:r>
            <a:endParaRPr lang="en-US" altLang="zh-TW" sz="2400" dirty="0"/>
          </a:p>
          <a:p>
            <a:pPr lvl="1"/>
            <a:r>
              <a:rPr lang="zh-TW" altLang="en-US" sz="2000" dirty="0"/>
              <a:t>第一種通過</a:t>
            </a:r>
            <a:r>
              <a:rPr lang="en-US" altLang="zh-TW" sz="2000" dirty="0"/>
              <a:t>return</a:t>
            </a:r>
            <a:r>
              <a:rPr lang="zh-TW" altLang="en-US" sz="2000" dirty="0"/>
              <a:t>從執行緒函數返回</a:t>
            </a:r>
            <a:endParaRPr lang="en-US" altLang="zh-TW" sz="2000" dirty="0"/>
          </a:p>
          <a:p>
            <a:pPr lvl="1"/>
            <a:r>
              <a:rPr lang="zh-TW" altLang="en-US" sz="2000" dirty="0"/>
              <a:t>第二種通過</a:t>
            </a:r>
            <a:r>
              <a:rPr lang="en-US" altLang="zh-TW" sz="2000" dirty="0" err="1"/>
              <a:t>pthread_exit</a:t>
            </a:r>
            <a:r>
              <a:rPr lang="en-US" altLang="zh-TW" sz="2000" dirty="0"/>
              <a:t>()</a:t>
            </a:r>
            <a:r>
              <a:rPr lang="zh-TW" altLang="en-US" sz="2000" dirty="0"/>
              <a:t>讓執行緒結束。</a:t>
            </a:r>
            <a:endParaRPr lang="en-US" altLang="zh-TW" sz="2000" dirty="0"/>
          </a:p>
          <a:p>
            <a:r>
              <a:rPr lang="zh-TW" altLang="en-US" sz="2400" dirty="0"/>
              <a:t>一般情況下，行程中各個執行緒的運行是相互獨立的，執行緒的終止並不會相互通知，也不會影響其他的執行緒，終止的執行緒所佔用的資源不會隨著執行緒的終止而歸還系統，而是仍為執行緒所在的行程持有。</a:t>
            </a:r>
          </a:p>
        </p:txBody>
      </p:sp>
    </p:spTree>
    <p:extLst>
      <p:ext uri="{BB962C8B-B14F-4D97-AF65-F5344CB8AC3E}">
        <p14:creationId xmlns:p14="http://schemas.microsoft.com/office/powerpoint/2010/main" val="56057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09600" y="1692067"/>
            <a:ext cx="10972800" cy="4632533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int </a:t>
            </a:r>
            <a:r>
              <a:rPr lang="en-US" altLang="zh-TW" sz="2000" dirty="0" err="1"/>
              <a:t>pthread_create</a:t>
            </a:r>
            <a:r>
              <a:rPr lang="en-US" altLang="zh-TW" sz="2000" dirty="0"/>
              <a:t>(</a:t>
            </a:r>
            <a:r>
              <a:rPr lang="en-US" altLang="zh-TW" sz="2000" dirty="0" err="1"/>
              <a:t>pthread_t</a:t>
            </a:r>
            <a:r>
              <a:rPr lang="en-US" altLang="zh-TW" sz="2000" dirty="0"/>
              <a:t> *thread, const </a:t>
            </a:r>
            <a:r>
              <a:rPr lang="en-US" altLang="zh-TW" sz="2000" dirty="0" err="1"/>
              <a:t>pthread_attr_t</a:t>
            </a:r>
            <a:r>
              <a:rPr lang="en-US" altLang="zh-TW" sz="2000" dirty="0"/>
              <a:t> *</a:t>
            </a:r>
            <a:r>
              <a:rPr lang="en-US" altLang="zh-TW" sz="2000" dirty="0" err="1"/>
              <a:t>attr</a:t>
            </a:r>
            <a:r>
              <a:rPr lang="en-US" altLang="zh-TW" sz="2000" dirty="0"/>
              <a:t>, void *(*</a:t>
            </a:r>
            <a:r>
              <a:rPr lang="en-US" altLang="zh-TW" sz="2000" dirty="0" err="1"/>
              <a:t>start_routine</a:t>
            </a:r>
            <a:r>
              <a:rPr lang="en-US" altLang="zh-TW" sz="2000" dirty="0"/>
              <a:t>) (void *), void *</a:t>
            </a:r>
            <a:r>
              <a:rPr lang="en-US" altLang="zh-TW" sz="2000" dirty="0" err="1"/>
              <a:t>arg</a:t>
            </a:r>
            <a:r>
              <a:rPr lang="en-US" altLang="zh-TW" sz="2000" dirty="0"/>
              <a:t>);</a:t>
            </a:r>
          </a:p>
          <a:p>
            <a:r>
              <a:rPr lang="en-US" altLang="zh-TW" sz="2000" dirty="0"/>
              <a:t>int </a:t>
            </a:r>
            <a:r>
              <a:rPr lang="en-US" altLang="zh-TW" sz="2000" dirty="0" err="1"/>
              <a:t>pthread_join</a:t>
            </a:r>
            <a:r>
              <a:rPr lang="en-US" altLang="zh-TW" sz="2000" dirty="0"/>
              <a:t>(</a:t>
            </a:r>
            <a:r>
              <a:rPr lang="en-US" altLang="zh-TW" sz="2000" dirty="0" err="1"/>
              <a:t>pthread_t</a:t>
            </a:r>
            <a:r>
              <a:rPr lang="en-US" altLang="zh-TW" sz="2000" dirty="0"/>
              <a:t> thread, void **</a:t>
            </a:r>
            <a:r>
              <a:rPr lang="en-US" altLang="zh-TW" sz="2000" dirty="0" err="1"/>
              <a:t>value_ptr</a:t>
            </a:r>
            <a:r>
              <a:rPr lang="en-US" altLang="zh-TW" sz="2000" dirty="0"/>
              <a:t>);</a:t>
            </a:r>
          </a:p>
          <a:p>
            <a:r>
              <a:rPr lang="en-US" altLang="zh-TW" sz="2000" dirty="0"/>
              <a:t>void </a:t>
            </a:r>
            <a:r>
              <a:rPr lang="en-US" altLang="zh-TW" sz="2000" dirty="0" err="1"/>
              <a:t>pthread_exit</a:t>
            </a:r>
            <a:r>
              <a:rPr lang="en-US" altLang="zh-TW" sz="2000" dirty="0"/>
              <a:t>(void *</a:t>
            </a:r>
            <a:r>
              <a:rPr lang="en-US" altLang="zh-TW" sz="2000" dirty="0" err="1"/>
              <a:t>value_ptr</a:t>
            </a:r>
            <a:r>
              <a:rPr lang="en-US" altLang="zh-TW" sz="2000" dirty="0"/>
              <a:t>);</a:t>
            </a:r>
          </a:p>
          <a:p>
            <a:r>
              <a:rPr lang="en-US" altLang="zh-TW" sz="2000" dirty="0"/>
              <a:t>int </a:t>
            </a:r>
            <a:r>
              <a:rPr lang="en-US" altLang="zh-TW" sz="2000" dirty="0" err="1"/>
              <a:t>pthread_cancel</a:t>
            </a:r>
            <a:r>
              <a:rPr lang="en-US" altLang="zh-TW" sz="2000" dirty="0"/>
              <a:t>(</a:t>
            </a:r>
            <a:r>
              <a:rPr lang="en-US" altLang="zh-TW" sz="2000" dirty="0" err="1"/>
              <a:t>pthread_t</a:t>
            </a:r>
            <a:r>
              <a:rPr lang="en-US" altLang="zh-TW" sz="2000" dirty="0"/>
              <a:t> thread);</a:t>
            </a:r>
          </a:p>
          <a:p>
            <a:endParaRPr lang="en-US" altLang="zh-TW" sz="2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altLang="zh-TW" dirty="0"/>
              <a:t>Pthread </a:t>
            </a:r>
            <a:r>
              <a:rPr lang="zh-TW" altLang="en-US" dirty="0"/>
              <a:t>主要</a:t>
            </a:r>
            <a:r>
              <a:rPr lang="en-US" altLang="zh-TW" dirty="0"/>
              <a:t>API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942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pthread_create</a:t>
            </a:r>
            <a:r>
              <a:rPr lang="zh-TW" altLang="en-US" dirty="0"/>
              <a:t>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/>
              <a:t>函數：</a:t>
            </a:r>
            <a:r>
              <a:rPr lang="en-US" altLang="zh-TW" dirty="0"/>
              <a:t>int </a:t>
            </a:r>
            <a:r>
              <a:rPr lang="en-US" altLang="zh-TW" dirty="0" err="1"/>
              <a:t>pthread_create</a:t>
            </a:r>
            <a:r>
              <a:rPr lang="en-US" altLang="zh-TW" dirty="0"/>
              <a:t>(</a:t>
            </a:r>
            <a:r>
              <a:rPr lang="en-US" altLang="zh-TW" dirty="0" err="1"/>
              <a:t>pthread_t</a:t>
            </a:r>
            <a:r>
              <a:rPr lang="en-US" altLang="zh-TW" dirty="0"/>
              <a:t> *thread, const </a:t>
            </a:r>
            <a:r>
              <a:rPr lang="en-US" altLang="zh-TW" dirty="0" err="1"/>
              <a:t>pthread_attr_t</a:t>
            </a:r>
            <a:r>
              <a:rPr lang="en-US" altLang="zh-TW" dirty="0"/>
              <a:t> *</a:t>
            </a:r>
            <a:r>
              <a:rPr lang="en-US" altLang="zh-TW" dirty="0" err="1"/>
              <a:t>attr</a:t>
            </a:r>
            <a:r>
              <a:rPr lang="en-US" altLang="zh-TW" dirty="0"/>
              <a:t>, void *(*</a:t>
            </a:r>
            <a:r>
              <a:rPr lang="en-US" altLang="zh-TW" dirty="0" err="1"/>
              <a:t>start_routine</a:t>
            </a:r>
            <a:r>
              <a:rPr lang="en-US" altLang="zh-TW" dirty="0"/>
              <a:t>) (void *), void *</a:t>
            </a:r>
            <a:r>
              <a:rPr lang="en-US" altLang="zh-TW" dirty="0" err="1"/>
              <a:t>arg</a:t>
            </a:r>
            <a:r>
              <a:rPr lang="en-US" altLang="zh-TW" dirty="0"/>
              <a:t>);</a:t>
            </a:r>
          </a:p>
          <a:p>
            <a:r>
              <a:rPr lang="zh-TW" altLang="en-US" dirty="0"/>
              <a:t>功能：用來產生一個</a:t>
            </a:r>
            <a:r>
              <a:rPr lang="en-US" altLang="zh-TW" dirty="0"/>
              <a:t>Thread</a:t>
            </a:r>
            <a:r>
              <a:rPr lang="zh-TW" altLang="en-US" dirty="0"/>
              <a:t>並執行附帶的</a:t>
            </a:r>
            <a:r>
              <a:rPr lang="en-US" altLang="zh-TW" dirty="0"/>
              <a:t>Function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返回值：如果執行成功則回傳</a:t>
            </a:r>
            <a:r>
              <a:rPr lang="en-US" altLang="zh-TW" dirty="0"/>
              <a:t>0</a:t>
            </a:r>
            <a:r>
              <a:rPr lang="zh-TW" altLang="en-US" dirty="0"/>
              <a:t>，如果執行失敗則回傳錯誤代碼。</a:t>
            </a:r>
            <a:endParaRPr lang="en-US" altLang="zh-TW" dirty="0"/>
          </a:p>
          <a:p>
            <a:r>
              <a:rPr lang="zh-TW" altLang="en-US" dirty="0"/>
              <a:t>參數：</a:t>
            </a:r>
            <a:endParaRPr lang="en-US" altLang="zh-TW" dirty="0"/>
          </a:p>
          <a:p>
            <a:pPr lvl="1"/>
            <a:r>
              <a:rPr lang="en-US" altLang="zh-TW" dirty="0" err="1"/>
              <a:t>tid</a:t>
            </a:r>
            <a:r>
              <a:rPr lang="zh-TW" altLang="en-US" dirty="0"/>
              <a:t>：為</a:t>
            </a:r>
            <a:r>
              <a:rPr lang="en-US" altLang="zh-TW" dirty="0" err="1"/>
              <a:t>pthread</a:t>
            </a:r>
            <a:r>
              <a:rPr lang="zh-TW" altLang="en-US" dirty="0"/>
              <a:t>的指標，在使用</a:t>
            </a:r>
            <a:r>
              <a:rPr lang="en-US" altLang="zh-TW" dirty="0"/>
              <a:t>Thread</a:t>
            </a:r>
            <a:r>
              <a:rPr lang="zh-TW" altLang="en-US" dirty="0"/>
              <a:t>之前必須要先宣告一個</a:t>
            </a:r>
            <a:r>
              <a:rPr lang="en-US" altLang="zh-TW" dirty="0" err="1"/>
              <a:t>pthread_t</a:t>
            </a:r>
            <a:r>
              <a:rPr lang="zh-TW" altLang="en-US" dirty="0"/>
              <a:t>的變數。</a:t>
            </a:r>
          </a:p>
          <a:p>
            <a:pPr lvl="1"/>
            <a:r>
              <a:rPr lang="en-US" altLang="zh-TW" dirty="0" err="1"/>
              <a:t>attr</a:t>
            </a:r>
            <a:r>
              <a:rPr lang="zh-TW" altLang="en-US" dirty="0"/>
              <a:t>：為該</a:t>
            </a:r>
            <a:r>
              <a:rPr lang="en-US" altLang="zh-TW" dirty="0"/>
              <a:t>Thread</a:t>
            </a:r>
            <a:r>
              <a:rPr lang="zh-TW" altLang="en-US" dirty="0"/>
              <a:t>的屬性，預設是</a:t>
            </a:r>
            <a:r>
              <a:rPr lang="en-US" altLang="zh-TW" dirty="0"/>
              <a:t>NULL</a:t>
            </a:r>
            <a:r>
              <a:rPr lang="zh-TW" altLang="en-US" dirty="0"/>
              <a:t>，如果沒有其他特殊的需求直接填入</a:t>
            </a:r>
            <a:r>
              <a:rPr lang="en-US" altLang="zh-TW" dirty="0"/>
              <a:t>NULL</a:t>
            </a:r>
            <a:r>
              <a:rPr lang="zh-TW" altLang="en-US" dirty="0"/>
              <a:t>即可。</a:t>
            </a:r>
          </a:p>
          <a:p>
            <a:pPr lvl="1"/>
            <a:r>
              <a:rPr lang="zh-TW" altLang="en-US" dirty="0"/>
              <a:t>參數</a:t>
            </a:r>
            <a:r>
              <a:rPr lang="en-US" altLang="zh-TW" dirty="0"/>
              <a:t>3</a:t>
            </a:r>
            <a:r>
              <a:rPr lang="zh-TW" altLang="en-US" dirty="0"/>
              <a:t>：指定要做為</a:t>
            </a:r>
            <a:r>
              <a:rPr lang="en-US" altLang="zh-TW" dirty="0"/>
              <a:t>thread</a:t>
            </a:r>
            <a:r>
              <a:rPr lang="zh-TW" altLang="en-US" dirty="0"/>
              <a:t>要執行的</a:t>
            </a:r>
            <a:r>
              <a:rPr lang="en-US" altLang="zh-TW" dirty="0"/>
              <a:t>function</a:t>
            </a:r>
            <a:r>
              <a:rPr lang="zh-TW" altLang="en-US" dirty="0"/>
              <a:t>。</a:t>
            </a:r>
          </a:p>
          <a:p>
            <a:pPr lvl="1"/>
            <a:r>
              <a:rPr lang="en-US" altLang="zh-TW" dirty="0" err="1"/>
              <a:t>arg</a:t>
            </a:r>
            <a:r>
              <a:rPr lang="zh-TW" altLang="en-US" dirty="0"/>
              <a:t>：給</a:t>
            </a:r>
            <a:r>
              <a:rPr lang="en-US" altLang="zh-TW" dirty="0"/>
              <a:t>thread</a:t>
            </a:r>
            <a:r>
              <a:rPr lang="zh-TW" altLang="en-US" dirty="0"/>
              <a:t>要執行的</a:t>
            </a:r>
            <a:r>
              <a:rPr lang="en-US" altLang="zh-TW" dirty="0"/>
              <a:t>function</a:t>
            </a:r>
            <a:r>
              <a:rPr lang="zh-TW" altLang="en-US" dirty="0"/>
              <a:t>的參數。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1710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pthread_join</a:t>
            </a:r>
            <a:r>
              <a:rPr lang="zh-TW" altLang="en-US" dirty="0"/>
              <a:t>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函數：</a:t>
            </a:r>
            <a:r>
              <a:rPr lang="en-US" altLang="zh-TW" dirty="0"/>
              <a:t>int </a:t>
            </a:r>
            <a:r>
              <a:rPr lang="en-US" altLang="zh-TW" dirty="0" err="1"/>
              <a:t>pthread_join</a:t>
            </a:r>
            <a:r>
              <a:rPr lang="en-US" altLang="zh-TW" dirty="0"/>
              <a:t> (</a:t>
            </a:r>
            <a:r>
              <a:rPr lang="en-US" altLang="zh-TW" dirty="0" err="1"/>
              <a:t>pthread_t</a:t>
            </a:r>
            <a:r>
              <a:rPr lang="en-US" altLang="zh-TW" dirty="0"/>
              <a:t> thread, void **</a:t>
            </a:r>
            <a:r>
              <a:rPr lang="en-US" altLang="zh-TW" dirty="0" err="1"/>
              <a:t>value_ptr</a:t>
            </a:r>
            <a:r>
              <a:rPr lang="en-US" altLang="zh-TW" dirty="0"/>
              <a:t>);</a:t>
            </a:r>
          </a:p>
          <a:p>
            <a:r>
              <a:rPr lang="zh-TW" altLang="en-US" dirty="0"/>
              <a:t>功能：等待指定的</a:t>
            </a:r>
            <a:r>
              <a:rPr lang="en-US" altLang="zh-TW" dirty="0"/>
              <a:t>thread</a:t>
            </a:r>
            <a:r>
              <a:rPr lang="zh-TW" altLang="en-US" dirty="0"/>
              <a:t>結束。這個函式是一個執行緒阻塞的函式，呼叫它的函式將一直等待到被等待的執行緒結束為止，當函式返回時，被等待執行緒的資源被收回。</a:t>
            </a:r>
          </a:p>
          <a:p>
            <a:r>
              <a:rPr lang="zh-TW" altLang="en-US" dirty="0"/>
              <a:t>返回值：如果執行成功則回傳</a:t>
            </a:r>
            <a:r>
              <a:rPr lang="en-US" altLang="zh-TW" dirty="0"/>
              <a:t>0</a:t>
            </a:r>
            <a:r>
              <a:rPr lang="zh-TW" altLang="en-US" dirty="0"/>
              <a:t>，如果執行失敗則回傳錯誤代碼。</a:t>
            </a:r>
            <a:endParaRPr lang="en-US" altLang="zh-TW" dirty="0"/>
          </a:p>
          <a:p>
            <a:r>
              <a:rPr lang="zh-TW" altLang="en-US" dirty="0"/>
              <a:t>參數：</a:t>
            </a:r>
            <a:endParaRPr lang="en-US" altLang="zh-TW" dirty="0"/>
          </a:p>
          <a:p>
            <a:pPr lvl="1"/>
            <a:r>
              <a:rPr lang="en-US" altLang="zh-TW" dirty="0"/>
              <a:t>thread</a:t>
            </a:r>
            <a:r>
              <a:rPr lang="zh-TW" altLang="en-US" dirty="0"/>
              <a:t>：</a:t>
            </a:r>
            <a:r>
              <a:rPr lang="en-US" altLang="zh-TW" dirty="0"/>
              <a:t>thread id</a:t>
            </a:r>
          </a:p>
          <a:p>
            <a:pPr lvl="1"/>
            <a:r>
              <a:rPr lang="en-US" altLang="zh-TW" dirty="0" err="1"/>
              <a:t>value_ptr</a:t>
            </a:r>
            <a:r>
              <a:rPr lang="zh-TW" altLang="en-US" dirty="0"/>
              <a:t>：用來儲存</a:t>
            </a:r>
            <a:r>
              <a:rPr lang="en-US" altLang="zh-TW" dirty="0"/>
              <a:t>thread</a:t>
            </a:r>
            <a:r>
              <a:rPr lang="zh-TW" altLang="en-US" dirty="0"/>
              <a:t>的回傳值</a:t>
            </a:r>
            <a:endParaRPr lang="en-US" altLang="zh-TW" dirty="0"/>
          </a:p>
          <a:p>
            <a:r>
              <a:rPr lang="zh-TW" altLang="en-US" dirty="0"/>
              <a:t>注意事項：</a:t>
            </a:r>
            <a:endParaRPr lang="en-US" altLang="zh-TW" dirty="0"/>
          </a:p>
          <a:p>
            <a:pPr lvl="1"/>
            <a:r>
              <a:rPr lang="zh-TW" altLang="en-US" dirty="0"/>
              <a:t>一個執行緒不能被多個執行緒等待，否則第一個接受到信號的執行緒成功返回，其餘呼叫</a:t>
            </a:r>
            <a:r>
              <a:rPr lang="en-US" altLang="zh-TW" dirty="0" err="1"/>
              <a:t>pthread_join</a:t>
            </a:r>
            <a:r>
              <a:rPr lang="en-US" altLang="zh-TW" dirty="0"/>
              <a:t>()</a:t>
            </a:r>
            <a:r>
              <a:rPr lang="zh-TW" altLang="en-US" dirty="0"/>
              <a:t>的執行緒則返回錯誤代碼</a:t>
            </a:r>
            <a:r>
              <a:rPr lang="en-US" altLang="zh-TW" dirty="0"/>
              <a:t>ESRCH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8899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pthread_exit</a:t>
            </a:r>
            <a:r>
              <a:rPr lang="zh-TW" altLang="en-US" dirty="0"/>
              <a:t>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函數：</a:t>
            </a:r>
            <a:r>
              <a:rPr lang="en-US" altLang="zh-TW" dirty="0"/>
              <a:t>void </a:t>
            </a:r>
            <a:r>
              <a:rPr lang="en-US" altLang="zh-TW" dirty="0" err="1"/>
              <a:t>pthread_exit</a:t>
            </a:r>
            <a:r>
              <a:rPr lang="en-US" altLang="zh-TW" dirty="0"/>
              <a:t>(void *</a:t>
            </a:r>
            <a:r>
              <a:rPr lang="en-US" altLang="zh-TW" dirty="0" err="1"/>
              <a:t>value_ptr</a:t>
            </a:r>
            <a:r>
              <a:rPr lang="en-US" altLang="zh-TW" dirty="0"/>
              <a:t>);</a:t>
            </a:r>
          </a:p>
          <a:p>
            <a:r>
              <a:rPr lang="zh-TW" altLang="en-US" dirty="0"/>
              <a:t>功能：退出執行緒，並透過</a:t>
            </a:r>
            <a:r>
              <a:rPr lang="en-US" altLang="zh-TW" dirty="0" err="1"/>
              <a:t>value_ptr</a:t>
            </a:r>
            <a:r>
              <a:rPr lang="zh-TW" altLang="en-US" dirty="0"/>
              <a:t>返回執行緒函式中的值。</a:t>
            </a:r>
          </a:p>
          <a:p>
            <a:r>
              <a:rPr lang="zh-TW" altLang="en-US" dirty="0"/>
              <a:t>參數：</a:t>
            </a:r>
            <a:endParaRPr lang="en-US" altLang="zh-TW" dirty="0"/>
          </a:p>
          <a:p>
            <a:pPr lvl="1"/>
            <a:r>
              <a:rPr lang="en-US" altLang="zh-TW" dirty="0" err="1"/>
              <a:t>value_ptr</a:t>
            </a:r>
            <a:r>
              <a:rPr lang="zh-TW" altLang="en-US" dirty="0"/>
              <a:t>：執行緒的返回值，可以用</a:t>
            </a:r>
            <a:r>
              <a:rPr lang="en-US" altLang="zh-TW" dirty="0" err="1"/>
              <a:t>pthread_join</a:t>
            </a:r>
            <a:r>
              <a:rPr lang="en-US" altLang="zh-TW" dirty="0"/>
              <a:t>()</a:t>
            </a:r>
            <a:r>
              <a:rPr lang="zh-TW" altLang="en-US" dirty="0"/>
              <a:t>函數來獲取。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4681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pthread_cancel</a:t>
            </a:r>
            <a:r>
              <a:rPr lang="zh-TW" altLang="en-US" dirty="0"/>
              <a:t>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函數：</a:t>
            </a:r>
            <a:r>
              <a:rPr lang="en-US" altLang="zh-TW" dirty="0"/>
              <a:t>int </a:t>
            </a:r>
            <a:r>
              <a:rPr lang="en-US" altLang="zh-TW" dirty="0" err="1"/>
              <a:t>pthread_cancel</a:t>
            </a:r>
            <a:r>
              <a:rPr lang="en-US" altLang="zh-TW" dirty="0"/>
              <a:t>(</a:t>
            </a:r>
            <a:r>
              <a:rPr lang="en-US" altLang="zh-TW" dirty="0" err="1"/>
              <a:t>pthread_t</a:t>
            </a:r>
            <a:r>
              <a:rPr lang="en-US" altLang="zh-TW" dirty="0"/>
              <a:t> thread);</a:t>
            </a:r>
          </a:p>
          <a:p>
            <a:r>
              <a:rPr lang="zh-TW" altLang="en-US" dirty="0"/>
              <a:t>功能：發送</a:t>
            </a:r>
            <a:r>
              <a:rPr lang="en-US" altLang="zh-TW" dirty="0"/>
              <a:t>Cancel</a:t>
            </a:r>
            <a:r>
              <a:rPr lang="zh-TW" altLang="en-US" dirty="0"/>
              <a:t>信號給</a:t>
            </a:r>
            <a:r>
              <a:rPr lang="en-US" altLang="zh-TW" dirty="0"/>
              <a:t>thread</a:t>
            </a:r>
            <a:r>
              <a:rPr lang="zh-TW" altLang="en-US" dirty="0"/>
              <a:t>，它只提出請求。執行緒在發出後會繼續運行，直到到達某個取消點</a:t>
            </a:r>
            <a:r>
              <a:rPr lang="en-US" altLang="zh-TW" dirty="0"/>
              <a:t>(</a:t>
            </a:r>
            <a:r>
              <a:rPr lang="en-US" altLang="zh-TW" dirty="0" err="1"/>
              <a:t>CancellationPoint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返回值：如果成功則返回</a:t>
            </a:r>
            <a:r>
              <a:rPr lang="en-US" altLang="zh-TW" dirty="0"/>
              <a:t>0</a:t>
            </a:r>
            <a:r>
              <a:rPr lang="zh-TW" altLang="en-US" dirty="0"/>
              <a:t>，否則為非</a:t>
            </a:r>
            <a:r>
              <a:rPr lang="en-US" altLang="zh-TW" dirty="0"/>
              <a:t>0</a:t>
            </a:r>
            <a:r>
              <a:rPr lang="zh-TW" altLang="en-US" dirty="0"/>
              <a:t>值。</a:t>
            </a:r>
            <a:endParaRPr lang="en-US" altLang="zh-TW" dirty="0"/>
          </a:p>
          <a:p>
            <a:r>
              <a:rPr lang="zh-TW" altLang="en-US" dirty="0"/>
              <a:t>參數：</a:t>
            </a:r>
            <a:endParaRPr lang="en-US" altLang="zh-TW" dirty="0"/>
          </a:p>
          <a:p>
            <a:pPr lvl="1"/>
            <a:r>
              <a:rPr lang="en-US" altLang="zh-TW" dirty="0"/>
              <a:t>thread</a:t>
            </a:r>
            <a:r>
              <a:rPr lang="zh-TW" altLang="en-US" dirty="0"/>
              <a:t>：目標執行緒</a:t>
            </a:r>
            <a:r>
              <a:rPr lang="en-US" altLang="zh-TW" dirty="0"/>
              <a:t>ID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注意事項：</a:t>
            </a:r>
            <a:endParaRPr lang="en-US" altLang="zh-TW" dirty="0"/>
          </a:p>
          <a:p>
            <a:pPr lvl="1"/>
            <a:r>
              <a:rPr lang="zh-TW" altLang="en-US" dirty="0"/>
              <a:t>執行緒取消的方法是向目標執行緒發</a:t>
            </a:r>
            <a:r>
              <a:rPr lang="en-US" altLang="zh-TW" dirty="0"/>
              <a:t>Cancel</a:t>
            </a:r>
            <a:r>
              <a:rPr lang="zh-TW" altLang="en-US" dirty="0"/>
              <a:t>信號，但如何處理</a:t>
            </a:r>
            <a:r>
              <a:rPr lang="en-US" altLang="zh-TW" dirty="0"/>
              <a:t>Cancel</a:t>
            </a:r>
            <a:r>
              <a:rPr lang="zh-TW" altLang="en-US" dirty="0"/>
              <a:t>信號則由目標目標自己決定，或者忽略、或者立即終止、或者繼續運行至</a:t>
            </a:r>
            <a:r>
              <a:rPr lang="en-US" altLang="zh-TW" dirty="0"/>
              <a:t>Cancelation-point</a:t>
            </a:r>
            <a:r>
              <a:rPr lang="zh-TW" altLang="en-US" dirty="0"/>
              <a:t>（取消點），由不同的</a:t>
            </a:r>
            <a:r>
              <a:rPr lang="en-US" altLang="zh-TW" dirty="0"/>
              <a:t>Cancelation</a:t>
            </a:r>
            <a:r>
              <a:rPr lang="zh-TW" altLang="en-US" dirty="0"/>
              <a:t>狀態決定。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5321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427291"/>
            <a:ext cx="4910983" cy="1153681"/>
          </a:xfrm>
        </p:spPr>
        <p:txBody>
          <a:bodyPr>
            <a:normAutofit/>
          </a:bodyPr>
          <a:lstStyle/>
          <a:p>
            <a:r>
              <a:rPr lang="en-US" altLang="zh-TW" sz="3200" dirty="0" err="1"/>
              <a:t>Pthread</a:t>
            </a:r>
            <a:r>
              <a:rPr lang="en-US" altLang="zh-TW" sz="3200" dirty="0"/>
              <a:t> </a:t>
            </a:r>
            <a:r>
              <a:rPr lang="zh-TW" altLang="en-US" sz="3200" dirty="0"/>
              <a:t>範例</a:t>
            </a:r>
            <a:r>
              <a:rPr lang="en-US" altLang="zh-TW" sz="3200" dirty="0"/>
              <a:t>-</a:t>
            </a:r>
            <a:br>
              <a:rPr lang="en-US" altLang="zh-TW" sz="3200" dirty="0"/>
            </a:br>
            <a:r>
              <a:rPr lang="en-US" altLang="zh-TW" sz="3200" dirty="0"/>
              <a:t>thread1.c</a:t>
            </a:r>
            <a:endParaRPr lang="zh-TW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4534968" y="117693"/>
            <a:ext cx="6403649" cy="6001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/>
              <a:t>/* thread1.c*/</a:t>
            </a:r>
          </a:p>
          <a:p>
            <a:r>
              <a:rPr lang="en-US" altLang="zh-TW" sz="1200" dirty="0"/>
              <a:t>#include &lt;</a:t>
            </a:r>
            <a:r>
              <a:rPr lang="en-US" altLang="zh-TW" sz="1200" dirty="0" err="1"/>
              <a:t>stdio.h</a:t>
            </a:r>
            <a:r>
              <a:rPr lang="en-US" altLang="zh-TW" sz="1200" dirty="0"/>
              <a:t>&gt;</a:t>
            </a:r>
          </a:p>
          <a:p>
            <a:r>
              <a:rPr lang="en-US" altLang="zh-TW" sz="1200" dirty="0"/>
              <a:t>#include &lt;</a:t>
            </a:r>
            <a:r>
              <a:rPr lang="en-US" altLang="zh-TW" sz="1200" dirty="0" err="1"/>
              <a:t>stdlib.h</a:t>
            </a:r>
            <a:r>
              <a:rPr lang="en-US" altLang="zh-TW" sz="1200" dirty="0"/>
              <a:t>&gt;</a:t>
            </a:r>
          </a:p>
          <a:p>
            <a:r>
              <a:rPr lang="en-US" altLang="zh-TW" sz="1200" dirty="0"/>
              <a:t>#include &lt;</a:t>
            </a:r>
            <a:r>
              <a:rPr lang="en-US" altLang="zh-TW" sz="1200" dirty="0" err="1"/>
              <a:t>unistd.h</a:t>
            </a:r>
            <a:r>
              <a:rPr lang="en-US" altLang="zh-TW" sz="1200" dirty="0"/>
              <a:t>&gt;</a:t>
            </a:r>
          </a:p>
          <a:p>
            <a:r>
              <a:rPr lang="en-US" altLang="zh-TW" sz="1200" dirty="0"/>
              <a:t>#include &lt;</a:t>
            </a:r>
            <a:r>
              <a:rPr lang="en-US" altLang="zh-TW" sz="1200" dirty="0" err="1"/>
              <a:t>pthread.h</a:t>
            </a:r>
            <a:r>
              <a:rPr lang="en-US" altLang="zh-TW" sz="1200" dirty="0"/>
              <a:t>&gt;</a:t>
            </a:r>
          </a:p>
          <a:p>
            <a:endParaRPr lang="en-US" altLang="zh-TW" sz="1200" dirty="0"/>
          </a:p>
          <a:p>
            <a:r>
              <a:rPr lang="en-US" altLang="zh-TW" sz="1200" dirty="0"/>
              <a:t>void thread(void)</a:t>
            </a:r>
          </a:p>
          <a:p>
            <a:r>
              <a:rPr lang="en-US" altLang="zh-TW" sz="1200" dirty="0"/>
              <a:t>{</a:t>
            </a:r>
          </a:p>
          <a:p>
            <a:r>
              <a:rPr lang="en-US" altLang="zh-TW" sz="1200" dirty="0"/>
              <a:t>  int </a:t>
            </a:r>
            <a:r>
              <a:rPr lang="en-US" altLang="zh-TW" sz="1200" dirty="0" err="1"/>
              <a:t>i</a:t>
            </a:r>
            <a:r>
              <a:rPr lang="en-US" altLang="zh-TW" sz="1200" dirty="0"/>
              <a:t>;</a:t>
            </a:r>
          </a:p>
          <a:p>
            <a:endParaRPr lang="en-US" altLang="zh-TW" sz="1200" dirty="0"/>
          </a:p>
          <a:p>
            <a:r>
              <a:rPr lang="en-US" altLang="zh-TW" sz="1200" dirty="0"/>
              <a:t>  for(</a:t>
            </a:r>
            <a:r>
              <a:rPr lang="en-US" altLang="zh-TW" sz="1200" dirty="0" err="1"/>
              <a:t>i</a:t>
            </a:r>
            <a:r>
              <a:rPr lang="en-US" altLang="zh-TW" sz="1200" dirty="0"/>
              <a:t>=0;i&lt;3;i++)</a:t>
            </a:r>
          </a:p>
          <a:p>
            <a:r>
              <a:rPr lang="en-US" altLang="zh-TW" sz="1200" dirty="0"/>
              <a:t>    </a:t>
            </a:r>
            <a:r>
              <a:rPr lang="en-US" altLang="zh-TW" sz="1200" dirty="0" err="1"/>
              <a:t>printf</a:t>
            </a:r>
            <a:r>
              <a:rPr lang="en-US" altLang="zh-TW" sz="1200" dirty="0"/>
              <a:t>("This is a </a:t>
            </a:r>
            <a:r>
              <a:rPr lang="en-US" altLang="zh-TW" sz="1200" dirty="0" err="1"/>
              <a:t>pthread</a:t>
            </a:r>
            <a:r>
              <a:rPr lang="en-US" altLang="zh-TW" sz="1200" dirty="0"/>
              <a:t>.\n");</a:t>
            </a:r>
          </a:p>
          <a:p>
            <a:r>
              <a:rPr lang="en-US" altLang="zh-TW" sz="1200" dirty="0"/>
              <a:t>}</a:t>
            </a:r>
          </a:p>
          <a:p>
            <a:endParaRPr lang="en-US" altLang="zh-TW" sz="1200" dirty="0"/>
          </a:p>
          <a:p>
            <a:r>
              <a:rPr lang="en-US" altLang="zh-TW" sz="1200" dirty="0"/>
              <a:t>int main(void)</a:t>
            </a:r>
          </a:p>
          <a:p>
            <a:r>
              <a:rPr lang="en-US" altLang="zh-TW" sz="1200" dirty="0"/>
              <a:t>{</a:t>
            </a:r>
          </a:p>
          <a:p>
            <a:r>
              <a:rPr lang="en-US" altLang="zh-TW" sz="1200" dirty="0"/>
              <a:t>  </a:t>
            </a:r>
            <a:r>
              <a:rPr lang="en-US" altLang="zh-TW" sz="1200" dirty="0" err="1"/>
              <a:t>pthread_t</a:t>
            </a:r>
            <a:r>
              <a:rPr lang="en-US" altLang="zh-TW" sz="1200" dirty="0"/>
              <a:t> id;</a:t>
            </a:r>
          </a:p>
          <a:p>
            <a:r>
              <a:rPr lang="en-US" altLang="zh-TW" sz="1200" dirty="0"/>
              <a:t>  int </a:t>
            </a:r>
            <a:r>
              <a:rPr lang="en-US" altLang="zh-TW" sz="1200" dirty="0" err="1"/>
              <a:t>i,ret</a:t>
            </a:r>
            <a:r>
              <a:rPr lang="en-US" altLang="zh-TW" sz="1200" dirty="0"/>
              <a:t>;</a:t>
            </a:r>
          </a:p>
          <a:p>
            <a:endParaRPr lang="en-US" altLang="zh-TW" sz="1200" dirty="0"/>
          </a:p>
          <a:p>
            <a:r>
              <a:rPr lang="en-US" altLang="zh-TW" sz="1200" dirty="0"/>
              <a:t>  ret=</a:t>
            </a:r>
            <a:r>
              <a:rPr lang="en-US" altLang="zh-TW" sz="1200" dirty="0" err="1"/>
              <a:t>pthread_create</a:t>
            </a:r>
            <a:r>
              <a:rPr lang="en-US" altLang="zh-TW" sz="1200" dirty="0"/>
              <a:t>(&amp;</a:t>
            </a:r>
            <a:r>
              <a:rPr lang="en-US" altLang="zh-TW" sz="1200" dirty="0" err="1"/>
              <a:t>id,NULL</a:t>
            </a:r>
            <a:r>
              <a:rPr lang="en-US" altLang="zh-TW" sz="1200" dirty="0"/>
              <a:t>,(void *) </a:t>
            </a:r>
            <a:r>
              <a:rPr lang="en-US" altLang="zh-TW" sz="1200" dirty="0" err="1"/>
              <a:t>thread,NULL</a:t>
            </a:r>
            <a:r>
              <a:rPr lang="en-US" altLang="zh-TW" sz="1200" dirty="0"/>
              <a:t>);</a:t>
            </a:r>
          </a:p>
          <a:p>
            <a:r>
              <a:rPr lang="en-US" altLang="zh-TW" sz="1200" dirty="0"/>
              <a:t>  if(ret!=0){</a:t>
            </a:r>
          </a:p>
          <a:p>
            <a:r>
              <a:rPr lang="en-US" altLang="zh-TW" sz="1200" dirty="0"/>
              <a:t>    </a:t>
            </a:r>
            <a:r>
              <a:rPr lang="en-US" altLang="zh-TW" sz="1200" dirty="0" err="1"/>
              <a:t>printf</a:t>
            </a:r>
            <a:r>
              <a:rPr lang="en-US" altLang="zh-TW" sz="1200" dirty="0"/>
              <a:t> ("Create </a:t>
            </a:r>
            <a:r>
              <a:rPr lang="en-US" altLang="zh-TW" sz="1200" dirty="0" err="1"/>
              <a:t>pthread</a:t>
            </a:r>
            <a:r>
              <a:rPr lang="en-US" altLang="zh-TW" sz="1200" dirty="0"/>
              <a:t> error!\n");</a:t>
            </a:r>
          </a:p>
          <a:p>
            <a:r>
              <a:rPr lang="en-US" altLang="zh-TW" sz="1200" dirty="0"/>
              <a:t>    exit (1);</a:t>
            </a:r>
          </a:p>
          <a:p>
            <a:r>
              <a:rPr lang="en-US" altLang="zh-TW" sz="1200" dirty="0"/>
              <a:t>  }</a:t>
            </a:r>
          </a:p>
          <a:p>
            <a:r>
              <a:rPr lang="en-US" altLang="zh-TW" sz="1200" dirty="0"/>
              <a:t>  for(</a:t>
            </a:r>
            <a:r>
              <a:rPr lang="en-US" altLang="zh-TW" sz="1200" dirty="0" err="1"/>
              <a:t>i</a:t>
            </a:r>
            <a:r>
              <a:rPr lang="en-US" altLang="zh-TW" sz="1200" dirty="0"/>
              <a:t>=0;i&lt;3;i++)</a:t>
            </a:r>
          </a:p>
          <a:p>
            <a:r>
              <a:rPr lang="en-US" altLang="zh-TW" sz="1200" dirty="0"/>
              <a:t>  {</a:t>
            </a:r>
          </a:p>
          <a:p>
            <a:r>
              <a:rPr lang="en-US" altLang="zh-TW" sz="1200" dirty="0"/>
              <a:t>    </a:t>
            </a:r>
            <a:r>
              <a:rPr lang="en-US" altLang="zh-TW" sz="1200" dirty="0" err="1"/>
              <a:t>printf</a:t>
            </a:r>
            <a:r>
              <a:rPr lang="en-US" altLang="zh-TW" sz="1200" dirty="0"/>
              <a:t>("This is the main process.\n");</a:t>
            </a:r>
          </a:p>
          <a:p>
            <a:r>
              <a:rPr lang="en-US" altLang="zh-TW" sz="1200" dirty="0"/>
              <a:t>    sleep(1);</a:t>
            </a:r>
          </a:p>
          <a:p>
            <a:r>
              <a:rPr lang="en-US" altLang="zh-TW" sz="1200" dirty="0"/>
              <a:t>  }</a:t>
            </a:r>
          </a:p>
          <a:p>
            <a:r>
              <a:rPr lang="en-US" altLang="zh-TW" sz="1200" dirty="0"/>
              <a:t>  </a:t>
            </a:r>
            <a:r>
              <a:rPr lang="en-US" altLang="zh-TW" sz="1200" dirty="0" err="1"/>
              <a:t>pthread_join</a:t>
            </a:r>
            <a:r>
              <a:rPr lang="en-US" altLang="zh-TW" sz="1200" dirty="0"/>
              <a:t>(</a:t>
            </a:r>
            <a:r>
              <a:rPr lang="en-US" altLang="zh-TW" sz="1200" dirty="0" err="1"/>
              <a:t>id,NULL</a:t>
            </a:r>
            <a:r>
              <a:rPr lang="en-US" altLang="zh-TW" sz="1200" dirty="0"/>
              <a:t>);</a:t>
            </a:r>
          </a:p>
          <a:p>
            <a:r>
              <a:rPr lang="en-US" altLang="zh-TW" sz="1200" dirty="0"/>
              <a:t>  return (0);</a:t>
            </a:r>
          </a:p>
          <a:p>
            <a:r>
              <a:rPr lang="en-US" altLang="zh-TW" sz="1200" dirty="0"/>
              <a:t>}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8901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 err="1"/>
              <a:t>Pthread</a:t>
            </a:r>
            <a:r>
              <a:rPr lang="en-US" altLang="zh-TW" sz="4000" dirty="0"/>
              <a:t> </a:t>
            </a:r>
            <a:r>
              <a:rPr lang="zh-TW" altLang="en-US" sz="4000" dirty="0"/>
              <a:t>範例</a:t>
            </a:r>
            <a:r>
              <a:rPr lang="en-US" altLang="zh-TW" sz="4000" dirty="0"/>
              <a:t>1</a:t>
            </a:r>
            <a:r>
              <a:rPr lang="zh-TW" altLang="en-US" sz="4000" dirty="0"/>
              <a:t>編譯及執行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B2C7240-4B7A-46FA-8867-DB8C206E4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zh-TW" altLang="zh-TW" dirty="0"/>
              <a:t>於虛擬機使用下列命令進行程式編譯</a:t>
            </a:r>
            <a:r>
              <a:rPr lang="zh-TW" altLang="en-US" dirty="0"/>
              <a:t>，需鏈結</a:t>
            </a:r>
            <a:r>
              <a:rPr lang="en-US" altLang="zh-TW" dirty="0" err="1"/>
              <a:t>pthread</a:t>
            </a:r>
            <a:r>
              <a:rPr lang="zh-TW" altLang="en-US" dirty="0"/>
              <a:t>函示庫，鏈接選項中指定</a:t>
            </a:r>
            <a:r>
              <a:rPr lang="en-US" altLang="zh-TW" dirty="0"/>
              <a:t>-</a:t>
            </a:r>
            <a:r>
              <a:rPr lang="en-US" altLang="zh-TW" dirty="0" err="1"/>
              <a:t>pthread</a:t>
            </a:r>
            <a:r>
              <a:rPr lang="zh-TW" altLang="en-US" dirty="0"/>
              <a:t>，如下：</a:t>
            </a:r>
            <a:endParaRPr lang="en-US" altLang="zh-TW" dirty="0"/>
          </a:p>
          <a:p>
            <a:pPr marL="644525" lvl="1" indent="-285750"/>
            <a:r>
              <a:rPr lang="en-US" altLang="zh-TW" dirty="0" err="1">
                <a:solidFill>
                  <a:srgbClr val="2D2E2D"/>
                </a:solidFill>
              </a:rPr>
              <a:t>gcc</a:t>
            </a:r>
            <a:r>
              <a:rPr lang="en-US" altLang="zh-TW" dirty="0">
                <a:solidFill>
                  <a:srgbClr val="2D2E2D"/>
                </a:solidFill>
              </a:rPr>
              <a:t> -</a:t>
            </a:r>
            <a:r>
              <a:rPr lang="en-US" altLang="zh-TW" dirty="0" err="1">
                <a:solidFill>
                  <a:srgbClr val="2D2E2D"/>
                </a:solidFill>
              </a:rPr>
              <a:t>pthread</a:t>
            </a:r>
            <a:r>
              <a:rPr lang="en-US" altLang="zh-TW" dirty="0">
                <a:solidFill>
                  <a:srgbClr val="2D2E2D"/>
                </a:solidFill>
              </a:rPr>
              <a:t> -o thread1 thread1.c </a:t>
            </a:r>
          </a:p>
          <a:p>
            <a:pPr marL="644525" lvl="1" indent="-285750"/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CE19A9A-C089-474A-87EC-E35CFEFCE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609" y="3317770"/>
            <a:ext cx="9720429" cy="172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1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s-lab佈景主題">
  <a:themeElements>
    <a:clrScheme name="綠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s-lab佈景主題" id="{A63836FD-84F2-4719-811E-7B8329AC54C4}" vid="{06984F7F-1B8A-4B04-81B4-396EB999AA1D}"/>
    </a:ext>
  </a:extLst>
</a:theme>
</file>

<file path=ppt/theme/theme2.xml><?xml version="1.0" encoding="utf-8"?>
<a:theme xmlns:a="http://schemas.openxmlformats.org/drawingml/2006/main" name="Office 佈景主題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os-lab佈景主題</Template>
  <TotalTime>2362</TotalTime>
  <Words>1878</Words>
  <Application>Microsoft Office PowerPoint</Application>
  <PresentationFormat>寬螢幕</PresentationFormat>
  <Paragraphs>221</Paragraphs>
  <Slides>16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Microsoft JhengHei UI</vt:lpstr>
      <vt:lpstr>細明體</vt:lpstr>
      <vt:lpstr>微軟正黑體</vt:lpstr>
      <vt:lpstr>新細明體</vt:lpstr>
      <vt:lpstr>Consolas</vt:lpstr>
      <vt:lpstr>Palatino Linotype</vt:lpstr>
      <vt:lpstr>Wingdings</vt:lpstr>
      <vt:lpstr>Wingdings 2</vt:lpstr>
      <vt:lpstr>os-lab佈景主題</vt:lpstr>
      <vt:lpstr>Lab8-POSIX 執行緒實習</vt:lpstr>
      <vt:lpstr>Pthread 多執行緒函式庫</vt:lpstr>
      <vt:lpstr>Pthread 主要API</vt:lpstr>
      <vt:lpstr>pthread_create介紹</vt:lpstr>
      <vt:lpstr>pthread_join介紹</vt:lpstr>
      <vt:lpstr>pthread_exit介紹</vt:lpstr>
      <vt:lpstr>pthread_cancel介紹</vt:lpstr>
      <vt:lpstr>Pthread 範例- thread1.c</vt:lpstr>
      <vt:lpstr>Pthread 範例1編譯及執行</vt:lpstr>
      <vt:lpstr>執行緒資料傳遞</vt:lpstr>
      <vt:lpstr>Pthread 範例- thread2.c</vt:lpstr>
      <vt:lpstr>Pthread 範例2編譯及執行</vt:lpstr>
      <vt:lpstr>實作-多執行緒矩陣總和計算(1)</vt:lpstr>
      <vt:lpstr>實作-多執行緒矩陣總和計算(2)</vt:lpstr>
      <vt:lpstr>PowerPoint 簡報</vt:lpstr>
      <vt:lpstr>實作-多執行緒矩陣總和計算(3)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作業系統實習規劃</dc:title>
  <dc:creator>CW Tsai</dc:creator>
  <cp:lastModifiedBy>9300475</cp:lastModifiedBy>
  <cp:revision>213</cp:revision>
  <dcterms:created xsi:type="dcterms:W3CDTF">2019-02-28T02:19:31Z</dcterms:created>
  <dcterms:modified xsi:type="dcterms:W3CDTF">2020-05-28T01:00:10Z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