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FA6-3362-4BA9-A456-7FEC516B76D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3BD-43D8-454F-A3E3-F9F54EBE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FA6-3362-4BA9-A456-7FEC516B76D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3BD-43D8-454F-A3E3-F9F54EBE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2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FA6-3362-4BA9-A456-7FEC516B76D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3BD-43D8-454F-A3E3-F9F54EBE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93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FA6-3362-4BA9-A456-7FEC516B76D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3BD-43D8-454F-A3E3-F9F54EBE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89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FA6-3362-4BA9-A456-7FEC516B76D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3BD-43D8-454F-A3E3-F9F54EBE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5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FA6-3362-4BA9-A456-7FEC516B76D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3BD-43D8-454F-A3E3-F9F54EBE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89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FA6-3362-4BA9-A456-7FEC516B76D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3BD-43D8-454F-A3E3-F9F54EBE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86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FA6-3362-4BA9-A456-7FEC516B76D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3BD-43D8-454F-A3E3-F9F54EBE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8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FA6-3362-4BA9-A456-7FEC516B76D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3BD-43D8-454F-A3E3-F9F54EBE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99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FA6-3362-4BA9-A456-7FEC516B76D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3BD-43D8-454F-A3E3-F9F54EBE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21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6FA6-3362-4BA9-A456-7FEC516B76D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23BD-43D8-454F-A3E3-F9F54EBE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87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6FA6-3362-4BA9-A456-7FEC516B76DB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23BD-43D8-454F-A3E3-F9F54EBE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83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4E11E-2ABF-4146-833A-5C2CA6791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程式設計</a:t>
            </a:r>
            <a:br>
              <a:rPr lang="en-US" altLang="zh-TW" dirty="0"/>
            </a:br>
            <a:r>
              <a:rPr lang="en-US" altLang="zh-TW" dirty="0"/>
              <a:t>a. </a:t>
            </a:r>
            <a:r>
              <a:rPr lang="zh-TW" altLang="en-US" dirty="0"/>
              <a:t>期末專題競賽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61EEAF-57F9-4F71-AA94-B4E2443A7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講師：黃銀鵬</a:t>
            </a:r>
          </a:p>
        </p:txBody>
      </p:sp>
    </p:spTree>
    <p:extLst>
      <p:ext uri="{BB962C8B-B14F-4D97-AF65-F5344CB8AC3E}">
        <p14:creationId xmlns:p14="http://schemas.microsoft.com/office/powerpoint/2010/main" val="172597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F1CAC-BE24-FFD0-2261-89F4E12B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警告：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CAEDF-E7CE-FCD6-B46E-5974AA18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請勿抄襲其他同學的程式碼。</a:t>
            </a:r>
            <a:endParaRPr lang="en-US" altLang="zh-TW" dirty="0"/>
          </a:p>
          <a:p>
            <a:pPr algn="just"/>
            <a:r>
              <a:rPr lang="zh-TW" altLang="en-US" dirty="0"/>
              <a:t>你有義務保護好你的智慧財產，千萬不要外洩你的程式碼給同學。</a:t>
            </a:r>
            <a:endParaRPr lang="en-US" altLang="zh-TW" dirty="0"/>
          </a:p>
          <a:p>
            <a:pPr algn="just"/>
            <a:r>
              <a:rPr lang="zh-TW" altLang="en-US" dirty="0"/>
              <a:t>老師會視情況使用相似度比對軟體。</a:t>
            </a:r>
            <a:endParaRPr lang="en-US" altLang="zh-TW" dirty="0"/>
          </a:p>
          <a:p>
            <a:pPr algn="just"/>
            <a:r>
              <a:rPr lang="zh-TW" altLang="en-US" dirty="0"/>
              <a:t>經發現有抄襲情事，不論抄人或是被抄，一律零分計算。</a:t>
            </a:r>
            <a:endParaRPr lang="en-US" altLang="zh-TW" dirty="0"/>
          </a:p>
          <a:p>
            <a:pPr algn="just"/>
            <a:r>
              <a:rPr lang="zh-TW" altLang="en-US" dirty="0"/>
              <a:t>期末專題成績等同期末考試成績，須認真對待，請勿以身試法。</a:t>
            </a:r>
          </a:p>
        </p:txBody>
      </p:sp>
    </p:spTree>
    <p:extLst>
      <p:ext uri="{BB962C8B-B14F-4D97-AF65-F5344CB8AC3E}">
        <p14:creationId xmlns:p14="http://schemas.microsoft.com/office/powerpoint/2010/main" val="248670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03699-476E-4847-B0A4-E3FF363B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專題競賽 </a:t>
            </a:r>
            <a:r>
              <a:rPr lang="en-US" altLang="zh-TW" dirty="0"/>
              <a:t>-</a:t>
            </a:r>
            <a:r>
              <a:rPr lang="zh-TW" altLang="en-US" dirty="0"/>
              <a:t> 比大小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9FA01-8FBD-42FA-8128-A5C4BF61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每場比賽皆為</a:t>
            </a:r>
            <a:r>
              <a:rPr lang="en-US" altLang="zh-TW" dirty="0"/>
              <a:t>1 VS 1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每場比賽共有</a:t>
            </a:r>
            <a:r>
              <a:rPr lang="en-US" altLang="zh-TW" dirty="0"/>
              <a:t>18</a:t>
            </a:r>
            <a:r>
              <a:rPr lang="zh-TW" altLang="en-US" dirty="0"/>
              <a:t>張牌，</a:t>
            </a:r>
            <a:r>
              <a:rPr lang="en-US" altLang="zh-TW" dirty="0"/>
              <a:t>1~9</a:t>
            </a:r>
            <a:r>
              <a:rPr lang="zh-TW" altLang="en-US" dirty="0"/>
              <a:t>各兩張；將</a:t>
            </a:r>
            <a:r>
              <a:rPr lang="en-US" altLang="zh-TW" dirty="0"/>
              <a:t>18</a:t>
            </a:r>
            <a:r>
              <a:rPr lang="zh-TW" altLang="en-US" dirty="0"/>
              <a:t>張牌隨機洗牌後兩位玩家各取</a:t>
            </a:r>
            <a:r>
              <a:rPr lang="en-US" altLang="zh-TW" dirty="0"/>
              <a:t>9</a:t>
            </a:r>
            <a:r>
              <a:rPr lang="zh-TW" altLang="en-US" dirty="0"/>
              <a:t>張。</a:t>
            </a:r>
            <a:endParaRPr lang="en-US" altLang="zh-TW" dirty="0"/>
          </a:p>
          <a:p>
            <a:pPr algn="just"/>
            <a:r>
              <a:rPr lang="zh-TW" altLang="en-US" dirty="0"/>
              <a:t>玩家必須要依照組牌規則將</a:t>
            </a:r>
            <a:r>
              <a:rPr lang="en-US" altLang="zh-TW" dirty="0"/>
              <a:t>9</a:t>
            </a:r>
            <a:r>
              <a:rPr lang="zh-TW" altLang="en-US" dirty="0"/>
              <a:t>張牌等分為</a:t>
            </a:r>
            <a:r>
              <a:rPr lang="en-US" altLang="zh-TW" dirty="0"/>
              <a:t>3</a:t>
            </a:r>
            <a:r>
              <a:rPr lang="zh-TW" altLang="en-US" dirty="0"/>
              <a:t>組</a:t>
            </a:r>
            <a:r>
              <a:rPr lang="en-US" altLang="zh-TW" dirty="0"/>
              <a:t>(</a:t>
            </a:r>
            <a:r>
              <a:rPr lang="zh-TW" altLang="en-US" dirty="0"/>
              <a:t>各</a:t>
            </a:r>
            <a:r>
              <a:rPr lang="en-US" altLang="zh-TW" dirty="0"/>
              <a:t>3</a:t>
            </a:r>
            <a:r>
              <a:rPr lang="zh-TW" altLang="en-US" dirty="0"/>
              <a:t>張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每組牌根據解牌規則解讀後取得數字，並根據解讀結果比大小。</a:t>
            </a:r>
            <a:endParaRPr lang="en-US" altLang="zh-TW" dirty="0"/>
          </a:p>
          <a:p>
            <a:pPr algn="just"/>
            <a:r>
              <a:rPr lang="zh-TW" altLang="en-US" dirty="0"/>
              <a:t>每組牌各有一次出牌機會，解讀結果大於對方則得一分，平手雙方不得分。</a:t>
            </a:r>
          </a:p>
        </p:txBody>
      </p:sp>
    </p:spTree>
    <p:extLst>
      <p:ext uri="{BB962C8B-B14F-4D97-AF65-F5344CB8AC3E}">
        <p14:creationId xmlns:p14="http://schemas.microsoft.com/office/powerpoint/2010/main" val="68408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F2933-8D26-A965-6394-622521DC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解牌規則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98A14-39EB-24A3-B9F6-19348862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一組牌有</a:t>
            </a:r>
            <a:r>
              <a:rPr lang="en-US" altLang="zh-TW" dirty="0"/>
              <a:t>3</a:t>
            </a:r>
            <a:r>
              <a:rPr lang="zh-TW" altLang="en-US" dirty="0"/>
              <a:t>張，並且由小至大排列，分別以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代表。</a:t>
            </a:r>
            <a:endParaRPr lang="en-US" altLang="zh-TW" dirty="0"/>
          </a:p>
          <a:p>
            <a:r>
              <a:rPr lang="en-US" altLang="zh-TW" dirty="0"/>
              <a:t>if a&gt;=b-3, then check b</a:t>
            </a:r>
            <a:r>
              <a:rPr lang="zh-TW" altLang="en-US" dirty="0"/>
              <a:t>、</a:t>
            </a:r>
            <a:r>
              <a:rPr lang="en-US" altLang="zh-TW" dirty="0"/>
              <a:t>c, else get a;</a:t>
            </a:r>
          </a:p>
          <a:p>
            <a:r>
              <a:rPr lang="en-US" altLang="zh-TW" dirty="0"/>
              <a:t>if b&gt;=c-3, then get c, else get b.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8A658D6-4C61-1A56-E50F-33439BB74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99897"/>
              </p:ext>
            </p:extLst>
          </p:nvPr>
        </p:nvGraphicFramePr>
        <p:xfrm>
          <a:off x="947957" y="4383481"/>
          <a:ext cx="419450" cy="111252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419450">
                  <a:extLst>
                    <a:ext uri="{9D8B030D-6E8A-4147-A177-3AD203B41FA5}">
                      <a16:colId xmlns:a16="http://schemas.microsoft.com/office/drawing/2014/main" val="2425353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4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79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30311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13EB8DD-45B0-59A5-17D0-B26DB6457910}"/>
              </a:ext>
            </a:extLst>
          </p:cNvPr>
          <p:cNvSpPr txBox="1"/>
          <p:nvPr/>
        </p:nvSpPr>
        <p:spPr>
          <a:xfrm>
            <a:off x="891423" y="549600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得</a:t>
            </a:r>
            <a:r>
              <a:rPr lang="en-US" altLang="zh-TW" dirty="0"/>
              <a:t>8</a:t>
            </a:r>
            <a:endParaRPr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5EF9286E-AD09-8939-49E3-65CBC64F9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22053"/>
              </p:ext>
            </p:extLst>
          </p:nvPr>
        </p:nvGraphicFramePr>
        <p:xfrm>
          <a:off x="2291594" y="4383481"/>
          <a:ext cx="419450" cy="111252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419450">
                  <a:extLst>
                    <a:ext uri="{9D8B030D-6E8A-4147-A177-3AD203B41FA5}">
                      <a16:colId xmlns:a16="http://schemas.microsoft.com/office/drawing/2014/main" val="2425353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4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79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30311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77AAB3E-BBEB-429A-514F-BB3C56374530}"/>
              </a:ext>
            </a:extLst>
          </p:cNvPr>
          <p:cNvSpPr txBox="1"/>
          <p:nvPr/>
        </p:nvSpPr>
        <p:spPr>
          <a:xfrm>
            <a:off x="2235060" y="549600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得</a:t>
            </a:r>
            <a:r>
              <a:rPr lang="en-US" altLang="zh-TW" dirty="0"/>
              <a:t>5</a:t>
            </a:r>
            <a:endParaRPr lang="zh-TW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CCAD8B5C-8B7C-6EED-E048-7C0DCA8CE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24445"/>
              </p:ext>
            </p:extLst>
          </p:nvPr>
        </p:nvGraphicFramePr>
        <p:xfrm>
          <a:off x="3691765" y="4383481"/>
          <a:ext cx="419450" cy="111252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419450">
                  <a:extLst>
                    <a:ext uri="{9D8B030D-6E8A-4147-A177-3AD203B41FA5}">
                      <a16:colId xmlns:a16="http://schemas.microsoft.com/office/drawing/2014/main" val="2425353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4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79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30311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115223C-83FC-8E0B-B3B8-AA8E4BEB3CE7}"/>
              </a:ext>
            </a:extLst>
          </p:cNvPr>
          <p:cNvSpPr txBox="1"/>
          <p:nvPr/>
        </p:nvSpPr>
        <p:spPr>
          <a:xfrm>
            <a:off x="3635231" y="549600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得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8037FC-2668-91BC-AB8C-32F7704AE5E6}"/>
              </a:ext>
            </a:extLst>
          </p:cNvPr>
          <p:cNvSpPr txBox="1"/>
          <p:nvPr/>
        </p:nvSpPr>
        <p:spPr>
          <a:xfrm>
            <a:off x="611748" y="51266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641393C-D510-1050-1B7E-F4C1C80E6753}"/>
              </a:ext>
            </a:extLst>
          </p:cNvPr>
          <p:cNvSpPr txBox="1"/>
          <p:nvPr/>
        </p:nvSpPr>
        <p:spPr>
          <a:xfrm>
            <a:off x="600528" y="47550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5F9E2D4-0337-6761-A3A3-20AC44DD394D}"/>
              </a:ext>
            </a:extLst>
          </p:cNvPr>
          <p:cNvSpPr txBox="1"/>
          <p:nvPr/>
        </p:nvSpPr>
        <p:spPr>
          <a:xfrm>
            <a:off x="624572" y="438348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8425F56-79E0-B153-CD0E-7E2099BBDA76}"/>
              </a:ext>
            </a:extLst>
          </p:cNvPr>
          <p:cNvSpPr txBox="1"/>
          <p:nvPr/>
        </p:nvSpPr>
        <p:spPr>
          <a:xfrm>
            <a:off x="2010909" y="512440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BD4B7C1-E148-3678-9A63-6AF6BCCB8008}"/>
              </a:ext>
            </a:extLst>
          </p:cNvPr>
          <p:cNvSpPr txBox="1"/>
          <p:nvPr/>
        </p:nvSpPr>
        <p:spPr>
          <a:xfrm>
            <a:off x="1999689" y="4752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D1816D3-D859-1810-2E4B-66FFE90F5187}"/>
              </a:ext>
            </a:extLst>
          </p:cNvPr>
          <p:cNvSpPr txBox="1"/>
          <p:nvPr/>
        </p:nvSpPr>
        <p:spPr>
          <a:xfrm>
            <a:off x="2023733" y="438121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420294F-42C2-9E39-DDB8-1A1F127593A8}"/>
              </a:ext>
            </a:extLst>
          </p:cNvPr>
          <p:cNvSpPr txBox="1"/>
          <p:nvPr/>
        </p:nvSpPr>
        <p:spPr>
          <a:xfrm>
            <a:off x="3384314" y="50955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5B2B41B-38A1-5A03-2817-F1B638A5F646}"/>
              </a:ext>
            </a:extLst>
          </p:cNvPr>
          <p:cNvSpPr txBox="1"/>
          <p:nvPr/>
        </p:nvSpPr>
        <p:spPr>
          <a:xfrm>
            <a:off x="3373094" y="4723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7C2C540-B28A-D778-165B-2B91594059AC}"/>
              </a:ext>
            </a:extLst>
          </p:cNvPr>
          <p:cNvSpPr txBox="1"/>
          <p:nvPr/>
        </p:nvSpPr>
        <p:spPr>
          <a:xfrm>
            <a:off x="3397138" y="43523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1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6C12E-FC3C-084E-BFA6-51A7DE6A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組牌規則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2D982A-4326-6C17-2ADB-E510CB3D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zh-TW" altLang="en-US" dirty="0"/>
              <a:t>組牌分別為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A</a:t>
            </a:r>
            <a:r>
              <a:rPr lang="zh-TW" altLang="en-US" dirty="0"/>
              <a:t>的解讀結果不得大於</a:t>
            </a:r>
            <a:r>
              <a:rPr lang="en-US" altLang="zh-TW" dirty="0"/>
              <a:t>B</a:t>
            </a:r>
            <a:r>
              <a:rPr lang="zh-TW" altLang="en-US" dirty="0"/>
              <a:t>，</a:t>
            </a:r>
            <a:r>
              <a:rPr lang="en-US" altLang="zh-TW" dirty="0"/>
              <a:t>B</a:t>
            </a:r>
            <a:r>
              <a:rPr lang="zh-TW" altLang="en-US" dirty="0"/>
              <a:t>的解讀結果不得大於</a:t>
            </a:r>
            <a:r>
              <a:rPr lang="en-US" altLang="zh-TW" dirty="0"/>
              <a:t>C</a:t>
            </a:r>
            <a:r>
              <a:rPr lang="zh-TW" altLang="en-US" dirty="0"/>
              <a:t>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C8F8CD-E509-000E-7893-34329687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91541"/>
              </p:ext>
            </p:extLst>
          </p:nvPr>
        </p:nvGraphicFramePr>
        <p:xfrm>
          <a:off x="1263942" y="3695584"/>
          <a:ext cx="6095997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2025606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692023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05582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62480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59974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6386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442038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092349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94006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1992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559EF8-E481-18BD-7E52-5929E00B1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7274"/>
              </p:ext>
            </p:extLst>
          </p:nvPr>
        </p:nvGraphicFramePr>
        <p:xfrm>
          <a:off x="812335" y="4936273"/>
          <a:ext cx="2031999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2025606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692023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055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199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3418B33-119C-8CA1-A45D-8CD2E60BD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73878"/>
              </p:ext>
            </p:extLst>
          </p:nvPr>
        </p:nvGraphicFramePr>
        <p:xfrm>
          <a:off x="5813572" y="4936273"/>
          <a:ext cx="2031999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2025606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692023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055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1992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7BE92DF-4954-916D-84E2-9AA697D7D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3465"/>
              </p:ext>
            </p:extLst>
          </p:nvPr>
        </p:nvGraphicFramePr>
        <p:xfrm>
          <a:off x="3313419" y="4936273"/>
          <a:ext cx="2031999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2025606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692023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055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1992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E836124-56C5-4174-F656-09DC73263BDA}"/>
              </a:ext>
            </a:extLst>
          </p:cNvPr>
          <p:cNvSpPr txBox="1"/>
          <p:nvPr/>
        </p:nvSpPr>
        <p:spPr>
          <a:xfrm>
            <a:off x="6670713" y="54433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18C117-2C44-FA19-6817-4DEA6BE73DA7}"/>
              </a:ext>
            </a:extLst>
          </p:cNvPr>
          <p:cNvSpPr txBox="1"/>
          <p:nvPr/>
        </p:nvSpPr>
        <p:spPr>
          <a:xfrm>
            <a:off x="4157090" y="54433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1B9C5D-A518-3DE5-6E8C-7A25256A883D}"/>
              </a:ext>
            </a:extLst>
          </p:cNvPr>
          <p:cNvSpPr txBox="1"/>
          <p:nvPr/>
        </p:nvSpPr>
        <p:spPr>
          <a:xfrm>
            <a:off x="1674285" y="54433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12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972DA-777B-1B79-0DAB-81399CDE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4B32019-C537-2B45-EF41-93D609CB4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00562"/>
              </p:ext>
            </p:extLst>
          </p:nvPr>
        </p:nvGraphicFramePr>
        <p:xfrm>
          <a:off x="971726" y="2755136"/>
          <a:ext cx="2031999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2025606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692023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055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1992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C6D96E5-19F6-82F9-87D7-81BA569FA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63731"/>
              </p:ext>
            </p:extLst>
          </p:nvPr>
        </p:nvGraphicFramePr>
        <p:xfrm>
          <a:off x="5972963" y="2755136"/>
          <a:ext cx="2031999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2025606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692023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055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199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E3B0791-654F-E228-DC43-995FCC0BE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17992"/>
              </p:ext>
            </p:extLst>
          </p:nvPr>
        </p:nvGraphicFramePr>
        <p:xfrm>
          <a:off x="3472810" y="2755136"/>
          <a:ext cx="2031999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2025606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692023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055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1992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CBB87F5-8A95-30BB-E06F-3F9B99DA21F7}"/>
              </a:ext>
            </a:extLst>
          </p:cNvPr>
          <p:cNvSpPr txBox="1"/>
          <p:nvPr/>
        </p:nvSpPr>
        <p:spPr>
          <a:xfrm>
            <a:off x="6830104" y="2398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73E995-BD6C-29B0-EA10-C468060DFEEC}"/>
              </a:ext>
            </a:extLst>
          </p:cNvPr>
          <p:cNvSpPr txBox="1"/>
          <p:nvPr/>
        </p:nvSpPr>
        <p:spPr>
          <a:xfrm>
            <a:off x="4316481" y="23980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C3270A-4A02-6E4E-95A1-65CC0342F314}"/>
              </a:ext>
            </a:extLst>
          </p:cNvPr>
          <p:cNvSpPr txBox="1"/>
          <p:nvPr/>
        </p:nvSpPr>
        <p:spPr>
          <a:xfrm>
            <a:off x="1833676" y="23980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EB629C-D964-7343-AF83-3B93149BE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68881"/>
              </p:ext>
            </p:extLst>
          </p:nvPr>
        </p:nvGraphicFramePr>
        <p:xfrm>
          <a:off x="971726" y="4768493"/>
          <a:ext cx="2031999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2025606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692023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055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1992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D0679B-F670-22E9-C53A-F748019C8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52274"/>
              </p:ext>
            </p:extLst>
          </p:nvPr>
        </p:nvGraphicFramePr>
        <p:xfrm>
          <a:off x="5972963" y="4768493"/>
          <a:ext cx="2031999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2025606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692023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055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1992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1775110-AE01-4B64-25CC-7303CB3C7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68276"/>
              </p:ext>
            </p:extLst>
          </p:nvPr>
        </p:nvGraphicFramePr>
        <p:xfrm>
          <a:off x="3472810" y="4768493"/>
          <a:ext cx="2031999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2025606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692023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055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19929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F69DDEC8-9921-1F00-AF14-0C982A049E2C}"/>
              </a:ext>
            </a:extLst>
          </p:cNvPr>
          <p:cNvSpPr txBox="1"/>
          <p:nvPr/>
        </p:nvSpPr>
        <p:spPr>
          <a:xfrm>
            <a:off x="6830104" y="52755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88F16D-4BF4-420F-0E8C-FC51332B75CA}"/>
              </a:ext>
            </a:extLst>
          </p:cNvPr>
          <p:cNvSpPr txBox="1"/>
          <p:nvPr/>
        </p:nvSpPr>
        <p:spPr>
          <a:xfrm>
            <a:off x="4316481" y="52755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F6FE8AB-3CEB-A635-7854-47F6C86A3F1C}"/>
              </a:ext>
            </a:extLst>
          </p:cNvPr>
          <p:cNvSpPr txBox="1"/>
          <p:nvPr/>
        </p:nvSpPr>
        <p:spPr>
          <a:xfrm>
            <a:off x="1833676" y="52755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30DB732-1B01-6DA3-2FFB-1E6C65CD4FAA}"/>
              </a:ext>
            </a:extLst>
          </p:cNvPr>
          <p:cNvSpPr txBox="1"/>
          <p:nvPr/>
        </p:nvSpPr>
        <p:spPr>
          <a:xfrm>
            <a:off x="3864434" y="1809879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/>
              <a:t>玩家</a:t>
            </a:r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19CCF3-A1BA-597A-81B9-23987E6D78B5}"/>
              </a:ext>
            </a:extLst>
          </p:cNvPr>
          <p:cNvSpPr txBox="1"/>
          <p:nvPr/>
        </p:nvSpPr>
        <p:spPr>
          <a:xfrm>
            <a:off x="3864434" y="5781045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玩家</a:t>
            </a:r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48889B6-98AA-CDEB-080C-2170BFE4BCD5}"/>
              </a:ext>
            </a:extLst>
          </p:cNvPr>
          <p:cNvSpPr txBox="1"/>
          <p:nvPr/>
        </p:nvSpPr>
        <p:spPr>
          <a:xfrm>
            <a:off x="6605683" y="312446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WIN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A3C9FC2-1F67-041D-E3E7-2272A1B181AB}"/>
              </a:ext>
            </a:extLst>
          </p:cNvPr>
          <p:cNvSpPr txBox="1"/>
          <p:nvPr/>
        </p:nvSpPr>
        <p:spPr>
          <a:xfrm>
            <a:off x="4104599" y="440358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WIN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1373731-B5C2-E67A-1B07-1246D7226051}"/>
              </a:ext>
            </a:extLst>
          </p:cNvPr>
          <p:cNvSpPr txBox="1"/>
          <p:nvPr/>
        </p:nvSpPr>
        <p:spPr>
          <a:xfrm>
            <a:off x="1604446" y="376256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47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7EF7E-631E-3F09-C0C4-76B02DF0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競賽成績計算方式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74A46-B31F-958A-74C5-E8323C29C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假設班上有</a:t>
            </a:r>
            <a:r>
              <a:rPr lang="en-US" altLang="zh-TW" dirty="0"/>
              <a:t>50</a:t>
            </a:r>
            <a:r>
              <a:rPr lang="zh-TW" altLang="en-US" dirty="0"/>
              <a:t>人，每兩人會有一場對戰，每個人會有</a:t>
            </a:r>
            <a:r>
              <a:rPr lang="en-US" altLang="zh-TW" dirty="0"/>
              <a:t>49</a:t>
            </a:r>
            <a:r>
              <a:rPr lang="zh-TW" altLang="en-US" dirty="0"/>
              <a:t>場對戰；每場對戰最高可得</a:t>
            </a:r>
            <a:r>
              <a:rPr lang="en-US" altLang="zh-TW" dirty="0"/>
              <a:t>3</a:t>
            </a:r>
            <a:r>
              <a:rPr lang="zh-TW" altLang="en-US" dirty="0"/>
              <a:t>分，最低</a:t>
            </a:r>
            <a:r>
              <a:rPr lang="en-US" altLang="zh-TW" dirty="0"/>
              <a:t>0</a:t>
            </a:r>
            <a:r>
              <a:rPr lang="zh-TW" altLang="en-US" dirty="0"/>
              <a:t>分。</a:t>
            </a:r>
            <a:endParaRPr lang="en-US" altLang="zh-TW" dirty="0"/>
          </a:p>
          <a:p>
            <a:pPr algn="just"/>
            <a:r>
              <a:rPr lang="zh-TW" altLang="en-US" dirty="0"/>
              <a:t>將所有對戰得分加總，即為此次競賽成績。</a:t>
            </a:r>
          </a:p>
        </p:txBody>
      </p:sp>
    </p:spTree>
    <p:extLst>
      <p:ext uri="{BB962C8B-B14F-4D97-AF65-F5344CB8AC3E}">
        <p14:creationId xmlns:p14="http://schemas.microsoft.com/office/powerpoint/2010/main" val="199750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B719EBC4-14A0-EFB7-AAB9-7D8F49500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587" y="2499987"/>
            <a:ext cx="3942826" cy="3002614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97CB7C1-5929-9871-A169-74D11A9F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程式碼解說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FAE87-E4E2-B99E-3ECF-27FD4DED2D33}"/>
              </a:ext>
            </a:extLst>
          </p:cNvPr>
          <p:cNvSpPr/>
          <p:nvPr/>
        </p:nvSpPr>
        <p:spPr>
          <a:xfrm>
            <a:off x="5100506" y="2969703"/>
            <a:ext cx="1308683" cy="2441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81288C-17D0-8100-787D-67156725DD78}"/>
              </a:ext>
            </a:extLst>
          </p:cNvPr>
          <p:cNvSpPr txBox="1"/>
          <p:nvPr/>
        </p:nvSpPr>
        <p:spPr>
          <a:xfrm>
            <a:off x="3749879" y="5595859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將此處部分</a:t>
            </a:r>
            <a:r>
              <a:rPr lang="en-US" altLang="zh-TW" dirty="0"/>
              <a:t>(</a:t>
            </a:r>
            <a:r>
              <a:rPr lang="zh-TW" altLang="en-US" dirty="0"/>
              <a:t>建議取一半</a:t>
            </a:r>
            <a:r>
              <a:rPr lang="en-US" altLang="zh-TW" dirty="0"/>
              <a:t>)</a:t>
            </a:r>
            <a:r>
              <a:rPr lang="zh-TW" altLang="en-US" dirty="0"/>
              <a:t>改為你的類別</a:t>
            </a:r>
          </a:p>
        </p:txBody>
      </p:sp>
    </p:spTree>
    <p:extLst>
      <p:ext uri="{BB962C8B-B14F-4D97-AF65-F5344CB8AC3E}">
        <p14:creationId xmlns:p14="http://schemas.microsoft.com/office/powerpoint/2010/main" val="14884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D8F9483-33BB-B11D-87B8-22981F376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4647501" cy="687780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1A894A-BAE9-AE8D-763C-3F11B4ED2D7B}"/>
              </a:ext>
            </a:extLst>
          </p:cNvPr>
          <p:cNvSpPr txBox="1"/>
          <p:nvPr/>
        </p:nvSpPr>
        <p:spPr>
          <a:xfrm>
            <a:off x="5746459" y="503339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類別名稱請用</a:t>
            </a:r>
            <a:r>
              <a:rPr lang="en-US" altLang="zh-TW" dirty="0"/>
              <a:t>C+</a:t>
            </a:r>
            <a:r>
              <a:rPr lang="zh-TW" altLang="en-US" dirty="0"/>
              <a:t>學號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66C4648-A6F7-745E-7AF3-4D11B2CACA1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233182" y="176169"/>
            <a:ext cx="4513277" cy="511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7213C7A-5DA0-DA07-FBB8-3658D7F789AF}"/>
              </a:ext>
            </a:extLst>
          </p:cNvPr>
          <p:cNvSpPr/>
          <p:nvPr/>
        </p:nvSpPr>
        <p:spPr>
          <a:xfrm>
            <a:off x="377505" y="4236440"/>
            <a:ext cx="2785145" cy="2445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C237143-F44E-A6A3-2308-C05676A3DC71}"/>
              </a:ext>
            </a:extLst>
          </p:cNvPr>
          <p:cNvSpPr txBox="1"/>
          <p:nvPr/>
        </p:nvSpPr>
        <p:spPr>
          <a:xfrm>
            <a:off x="5092117" y="4672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此處建立你的排牌驗算法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D02DB5F-2AC5-EAA5-09C7-FA2E32E281F0}"/>
              </a:ext>
            </a:extLst>
          </p:cNvPr>
          <p:cNvCxnSpPr>
            <a:stCxn id="10" idx="1"/>
          </p:cNvCxnSpPr>
          <p:nvPr/>
        </p:nvCxnSpPr>
        <p:spPr>
          <a:xfrm flipH="1">
            <a:off x="3229761" y="4857334"/>
            <a:ext cx="1862356" cy="662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1CBCF1F-69B7-EFF2-8655-F44839FFF5E9}"/>
              </a:ext>
            </a:extLst>
          </p:cNvPr>
          <p:cNvSpPr txBox="1"/>
          <p:nvPr/>
        </p:nvSpPr>
        <p:spPr>
          <a:xfrm>
            <a:off x="4817843" y="5630348"/>
            <a:ext cx="3991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請務必建立新的類別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zh-TW" altLang="en-US" sz="2800" b="1" dirty="0">
                <a:solidFill>
                  <a:srgbClr val="FF0000"/>
                </a:solidFill>
              </a:rPr>
              <a:t>禁止直接修改</a:t>
            </a:r>
            <a:r>
              <a:rPr lang="en-US" altLang="zh-TW" sz="2800" b="1" dirty="0">
                <a:solidFill>
                  <a:srgbClr val="FF0000"/>
                </a:solidFill>
              </a:rPr>
              <a:t>C00000000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7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1B310-9E5C-916C-B825-774FAB44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212D34-64D6-8643-6A7C-63F4D9C91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70" y="2583300"/>
            <a:ext cx="7652060" cy="283598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D5AA57A-245A-D69A-0028-0B47A221491F}"/>
              </a:ext>
            </a:extLst>
          </p:cNvPr>
          <p:cNvSpPr txBox="1"/>
          <p:nvPr/>
        </p:nvSpPr>
        <p:spPr>
          <a:xfrm>
            <a:off x="1252822" y="2046914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玩家</a:t>
            </a:r>
            <a:r>
              <a:rPr lang="en-US" altLang="zh-TW" sz="2400" dirty="0"/>
              <a:t>1</a:t>
            </a:r>
            <a:r>
              <a:rPr lang="zh-TW" altLang="en-US" sz="2400" dirty="0"/>
              <a:t>編號 </a:t>
            </a:r>
            <a:r>
              <a:rPr lang="en-US" altLang="zh-TW" sz="2400" dirty="0"/>
              <a:t>– </a:t>
            </a:r>
            <a:r>
              <a:rPr lang="zh-TW" altLang="en-US" sz="2400" dirty="0"/>
              <a:t>玩家</a:t>
            </a:r>
            <a:r>
              <a:rPr lang="en-US" altLang="zh-TW" sz="2400" dirty="0"/>
              <a:t>2</a:t>
            </a:r>
            <a:r>
              <a:rPr lang="zh-TW" altLang="en-US" sz="2400" dirty="0"/>
              <a:t>編號；玩家</a:t>
            </a:r>
            <a:r>
              <a:rPr lang="en-US" altLang="zh-TW" sz="2400" dirty="0"/>
              <a:t>1</a:t>
            </a:r>
            <a:r>
              <a:rPr lang="zh-TW" altLang="en-US" sz="2400" dirty="0"/>
              <a:t>成績：玩家</a:t>
            </a:r>
            <a:r>
              <a:rPr lang="en-US" altLang="zh-TW" sz="2400" dirty="0"/>
              <a:t>2</a:t>
            </a:r>
            <a:r>
              <a:rPr lang="zh-TW" altLang="en-US" sz="2400" dirty="0"/>
              <a:t>成績</a:t>
            </a:r>
          </a:p>
        </p:txBody>
      </p:sp>
    </p:spTree>
    <p:extLst>
      <p:ext uri="{BB962C8B-B14F-4D97-AF65-F5344CB8AC3E}">
        <p14:creationId xmlns:p14="http://schemas.microsoft.com/office/powerpoint/2010/main" val="145225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5E4E02258A88241829167A6BC4A522D" ma:contentTypeVersion="4" ma:contentTypeDescription="建立新的文件。" ma:contentTypeScope="" ma:versionID="aa0522000b4451f8d817191ab68aadfe">
  <xsd:schema xmlns:xsd="http://www.w3.org/2001/XMLSchema" xmlns:xs="http://www.w3.org/2001/XMLSchema" xmlns:p="http://schemas.microsoft.com/office/2006/metadata/properties" xmlns:ns2="981f823c-acd6-46bc-ae88-70021e6d6276" targetNamespace="http://schemas.microsoft.com/office/2006/metadata/properties" ma:root="true" ma:fieldsID="f0cac3aa15ed92334b4936b5b1859d59" ns2:_="">
    <xsd:import namespace="981f823c-acd6-46bc-ae88-70021e6d62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f823c-acd6-46bc-ae88-70021e6d62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DA6EB5-21EC-4E49-A507-9F4BBF1FA447}"/>
</file>

<file path=customXml/itemProps2.xml><?xml version="1.0" encoding="utf-8"?>
<ds:datastoreItem xmlns:ds="http://schemas.openxmlformats.org/officeDocument/2006/customXml" ds:itemID="{8920DFC0-EE47-48D4-BD4D-1A93E51123AE}"/>
</file>

<file path=customXml/itemProps3.xml><?xml version="1.0" encoding="utf-8"?>
<ds:datastoreItem xmlns:ds="http://schemas.openxmlformats.org/officeDocument/2006/customXml" ds:itemID="{A2C00251-D9AE-4786-9C81-99A5D67DBFB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469</Words>
  <Application>Microsoft Office PowerPoint</Application>
  <PresentationFormat>如螢幕大小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C#程式設計 a. 期末專題競賽</vt:lpstr>
      <vt:lpstr>專題競賽 - 比大小</vt:lpstr>
      <vt:lpstr>解牌規則</vt:lpstr>
      <vt:lpstr>組牌規則</vt:lpstr>
      <vt:lpstr>範例</vt:lpstr>
      <vt:lpstr>競賽成績計算方式</vt:lpstr>
      <vt:lpstr>程式碼解說</vt:lpstr>
      <vt:lpstr>PowerPoint 簡報</vt:lpstr>
      <vt:lpstr>執行結果</vt:lpstr>
      <vt:lpstr>警告：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C#程式設計 01. 軟體安裝</dc:title>
  <dc:creator>好人 一個</dc:creator>
  <cp:lastModifiedBy>黃銀鵬</cp:lastModifiedBy>
  <cp:revision>34</cp:revision>
  <dcterms:created xsi:type="dcterms:W3CDTF">2022-01-29T04:45:00Z</dcterms:created>
  <dcterms:modified xsi:type="dcterms:W3CDTF">2022-05-17T21:57:58Z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0x01010015E4E02258A88241829167A6BC4A522D</vt:lpwstr>
  </property>
</Properties>
</file>