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09E5E-B757-441E-ACC2-9ABBCAD5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099"/>
          </a:xfrm>
        </p:spPr>
        <p:txBody>
          <a:bodyPr anchor="b" anchorCtr="0">
            <a:normAutofit/>
          </a:bodyPr>
          <a:lstStyle>
            <a:lvl1pPr>
              <a:defRPr sz="3600" b="1" i="0" baseline="0">
                <a:solidFill>
                  <a:srgbClr val="2762A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9665-E54A-41B3-912B-360596A4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788"/>
            <a:ext cx="10515600" cy="4580175"/>
          </a:xfrm>
        </p:spPr>
        <p:txBody>
          <a:bodyPr/>
          <a:lstStyle>
            <a:lvl1pPr marL="324000" indent="-324000">
              <a:buFont typeface="Wingdings" panose="05000000000000000000" pitchFamily="2" charset="2"/>
              <a:buChar char="n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685800" indent="-288000">
              <a:buFont typeface="Wingdings" panose="05000000000000000000" pitchFamily="2" charset="2"/>
              <a:buChar char="l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88000">
              <a:buFont typeface="Wingdings" panose="05000000000000000000" pitchFamily="2" charset="2"/>
              <a:buChar char="p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88000">
              <a:buFont typeface="Wingdings" panose="05000000000000000000" pitchFamily="2" charset="2"/>
              <a:buChar char="Ø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65109F-5989-43D2-B3BC-B77BC12C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DC867E2-95C0-470F-81A6-467BC31F490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5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9EA39-A06B-4A50-8D6B-2838B6F5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025" y="1828800"/>
            <a:ext cx="7473950" cy="2390775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800" b="1" i="0" kern="1200" baseline="0" dirty="0">
                <a:solidFill>
                  <a:srgbClr val="2762A3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38B9C8-3AF5-41A4-BB99-46CFBE7B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2025" y="4589463"/>
            <a:ext cx="7473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BCB0F6F-3D09-4F0F-AAF3-F202F81EF247}"/>
              </a:ext>
            </a:extLst>
          </p:cNvPr>
          <p:cNvCxnSpPr>
            <a:cxnSpLocks/>
          </p:cNvCxnSpPr>
          <p:nvPr userDrawn="1"/>
        </p:nvCxnSpPr>
        <p:spPr>
          <a:xfrm>
            <a:off x="2232025" y="4219575"/>
            <a:ext cx="7473950" cy="1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0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CA378-5B79-4614-A4DB-06BD8F1E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86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TW" altLang="en-US" dirty="0">
                <a:solidFill>
                  <a:srgbClr val="2762A3"/>
                </a:solidFill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159B7-6428-48BE-BB16-C53DF2118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7651"/>
            <a:ext cx="5181600" cy="452931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4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0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C22403-15BA-4BA5-8F73-944BEA8A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47651"/>
            <a:ext cx="5181600" cy="452931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4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0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7F6A0E-85F3-4EFC-B9FC-1B7060C9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E4C0F5-AE37-470F-9F92-9C879197F4D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3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F3D17-6E97-4B67-AD6D-2BABE38A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0512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TW" altLang="en-US" dirty="0">
                <a:solidFill>
                  <a:srgbClr val="2762A3"/>
                </a:solidFill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97DA1-777E-4175-9FC1-4460F664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2AF7328-431E-4FEA-82A6-1F479304416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4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3CCCC-5CE8-4082-9DFD-294926D1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49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C5D6A5A-3C5C-487F-9DD9-29EFF1CE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A2A5B8-625B-45A9-B07B-EDD831AF2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536A14-14D0-42E8-9417-5FC071878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6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C398E4-E54A-4283-86C1-0DCED814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Computer Vision</a:t>
            </a:r>
            <a:br>
              <a:rPr lang="en-US" altLang="zh-TW" dirty="0"/>
            </a:br>
            <a:r>
              <a:rPr lang="zh-TW" altLang="en-US" dirty="0"/>
              <a:t>電腦視覺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sz="4400" dirty="0">
                <a:solidFill>
                  <a:srgbClr val="0070C0"/>
                </a:solidFill>
              </a:rPr>
              <a:t>Lab1</a:t>
            </a:r>
            <a:r>
              <a:rPr lang="en-US" altLang="zh-TW" sz="4400" dirty="0"/>
              <a:t>-Mat</a:t>
            </a:r>
            <a:r>
              <a:rPr lang="zh-TW" altLang="en-US" sz="4400" dirty="0"/>
              <a:t>練習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22EB2B4-1B9B-4305-8588-AD1D09D9D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2800" b="1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Instructor: </a:t>
            </a:r>
            <a:r>
              <a:rPr lang="en-US" altLang="zh-TW" sz="2800" b="1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Chien</a:t>
            </a:r>
            <a:r>
              <a:rPr lang="en-US" altLang="zh-TW" sz="2800" b="1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-Wu Tsai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199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Watch</a:t>
            </a:r>
            <a:r>
              <a:rPr lang="zh-TW" altLang="en-US" dirty="0"/>
              <a:t>結果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29" y="1783401"/>
            <a:ext cx="62388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3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9C31404-F558-446B-BF86-091543F6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繳交要求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A959F-6791-4E15-A9AA-895496E2D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上傳原始程式碼</a:t>
            </a:r>
            <a:r>
              <a:rPr lang="en-US" altLang="zh-TW" dirty="0"/>
              <a:t>"</a:t>
            </a:r>
            <a:r>
              <a:rPr lang="zh-TW" altLang="en-US" dirty="0"/>
              <a:t>學號</a:t>
            </a:r>
            <a:r>
              <a:rPr lang="en-US" altLang="zh-TW" dirty="0"/>
              <a:t>.</a:t>
            </a:r>
            <a:r>
              <a:rPr lang="en-US" altLang="zh-TW" dirty="0" err="1"/>
              <a:t>cpp</a:t>
            </a:r>
            <a:r>
              <a:rPr lang="en-US" altLang="zh-TW" dirty="0"/>
              <a:t>"</a:t>
            </a:r>
          </a:p>
          <a:p>
            <a:r>
              <a:rPr lang="zh-TW" altLang="en-US" dirty="0"/>
              <a:t>上傳執行結果畫面截圖</a:t>
            </a:r>
            <a:r>
              <a:rPr lang="en-US" altLang="zh-TW" dirty="0"/>
              <a:t>"</a:t>
            </a:r>
            <a:r>
              <a:rPr lang="zh-TW" altLang="en-US" dirty="0"/>
              <a:t>學號</a:t>
            </a:r>
            <a:r>
              <a:rPr lang="en-US" altLang="zh-TW" dirty="0"/>
              <a:t>.docx"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89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7F1B4-DE00-4DD9-B035-41EAA7E6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Lab1-Mat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294E3-6616-4B26-A0A9-F37BD035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TW" altLang="en-US" sz="3600" dirty="0"/>
              <a:t>請依序完成下列問題的程式撰寫：</a:t>
            </a:r>
            <a:endParaRPr lang="en-US" altLang="zh-TW" sz="3600" dirty="0"/>
          </a:p>
          <a:p>
            <a:pPr marL="358775" indent="-358775">
              <a:buFont typeface="+mj-lt"/>
              <a:buAutoNum type="arabicPeriod"/>
            </a:pPr>
            <a:r>
              <a:rPr lang="zh-TW" altLang="en-US" dirty="0"/>
              <a:t>利用一個</a:t>
            </a:r>
            <a:r>
              <a:rPr lang="en-US" altLang="zh-TW" dirty="0"/>
              <a:t>Mat</a:t>
            </a:r>
            <a:r>
              <a:rPr lang="zh-TW" altLang="en-US" dirty="0"/>
              <a:t>的建構子來建立一大小為</a:t>
            </a:r>
            <a:r>
              <a:rPr lang="en-US" altLang="zh-TW" dirty="0"/>
              <a:t>320x240</a:t>
            </a:r>
            <a:r>
              <a:rPr lang="zh-TW" altLang="en-US" dirty="0"/>
              <a:t>的單通道灰階影像矩陣</a:t>
            </a:r>
            <a:r>
              <a:rPr lang="en-US" altLang="zh-TW" dirty="0"/>
              <a:t>image1</a:t>
            </a:r>
            <a:r>
              <a:rPr lang="zh-TW" altLang="en-US" dirty="0"/>
              <a:t>， 每個通道的型態</a:t>
            </a:r>
            <a:r>
              <a:rPr lang="en-US" altLang="zh-TW" dirty="0"/>
              <a:t>CV_8U</a:t>
            </a:r>
            <a:r>
              <a:rPr lang="zh-TW" altLang="en-US" dirty="0"/>
              <a:t>，並將每個像素的值設</a:t>
            </a:r>
            <a:r>
              <a:rPr lang="en-US" altLang="zh-TW" dirty="0"/>
              <a:t>100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61800" lvl="1" indent="0">
              <a:buNone/>
            </a:pPr>
            <a:r>
              <a:rPr lang="zh-TW" altLang="en-US" sz="2700" dirty="0"/>
              <a:t>然後，利用</a:t>
            </a:r>
            <a:r>
              <a:rPr lang="en-US" altLang="zh-TW" sz="2700" dirty="0" err="1"/>
              <a:t>imshow</a:t>
            </a:r>
            <a:r>
              <a:rPr lang="en-US" altLang="zh-TW" sz="2700" dirty="0"/>
              <a:t>()</a:t>
            </a:r>
            <a:r>
              <a:rPr lang="zh-TW" altLang="en-US" sz="2700" dirty="0"/>
              <a:t>顯示該影像</a:t>
            </a:r>
            <a:r>
              <a:rPr lang="en-US" altLang="zh-TW" sz="2700" dirty="0"/>
              <a:t>, </a:t>
            </a:r>
            <a:r>
              <a:rPr lang="zh-TW" altLang="en-US" sz="2700" dirty="0"/>
              <a:t>並使用</a:t>
            </a:r>
            <a:r>
              <a:rPr lang="en-US" altLang="zh-TW" sz="2700" dirty="0" err="1"/>
              <a:t>waitKey</a:t>
            </a:r>
            <a:r>
              <a:rPr lang="en-US" altLang="zh-TW" sz="2700" dirty="0"/>
              <a:t>(0)</a:t>
            </a:r>
            <a:r>
              <a:rPr lang="zh-TW" altLang="en-US" sz="2700" dirty="0"/>
              <a:t>等待按任意鍵。</a:t>
            </a:r>
            <a:endParaRPr lang="en-US" altLang="zh-TW" sz="2700" dirty="0"/>
          </a:p>
          <a:p>
            <a:pPr marL="358775" indent="-358775">
              <a:buFont typeface="+mj-lt"/>
              <a:buAutoNum type="arabicPeriod"/>
            </a:pPr>
            <a:r>
              <a:rPr lang="zh-TW" altLang="en-US" sz="2700" dirty="0"/>
              <a:t>利用</a:t>
            </a:r>
            <a:r>
              <a:rPr lang="en-US" altLang="zh-TW" sz="2700" dirty="0" err="1"/>
              <a:t>Mat.create</a:t>
            </a:r>
            <a:r>
              <a:rPr lang="en-US" altLang="zh-TW" sz="2700" dirty="0"/>
              <a:t>()</a:t>
            </a:r>
            <a:r>
              <a:rPr lang="zh-TW" altLang="en-US" sz="2700" dirty="0"/>
              <a:t>函式，重新配置</a:t>
            </a:r>
            <a:r>
              <a:rPr lang="en-US" altLang="zh-TW" sz="2700" dirty="0"/>
              <a:t>image1</a:t>
            </a:r>
            <a:r>
              <a:rPr lang="zh-TW" altLang="en-US" sz="2700" dirty="0"/>
              <a:t>，使其大小為</a:t>
            </a:r>
            <a:r>
              <a:rPr lang="en-US" altLang="zh-TW" sz="2700" dirty="0"/>
              <a:t>200x200</a:t>
            </a:r>
            <a:r>
              <a:rPr lang="zh-TW" altLang="en-US" sz="2700" dirty="0"/>
              <a:t>。再將所有像素的</a:t>
            </a:r>
            <a:r>
              <a:rPr lang="zh-TW" altLang="en-US" sz="2400" dirty="0"/>
              <a:t>值設</a:t>
            </a:r>
            <a:r>
              <a:rPr lang="en-US" altLang="zh-TW" sz="2400" dirty="0"/>
              <a:t>150</a:t>
            </a:r>
            <a:r>
              <a:rPr lang="zh-TW" altLang="en-US" sz="2400" dirty="0"/>
              <a:t> 。</a:t>
            </a:r>
            <a:endParaRPr lang="en-US" altLang="zh-TW" sz="2400" dirty="0"/>
          </a:p>
          <a:p>
            <a:pPr marL="361800" lvl="1" indent="0">
              <a:buNone/>
            </a:pPr>
            <a:r>
              <a:rPr lang="zh-TW" altLang="en-US" sz="2700" dirty="0"/>
              <a:t>然後，利用</a:t>
            </a:r>
            <a:r>
              <a:rPr lang="en-US" altLang="zh-TW" sz="2700" dirty="0" err="1"/>
              <a:t>imshow</a:t>
            </a:r>
            <a:r>
              <a:rPr lang="en-US" altLang="zh-TW" sz="2700" dirty="0"/>
              <a:t>()</a:t>
            </a:r>
            <a:r>
              <a:rPr lang="zh-TW" altLang="en-US" sz="2700" dirty="0"/>
              <a:t>顯示該影像</a:t>
            </a:r>
            <a:r>
              <a:rPr lang="en-US" altLang="zh-TW" sz="2700" dirty="0"/>
              <a:t>, </a:t>
            </a:r>
            <a:r>
              <a:rPr lang="zh-TW" altLang="en-US" sz="2700" dirty="0"/>
              <a:t>並使用</a:t>
            </a:r>
            <a:r>
              <a:rPr lang="en-US" altLang="zh-TW" sz="2700" dirty="0" err="1"/>
              <a:t>waitKey</a:t>
            </a:r>
            <a:r>
              <a:rPr lang="en-US" altLang="zh-TW" sz="2700" dirty="0"/>
              <a:t>(0)</a:t>
            </a:r>
            <a:r>
              <a:rPr lang="zh-TW" altLang="en-US" sz="2700" dirty="0"/>
              <a:t>等待按任意鍵。 </a:t>
            </a:r>
            <a:endParaRPr lang="en-US" altLang="zh-TW" sz="2700" dirty="0"/>
          </a:p>
          <a:p>
            <a:pPr marL="358775" indent="-358775">
              <a:buFont typeface="+mj-lt"/>
              <a:buAutoNum type="arabicPeriod"/>
            </a:pPr>
            <a:r>
              <a:rPr lang="zh-TW" altLang="en-US" sz="2700" dirty="0"/>
              <a:t>利用一個</a:t>
            </a:r>
            <a:r>
              <a:rPr lang="en-US" altLang="zh-TW" sz="2700" dirty="0"/>
              <a:t>Mat</a:t>
            </a:r>
            <a:r>
              <a:rPr lang="zh-TW" altLang="en-US" sz="2700" dirty="0"/>
              <a:t>的建構子來建立一大小為</a:t>
            </a:r>
            <a:r>
              <a:rPr lang="en-US" altLang="zh-TW" sz="2700" dirty="0"/>
              <a:t>320x240</a:t>
            </a:r>
            <a:r>
              <a:rPr lang="zh-TW" altLang="en-US" sz="2700" dirty="0"/>
              <a:t>的三通道彩色影像矩陣</a:t>
            </a:r>
            <a:r>
              <a:rPr lang="en-US" altLang="zh-TW" sz="2700" dirty="0"/>
              <a:t>image2</a:t>
            </a:r>
            <a:r>
              <a:rPr lang="zh-TW" altLang="en-US" sz="2700" dirty="0"/>
              <a:t>， 每個通道的型態</a:t>
            </a:r>
            <a:r>
              <a:rPr lang="en-US" altLang="zh-TW" sz="2700" dirty="0"/>
              <a:t>CV_8U</a:t>
            </a:r>
            <a:r>
              <a:rPr lang="zh-TW" altLang="en-US" sz="2700" dirty="0"/>
              <a:t>，通道的順序為</a:t>
            </a:r>
            <a:r>
              <a:rPr lang="en-US" altLang="zh-TW" sz="2700" dirty="0"/>
              <a:t>BGR</a:t>
            </a:r>
            <a:r>
              <a:rPr lang="zh-TW" altLang="en-US" sz="2700" dirty="0"/>
              <a:t>，並將每個像素的顏色設純紅色。</a:t>
            </a:r>
            <a:endParaRPr lang="en-US" altLang="zh-TW" sz="2700" dirty="0"/>
          </a:p>
          <a:p>
            <a:pPr marL="361800" lvl="1" indent="0">
              <a:buNone/>
            </a:pPr>
            <a:r>
              <a:rPr lang="zh-TW" altLang="en-US" sz="2700" dirty="0"/>
              <a:t>然後，利用</a:t>
            </a:r>
            <a:r>
              <a:rPr lang="en-US" altLang="zh-TW" sz="2700" dirty="0" err="1"/>
              <a:t>imshow</a:t>
            </a:r>
            <a:r>
              <a:rPr lang="en-US" altLang="zh-TW" sz="2700" dirty="0"/>
              <a:t>()</a:t>
            </a:r>
            <a:r>
              <a:rPr lang="zh-TW" altLang="en-US" sz="2700" dirty="0"/>
              <a:t>顯示該影像</a:t>
            </a:r>
            <a:r>
              <a:rPr lang="en-US" altLang="zh-TW" sz="2700" dirty="0"/>
              <a:t>, </a:t>
            </a:r>
            <a:r>
              <a:rPr lang="zh-TW" altLang="en-US" sz="2700" dirty="0"/>
              <a:t>並使用</a:t>
            </a:r>
            <a:r>
              <a:rPr lang="en-US" altLang="zh-TW" sz="2700" dirty="0" err="1"/>
              <a:t>waitKey</a:t>
            </a:r>
            <a:r>
              <a:rPr lang="en-US" altLang="zh-TW" sz="2700" dirty="0"/>
              <a:t>(0)</a:t>
            </a:r>
            <a:r>
              <a:rPr lang="zh-TW" altLang="en-US" sz="2700" dirty="0"/>
              <a:t>等待按任意鍵。 </a:t>
            </a:r>
            <a:endParaRPr lang="en-US" altLang="zh-TW" sz="2500" dirty="0"/>
          </a:p>
          <a:p>
            <a:pPr marL="358775" indent="-358775">
              <a:buFont typeface="+mj-lt"/>
              <a:buAutoNum type="arabicPeriod"/>
            </a:pPr>
            <a:r>
              <a:rPr lang="zh-TW" altLang="en-US" sz="2900" dirty="0"/>
              <a:t>利用</a:t>
            </a:r>
            <a:r>
              <a:rPr lang="en-US" altLang="zh-TW" sz="2900" dirty="0" err="1"/>
              <a:t>imread</a:t>
            </a:r>
            <a:r>
              <a:rPr lang="zh-TW" altLang="en-US" sz="2900" dirty="0"/>
              <a:t>讀取</a:t>
            </a:r>
            <a:r>
              <a:rPr lang="en-US" altLang="zh-TW" sz="2900" dirty="0"/>
              <a:t>"boldt.jpg" </a:t>
            </a:r>
            <a:r>
              <a:rPr lang="zh-TW" altLang="en-US" sz="2900" dirty="0"/>
              <a:t>存為</a:t>
            </a:r>
            <a:r>
              <a:rPr lang="en-US" altLang="zh-TW" sz="2900" dirty="0"/>
              <a:t>image3</a:t>
            </a:r>
            <a:r>
              <a:rPr lang="zh-TW" altLang="en-US" sz="2900" dirty="0"/>
              <a:t>。</a:t>
            </a:r>
            <a:endParaRPr lang="en-US" altLang="zh-TW" sz="2900" dirty="0"/>
          </a:p>
          <a:p>
            <a:pPr marL="361800" lvl="1" indent="0">
              <a:buNone/>
            </a:pPr>
            <a:r>
              <a:rPr lang="zh-TW" altLang="en-US" sz="2700" dirty="0"/>
              <a:t>然後，將</a:t>
            </a:r>
            <a:r>
              <a:rPr lang="en-US" altLang="zh-TW" sz="2700" dirty="0"/>
              <a:t>image1</a:t>
            </a:r>
            <a:r>
              <a:rPr lang="zh-TW" altLang="en-US" sz="2700" dirty="0"/>
              <a:t>及</a:t>
            </a:r>
            <a:r>
              <a:rPr lang="en-US" altLang="zh-TW" sz="2700" dirty="0"/>
              <a:t>image4</a:t>
            </a:r>
            <a:r>
              <a:rPr lang="zh-TW" altLang="en-US" sz="2700" dirty="0"/>
              <a:t>均設定成指向</a:t>
            </a:r>
            <a:r>
              <a:rPr lang="en-US" altLang="zh-TW" sz="2700" dirty="0"/>
              <a:t>image3</a:t>
            </a:r>
            <a:r>
              <a:rPr lang="zh-TW" altLang="en-US" sz="2700" dirty="0"/>
              <a:t>的資料區塊。 </a:t>
            </a:r>
            <a:endParaRPr lang="en-US" altLang="zh-TW" sz="2700" dirty="0"/>
          </a:p>
          <a:p>
            <a:pPr marL="361800" lvl="1" indent="0">
              <a:buNone/>
            </a:pPr>
            <a:r>
              <a:rPr lang="zh-TW" altLang="en-US" sz="2700" dirty="0"/>
              <a:t>將</a:t>
            </a:r>
            <a:r>
              <a:rPr lang="en-US" altLang="zh-TW" sz="2700" dirty="0"/>
              <a:t>image2</a:t>
            </a:r>
            <a:r>
              <a:rPr lang="zh-TW" altLang="en-US" sz="2700" dirty="0"/>
              <a:t>及</a:t>
            </a:r>
            <a:r>
              <a:rPr lang="en-US" altLang="zh-TW" sz="2700" dirty="0"/>
              <a:t>image5</a:t>
            </a:r>
            <a:r>
              <a:rPr lang="zh-TW" altLang="en-US" sz="2700" dirty="0"/>
              <a:t>複製為</a:t>
            </a:r>
            <a:r>
              <a:rPr lang="en-US" altLang="zh-TW" sz="2700" dirty="0"/>
              <a:t>image3</a:t>
            </a:r>
            <a:r>
              <a:rPr lang="zh-TW" altLang="en-US" sz="2700" dirty="0"/>
              <a:t>的結果，但獨立於</a:t>
            </a:r>
            <a:r>
              <a:rPr lang="en-US" altLang="zh-TW" sz="2700" dirty="0"/>
              <a:t>image3</a:t>
            </a:r>
            <a:r>
              <a:rPr lang="zh-TW" altLang="en-US" sz="2700" dirty="0"/>
              <a:t>的資料區塊。 </a:t>
            </a:r>
            <a:endParaRPr lang="en-US" altLang="zh-TW" sz="2700" dirty="0"/>
          </a:p>
          <a:p>
            <a:pPr marL="361800" lvl="1" indent="0">
              <a:buNone/>
            </a:pPr>
            <a:r>
              <a:rPr lang="zh-TW" altLang="en-US" sz="2700" dirty="0"/>
              <a:t>然後，執行</a:t>
            </a:r>
            <a:r>
              <a:rPr lang="en-US" altLang="zh-TW" sz="2800" dirty="0"/>
              <a:t>cv::flip(image3,image3,1);</a:t>
            </a:r>
          </a:p>
          <a:p>
            <a:pPr marL="361800" lvl="1" indent="0">
              <a:buNone/>
            </a:pPr>
            <a:r>
              <a:rPr lang="zh-TW" altLang="en-US" sz="2800" dirty="0"/>
              <a:t>利用</a:t>
            </a:r>
            <a:r>
              <a:rPr lang="en-US" altLang="zh-TW" sz="2800" dirty="0" err="1"/>
              <a:t>imshow</a:t>
            </a:r>
            <a:r>
              <a:rPr lang="en-US" altLang="zh-TW" sz="2800" dirty="0"/>
              <a:t>()</a:t>
            </a:r>
            <a:r>
              <a:rPr lang="zh-TW" altLang="en-US" sz="2800" dirty="0"/>
              <a:t>顯示分別顯示</a:t>
            </a:r>
            <a:r>
              <a:rPr lang="en-US" altLang="zh-TW" sz="2800" dirty="0"/>
              <a:t>image1, image2, image3, image4</a:t>
            </a:r>
            <a:r>
              <a:rPr lang="zh-TW" altLang="en-US" sz="2800" dirty="0"/>
              <a:t>及</a:t>
            </a:r>
            <a:r>
              <a:rPr lang="en-US" altLang="zh-TW" sz="2800" dirty="0"/>
              <a:t>image5</a:t>
            </a:r>
            <a:r>
              <a:rPr lang="zh-TW" altLang="en-US" sz="2800" dirty="0"/>
              <a:t>，觀察它們之間的差別</a:t>
            </a:r>
            <a:r>
              <a:rPr lang="en-US" altLang="zh-TW" sz="2800" dirty="0"/>
              <a:t>, </a:t>
            </a:r>
            <a:r>
              <a:rPr lang="zh-TW" altLang="en-US" sz="2800" dirty="0"/>
              <a:t>並使用</a:t>
            </a:r>
            <a:r>
              <a:rPr lang="en-US" altLang="zh-TW" sz="2800" dirty="0" err="1"/>
              <a:t>waitKey</a:t>
            </a:r>
            <a:r>
              <a:rPr lang="en-US" altLang="zh-TW" sz="2800" dirty="0"/>
              <a:t>(0)</a:t>
            </a:r>
            <a:r>
              <a:rPr lang="zh-TW" altLang="en-US" sz="2800" dirty="0"/>
              <a:t>等待按任意鍵。 </a:t>
            </a:r>
          </a:p>
          <a:p>
            <a:pPr marL="361800" lvl="1" indent="0"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64247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7F1B4-DE00-4DD9-B035-41EAA7E6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Lab1-Mat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294E3-6616-4B26-A0A9-F37BD035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lvl="0" indent="-358775">
              <a:buFont typeface="+mj-lt"/>
              <a:buAutoNum type="arabicPeriod" startAt="5"/>
            </a:pPr>
            <a:r>
              <a:rPr lang="zh-TW" altLang="en-US" sz="2000" dirty="0"/>
              <a:t>利用</a:t>
            </a:r>
            <a:r>
              <a:rPr lang="en-US" altLang="zh-TW" sz="2000" dirty="0" err="1"/>
              <a:t>imread</a:t>
            </a:r>
            <a:r>
              <a:rPr lang="zh-TW" altLang="en-US" sz="2000" dirty="0"/>
              <a:t>以灰階影像的方式讀取</a:t>
            </a:r>
            <a:r>
              <a:rPr lang="en-US" altLang="zh-TW" sz="2000" dirty="0"/>
              <a:t>"boldt.jpg" </a:t>
            </a:r>
            <a:r>
              <a:rPr lang="zh-TW" altLang="en-US" sz="2000" dirty="0"/>
              <a:t>存為</a:t>
            </a:r>
            <a:r>
              <a:rPr lang="en-US" altLang="zh-TW" sz="2000" dirty="0"/>
              <a:t>image6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361800" lvl="1" indent="0">
              <a:buNone/>
            </a:pPr>
            <a:r>
              <a:rPr lang="zh-TW" altLang="en-US" sz="2000" dirty="0"/>
              <a:t>然後，利用</a:t>
            </a:r>
            <a:r>
              <a:rPr lang="en-US" altLang="zh-TW" sz="2000" dirty="0" err="1"/>
              <a:t>convertTo</a:t>
            </a:r>
            <a:r>
              <a:rPr lang="en-US" altLang="zh-TW" sz="2000" dirty="0"/>
              <a:t>()</a:t>
            </a:r>
            <a:r>
              <a:rPr lang="zh-TW" altLang="en-US" sz="2000" dirty="0"/>
              <a:t>函式將</a:t>
            </a:r>
            <a:r>
              <a:rPr lang="en-US" altLang="zh-TW" sz="2000" dirty="0"/>
              <a:t>image6</a:t>
            </a:r>
            <a:r>
              <a:rPr lang="zh-TW" altLang="en-US" sz="2000" dirty="0"/>
              <a:t>轉成項目型態為</a:t>
            </a:r>
            <a:r>
              <a:rPr lang="en-US" altLang="zh-TW" sz="2000" dirty="0"/>
              <a:t>CV_32F</a:t>
            </a:r>
            <a:r>
              <a:rPr lang="zh-TW" altLang="en-US" sz="2000" dirty="0"/>
              <a:t>的浮點數矩陣，使每個像素值介於</a:t>
            </a:r>
            <a:r>
              <a:rPr lang="en-US" altLang="zh-TW" sz="2000" dirty="0"/>
              <a:t>[0,1]</a:t>
            </a:r>
            <a:r>
              <a:rPr lang="zh-TW" altLang="en-US" sz="2000" dirty="0"/>
              <a:t>的範圍。 </a:t>
            </a:r>
            <a:endParaRPr lang="en-US" altLang="zh-TW" sz="2000" dirty="0"/>
          </a:p>
          <a:p>
            <a:pPr marL="361800" lvl="1" indent="0">
              <a:buNone/>
            </a:pPr>
            <a:r>
              <a:rPr lang="zh-TW" altLang="en-US" sz="2000" dirty="0"/>
              <a:t>然後，利用</a:t>
            </a:r>
            <a:r>
              <a:rPr lang="en-US" altLang="zh-TW" sz="2000" dirty="0" err="1"/>
              <a:t>imshow</a:t>
            </a:r>
            <a:r>
              <a:rPr lang="en-US" altLang="zh-TW" sz="2000" dirty="0"/>
              <a:t>()</a:t>
            </a:r>
            <a:r>
              <a:rPr lang="zh-TW" altLang="en-US" sz="2000" dirty="0"/>
              <a:t>顯示該影像</a:t>
            </a:r>
            <a:r>
              <a:rPr lang="en-US" altLang="zh-TW" sz="2000" dirty="0"/>
              <a:t>image6, </a:t>
            </a:r>
            <a:r>
              <a:rPr lang="zh-TW" altLang="en-US" sz="2000" dirty="0"/>
              <a:t>並使用</a:t>
            </a:r>
            <a:r>
              <a:rPr lang="en-US" altLang="zh-TW" sz="2000" dirty="0" err="1"/>
              <a:t>waitKey</a:t>
            </a:r>
            <a:r>
              <a:rPr lang="en-US" altLang="zh-TW" sz="2000" dirty="0"/>
              <a:t>(0)</a:t>
            </a:r>
            <a:r>
              <a:rPr lang="zh-TW" altLang="en-US" sz="2000" dirty="0"/>
              <a:t>等待按任意鍵。 </a:t>
            </a:r>
          </a:p>
          <a:p>
            <a:pPr marL="358775" lvl="0" indent="-358775">
              <a:buFont typeface="+mj-lt"/>
              <a:buAutoNum type="arabicPeriod" startAt="5"/>
            </a:pPr>
            <a:r>
              <a:rPr lang="zh-TW" altLang="en-US" sz="2000" dirty="0"/>
              <a:t>利用</a:t>
            </a:r>
            <a:r>
              <a:rPr lang="en-US" altLang="zh-TW" sz="2000" dirty="0"/>
              <a:t>Matx33d</a:t>
            </a:r>
            <a:r>
              <a:rPr lang="zh-TW" altLang="en-US" sz="2000" dirty="0"/>
              <a:t>建構子建立一個</a:t>
            </a:r>
            <a:r>
              <a:rPr lang="en-US" altLang="zh-TW" sz="2000" dirty="0"/>
              <a:t>3x3</a:t>
            </a:r>
            <a:r>
              <a:rPr lang="zh-TW" altLang="en-US" sz="2000" dirty="0"/>
              <a:t>矩陣</a:t>
            </a:r>
            <a:r>
              <a:rPr lang="en-US" altLang="zh-TW" sz="2000" dirty="0"/>
              <a:t>mat1</a:t>
            </a:r>
            <a:r>
              <a:rPr lang="zh-TW" altLang="en-US" sz="2000" dirty="0"/>
              <a:t>，內容如下：</a:t>
            </a:r>
            <a:endParaRPr lang="en-US" altLang="zh-TW" sz="2000" dirty="0"/>
          </a:p>
          <a:p>
            <a:pPr marL="819000" lvl="2" indent="0">
              <a:buNone/>
            </a:pPr>
            <a:r>
              <a:rPr lang="en-US" altLang="zh-TW" dirty="0"/>
              <a:t>3.0, 2.0, 1.0,</a:t>
            </a:r>
          </a:p>
          <a:p>
            <a:pPr marL="819000" lvl="2" indent="0">
              <a:buNone/>
            </a:pPr>
            <a:r>
              <a:rPr lang="en-US" altLang="zh-TW" dirty="0"/>
              <a:t>2.0, 1.0, 3.0,</a:t>
            </a:r>
          </a:p>
          <a:p>
            <a:pPr marL="819000" lvl="2" indent="0">
              <a:buNone/>
            </a:pPr>
            <a:r>
              <a:rPr lang="en-US" altLang="zh-TW" dirty="0"/>
              <a:t>1.0, 2.0, 3.0</a:t>
            </a:r>
          </a:p>
          <a:p>
            <a:pPr marL="361800" lvl="1" indent="0">
              <a:buNone/>
            </a:pPr>
            <a:r>
              <a:rPr lang="zh-TW" altLang="en-US" sz="2000" dirty="0"/>
              <a:t>利用</a:t>
            </a:r>
            <a:r>
              <a:rPr lang="en-US" altLang="zh-TW" sz="2000" dirty="0"/>
              <a:t>Matx31d</a:t>
            </a:r>
            <a:r>
              <a:rPr lang="zh-TW" altLang="en-US" sz="2000" dirty="0"/>
              <a:t>建構子建立一個</a:t>
            </a:r>
            <a:r>
              <a:rPr lang="en-US" altLang="zh-TW" sz="2000" dirty="0"/>
              <a:t>3x1</a:t>
            </a:r>
            <a:r>
              <a:rPr lang="zh-TW" altLang="en-US" sz="2000" dirty="0"/>
              <a:t>矩陣</a:t>
            </a:r>
            <a:r>
              <a:rPr lang="en-US" altLang="zh-TW" sz="2000" dirty="0"/>
              <a:t>(</a:t>
            </a:r>
            <a:r>
              <a:rPr lang="zh-TW" altLang="en-US" sz="2000" dirty="0"/>
              <a:t>向量</a:t>
            </a:r>
            <a:r>
              <a:rPr lang="en-US" altLang="zh-TW" sz="2000" dirty="0"/>
              <a:t>)vec1</a:t>
            </a:r>
            <a:r>
              <a:rPr lang="zh-TW" altLang="en-US" sz="2000" dirty="0"/>
              <a:t>，內容如下：</a:t>
            </a:r>
          </a:p>
          <a:p>
            <a:pPr marL="361800" lvl="1" indent="0">
              <a:buNone/>
            </a:pPr>
            <a:r>
              <a:rPr lang="en-US" altLang="zh-TW" sz="2000" dirty="0"/>
              <a:t>	5.0, 1.0, 3.0</a:t>
            </a:r>
          </a:p>
          <a:p>
            <a:pPr marL="361800" lvl="1" indent="0">
              <a:buNone/>
            </a:pPr>
            <a:r>
              <a:rPr lang="zh-TW" altLang="en-US" sz="2000" dirty="0"/>
              <a:t>進行</a:t>
            </a:r>
            <a:r>
              <a:rPr lang="en-US" altLang="zh-TW" sz="2000" dirty="0"/>
              <a:t>result=mat1xvec1</a:t>
            </a:r>
          </a:p>
          <a:p>
            <a:pPr marL="361800" lvl="1" indent="0">
              <a:buNone/>
            </a:pPr>
            <a:r>
              <a:rPr lang="zh-TW" altLang="en-US" sz="2000" dirty="0"/>
              <a:t>然後，利用</a:t>
            </a:r>
            <a:r>
              <a:rPr lang="en-US" altLang="zh-TW" sz="2000" dirty="0" err="1"/>
              <a:t>cout</a:t>
            </a:r>
            <a:r>
              <a:rPr lang="zh-TW" altLang="en-US" sz="2000" dirty="0"/>
              <a:t>將</a:t>
            </a:r>
            <a:r>
              <a:rPr lang="en-US" altLang="zh-TW" sz="2000" dirty="0"/>
              <a:t>result</a:t>
            </a:r>
            <a:r>
              <a:rPr lang="zh-TW" altLang="en-US" sz="2000" dirty="0"/>
              <a:t>的結果輸出，並使用</a:t>
            </a:r>
            <a:r>
              <a:rPr lang="en-US" altLang="zh-TW" sz="2000" dirty="0" err="1"/>
              <a:t>waitKey</a:t>
            </a:r>
            <a:r>
              <a:rPr lang="en-US" altLang="zh-TW" sz="2000" dirty="0"/>
              <a:t>(0)</a:t>
            </a:r>
            <a:r>
              <a:rPr lang="zh-TW" altLang="en-US" sz="2000" dirty="0"/>
              <a:t>等待按任意鍵。 </a:t>
            </a:r>
          </a:p>
        </p:txBody>
      </p:sp>
    </p:spTree>
    <p:extLst>
      <p:ext uri="{BB962C8B-B14F-4D97-AF65-F5344CB8AC3E}">
        <p14:creationId xmlns:p14="http://schemas.microsoft.com/office/powerpoint/2010/main" val="262955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1</a:t>
            </a:r>
            <a:r>
              <a:rPr lang="zh-TW" altLang="en-US" dirty="0"/>
              <a:t>結果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632" y="1879362"/>
            <a:ext cx="30670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2</a:t>
            </a:r>
            <a:r>
              <a:rPr lang="zh-TW" altLang="en-US" dirty="0"/>
              <a:t>結果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215" y="2044226"/>
            <a:ext cx="3009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3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3</a:t>
            </a:r>
            <a:r>
              <a:rPr lang="zh-TW" altLang="en-US" dirty="0"/>
              <a:t>結果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1905000"/>
            <a:ext cx="30670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1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4</a:t>
            </a:r>
            <a:r>
              <a:rPr lang="zh-TW" altLang="en-US" dirty="0"/>
              <a:t>結果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78" y="1604659"/>
            <a:ext cx="7545847" cy="50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5</a:t>
            </a:r>
            <a:r>
              <a:rPr lang="zh-TW" altLang="en-US" dirty="0"/>
              <a:t>結果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1905000"/>
            <a:ext cx="30670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3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6</a:t>
            </a:r>
            <a:r>
              <a:rPr lang="zh-TW" altLang="en-US" dirty="0"/>
              <a:t>結果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11" y="1658729"/>
            <a:ext cx="36004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1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488</Words>
  <Application>Microsoft Office PowerPoint</Application>
  <PresentationFormat>寬螢幕</PresentationFormat>
  <Paragraphs>37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Computer Vision 電腦視覺  Lab1-Mat練習</vt:lpstr>
      <vt:lpstr>Lab1-Mat練習</vt:lpstr>
      <vt:lpstr>Lab1-Mat練習</vt:lpstr>
      <vt:lpstr>問題1結果</vt:lpstr>
      <vt:lpstr>問題2結果</vt:lpstr>
      <vt:lpstr>問題3結果</vt:lpstr>
      <vt:lpstr>問題4結果</vt:lpstr>
      <vt:lpstr>問題5結果</vt:lpstr>
      <vt:lpstr>問題6結果</vt:lpstr>
      <vt:lpstr>Image Watch結果</vt:lpstr>
      <vt:lpstr>繳交要求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9300475</dc:creator>
  <cp:lastModifiedBy>cwt</cp:lastModifiedBy>
  <cp:revision>161</cp:revision>
  <dcterms:created xsi:type="dcterms:W3CDTF">2019-08-06T07:14:23Z</dcterms:created>
  <dcterms:modified xsi:type="dcterms:W3CDTF">2020-10-08T00:36:17Z</dcterms:modified>
</cp:coreProperties>
</file>