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08" r:id="rId3"/>
    <p:sldId id="312" r:id="rId4"/>
    <p:sldId id="310" r:id="rId5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09E5E-B757-441E-ACC2-9ABBCAD5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099"/>
          </a:xfrm>
        </p:spPr>
        <p:txBody>
          <a:bodyPr anchor="b" anchorCtr="0">
            <a:normAutofit/>
          </a:bodyPr>
          <a:lstStyle>
            <a:lvl1pPr>
              <a:defRPr sz="3600" b="1" i="0" baseline="0">
                <a:solidFill>
                  <a:srgbClr val="2762A3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D9665-E54A-41B3-912B-360596A4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788"/>
            <a:ext cx="10515600" cy="4580175"/>
          </a:xfrm>
        </p:spPr>
        <p:txBody>
          <a:bodyPr/>
          <a:lstStyle>
            <a:lvl1pPr marL="324000" indent="-324000">
              <a:buFont typeface="Wingdings" panose="05000000000000000000" pitchFamily="2" charset="2"/>
              <a:buChar char="n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685800" indent="-288000">
              <a:buFont typeface="Wingdings" panose="05000000000000000000" pitchFamily="2" charset="2"/>
              <a:buChar char="l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88000">
              <a:buFont typeface="Wingdings" panose="05000000000000000000" pitchFamily="2" charset="2"/>
              <a:buChar char="p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88000">
              <a:buFont typeface="Wingdings" panose="05000000000000000000" pitchFamily="2" charset="2"/>
              <a:buChar char="Ø"/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>
              <a:defRPr baseline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5109F-5989-43D2-B3BC-B77BC12C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DC867E2-95C0-470F-81A6-467BC31F490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9EA39-A06B-4A50-8D6B-2838B6F5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025" y="1828800"/>
            <a:ext cx="7473950" cy="2390775"/>
          </a:xfr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800" b="1" i="0" kern="1200" baseline="0" dirty="0">
                <a:solidFill>
                  <a:srgbClr val="2762A3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38B9C8-3AF5-41A4-BB99-46CFBE7B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2025" y="4589463"/>
            <a:ext cx="7473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BCB0F6F-3D09-4F0F-AAF3-F202F81EF247}"/>
              </a:ext>
            </a:extLst>
          </p:cNvPr>
          <p:cNvCxnSpPr>
            <a:cxnSpLocks/>
          </p:cNvCxnSpPr>
          <p:nvPr userDrawn="1"/>
        </p:nvCxnSpPr>
        <p:spPr>
          <a:xfrm>
            <a:off x="2232025" y="4219575"/>
            <a:ext cx="7473950" cy="1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CA378-5B79-4614-A4DB-06BD8F1E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86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TW" altLang="en-US" dirty="0">
                <a:solidFill>
                  <a:srgbClr val="2762A3"/>
                </a:solidFill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159B7-6428-48BE-BB16-C53DF2118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47651"/>
            <a:ext cx="5181600" cy="452931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4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0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C22403-15BA-4BA5-8F73-944BEA8A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47651"/>
            <a:ext cx="5181600" cy="452931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4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20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•"/>
              <a:defRPr lang="zh-TW" altLang="en-US" sz="1800" kern="1200" baseline="0" dirty="0" smtClean="0">
                <a:solidFill>
                  <a:srgbClr val="407BB2"/>
                </a:solidFill>
                <a:latin typeface="Arial" panose="020B0604020202020204" pitchFamily="34" charset="0"/>
                <a:ea typeface="標楷體" panose="03000509000000000000" pitchFamily="65" charset="-120"/>
                <a:cs typeface="+mn-cs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7F6A0E-85F3-4EFC-B9FC-1B7060C9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4E4C0F5-AE37-470F-9F92-9C879197F4D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3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F3D17-6E97-4B67-AD6D-2BABE38A5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0512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zh-TW" altLang="en-US" dirty="0">
                <a:solidFill>
                  <a:srgbClr val="2762A3"/>
                </a:solidFill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97DA1-777E-4175-9FC1-4460F664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2AF7328-431E-4FEA-82A6-1F479304416A}"/>
              </a:ext>
            </a:extLst>
          </p:cNvPr>
          <p:cNvCxnSpPr>
            <a:cxnSpLocks/>
          </p:cNvCxnSpPr>
          <p:nvPr userDrawn="1"/>
        </p:nvCxnSpPr>
        <p:spPr>
          <a:xfrm>
            <a:off x="838200" y="1434861"/>
            <a:ext cx="105156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14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73CCCC-5CE8-4082-9DFD-294926D1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49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C5D6A5A-3C5C-487F-9DD9-29EFF1CE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A2A5B8-625B-45A9-B07B-EDD831AF2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536A14-14D0-42E8-9417-5FC071878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7855C-E6F8-40AD-A102-4D53C289D2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36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AC398E4-E54A-4283-86C1-0DCED814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Computer Vision</a:t>
            </a:r>
            <a:br>
              <a:rPr lang="en-US" altLang="zh-TW" dirty="0"/>
            </a:br>
            <a:r>
              <a:rPr lang="zh-TW" altLang="en-US" dirty="0"/>
              <a:t>電腦視覺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3600" dirty="0"/>
              <a:t>Lab6 </a:t>
            </a:r>
            <a:r>
              <a:rPr lang="zh-TW" altLang="en-US" sz="3600" dirty="0"/>
              <a:t>物件分類</a:t>
            </a:r>
            <a:endParaRPr lang="zh-TW" altLang="en-US" sz="3600" dirty="0">
              <a:solidFill>
                <a:srgbClr val="0070C0"/>
              </a:solidFill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22EB2B4-1B9B-4305-8588-AD1D09D9D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2800" b="1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Instructor: </a:t>
            </a:r>
            <a:r>
              <a:rPr lang="en-US" altLang="zh-TW" sz="2800" b="1" dirty="0" err="1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Chien</a:t>
            </a:r>
            <a:r>
              <a:rPr lang="en-US" altLang="zh-TW" sz="2800" b="1" dirty="0">
                <a:solidFill>
                  <a:srgbClr val="0070C0"/>
                </a:solidFill>
                <a:latin typeface="Arial" panose="020B0604020202020204" pitchFamily="34" charset="0"/>
                <a:ea typeface="標楷體" panose="03000509000000000000" pitchFamily="65" charset="-120"/>
                <a:cs typeface="+mj-cs"/>
              </a:rPr>
              <a:t>-Wu Tsai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199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6FC2480-3A98-44B5-9E90-9CA11748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Lab6 </a:t>
            </a:r>
            <a:r>
              <a:rPr lang="zh-TW" altLang="en-US" dirty="0"/>
              <a:t>物件分類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4AC83-61CF-44B6-8D82-1224D932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sz="2000" dirty="0"/>
              <a:t>參考</a:t>
            </a:r>
            <a:r>
              <a:rPr lang="en-US" altLang="zh-TW" sz="2000" dirty="0"/>
              <a:t>hwd-knn-svm.cpp</a:t>
            </a:r>
            <a:r>
              <a:rPr lang="zh-TW" altLang="en-US" sz="2000" dirty="0"/>
              <a:t>作法</a:t>
            </a:r>
            <a:endParaRPr lang="en-US" altLang="zh-TW" sz="2000" dirty="0"/>
          </a:p>
          <a:p>
            <a:pPr lvl="0"/>
            <a:r>
              <a:rPr lang="zh-TW" altLang="en-US" sz="2000" dirty="0"/>
              <a:t>分別採用下列方法，針對</a:t>
            </a:r>
            <a:r>
              <a:rPr lang="en-US" altLang="zh-TW" sz="2000" dirty="0"/>
              <a:t>MNIST</a:t>
            </a:r>
            <a:r>
              <a:rPr lang="zh-TW" altLang="en-US" sz="2000" dirty="0"/>
              <a:t>及</a:t>
            </a:r>
            <a:r>
              <a:rPr lang="en-US" altLang="zh-TW" sz="2000" dirty="0"/>
              <a:t>Fashion-MNIST</a:t>
            </a:r>
            <a:r>
              <a:rPr lang="zh-TW" altLang="en-US" sz="2000" dirty="0"/>
              <a:t>資料集進行影像分類實驗，並將辨識正確率及訓練所需時間列出。</a:t>
            </a:r>
            <a:endParaRPr lang="en-US" altLang="zh-TW" sz="2000" dirty="0"/>
          </a:p>
          <a:p>
            <a:pPr lvl="1"/>
            <a:r>
              <a:rPr lang="en-US" altLang="zh-TW" sz="1800" dirty="0"/>
              <a:t>KNN</a:t>
            </a:r>
            <a:r>
              <a:rPr lang="zh-TW" altLang="en-US" sz="1800" dirty="0"/>
              <a:t>：分別使用以下兩組設定進行訓練及測試：</a:t>
            </a:r>
            <a:endParaRPr lang="en-US" altLang="zh-TW" sz="1800" dirty="0"/>
          </a:p>
          <a:p>
            <a:pPr lvl="2"/>
            <a:r>
              <a:rPr lang="en-US" altLang="zh-TW" sz="1800" dirty="0"/>
              <a:t>k=5</a:t>
            </a:r>
          </a:p>
          <a:p>
            <a:pPr lvl="2"/>
            <a:r>
              <a:rPr lang="en-US" altLang="zh-TW" sz="1800" dirty="0"/>
              <a:t>k=7</a:t>
            </a:r>
          </a:p>
          <a:p>
            <a:pPr lvl="1"/>
            <a:r>
              <a:rPr lang="en-US" altLang="zh-TW" sz="1800" dirty="0"/>
              <a:t>SVM</a:t>
            </a:r>
            <a:r>
              <a:rPr lang="zh-TW" altLang="en-US" sz="1800" dirty="0"/>
              <a:t>：</a:t>
            </a:r>
            <a:r>
              <a:rPr lang="zh-TW" altLang="en-US" sz="2000" dirty="0"/>
              <a:t>使用以下參數設定進行訓練及測試：</a:t>
            </a:r>
            <a:endParaRPr lang="en-US" altLang="zh-TW" sz="2000" dirty="0"/>
          </a:p>
          <a:p>
            <a:pPr lvl="2"/>
            <a:r>
              <a:rPr lang="zh-TW" altLang="en-US" sz="1800" dirty="0"/>
              <a:t>參數設定</a:t>
            </a:r>
            <a:r>
              <a:rPr lang="en-US" altLang="zh-TW" sz="1800" dirty="0"/>
              <a:t>1</a:t>
            </a:r>
          </a:p>
          <a:p>
            <a:pPr lvl="2"/>
            <a:endParaRPr lang="en-US" altLang="zh-TW" sz="1800" dirty="0"/>
          </a:p>
          <a:p>
            <a:pPr lvl="2"/>
            <a:endParaRPr lang="en-US" altLang="zh-TW" sz="1800" dirty="0"/>
          </a:p>
          <a:p>
            <a:pPr lvl="2"/>
            <a:endParaRPr lang="en-US" altLang="zh-TW" sz="1800" dirty="0"/>
          </a:p>
          <a:p>
            <a:pPr lvl="2"/>
            <a:endParaRPr lang="en-US" altLang="zh-TW" sz="1800" dirty="0"/>
          </a:p>
          <a:p>
            <a:pPr lvl="2"/>
            <a:r>
              <a:rPr lang="zh-TW" altLang="en-US" sz="1800" dirty="0"/>
              <a:t>參數設定</a:t>
            </a:r>
            <a:r>
              <a:rPr lang="en-US" altLang="zh-TW" sz="1800" dirty="0"/>
              <a:t>2</a:t>
            </a:r>
          </a:p>
          <a:p>
            <a:pPr lvl="2"/>
            <a:endParaRPr lang="en-US" altLang="zh-TW" sz="1900" dirty="0"/>
          </a:p>
          <a:p>
            <a:pPr lvl="2"/>
            <a:endParaRPr lang="en-US" altLang="zh-TW" sz="1800" dirty="0"/>
          </a:p>
          <a:p>
            <a:pPr lvl="2"/>
            <a:endParaRPr lang="en-US" altLang="zh-TW" sz="1800" dirty="0"/>
          </a:p>
          <a:p>
            <a:pPr lvl="2"/>
            <a:endParaRPr lang="en-US" altLang="zh-TW" sz="1800" dirty="0"/>
          </a:p>
          <a:p>
            <a:pPr marL="855000" lvl="2" indent="0">
              <a:buNone/>
            </a:pPr>
            <a:endParaRPr lang="en-US" altLang="zh-TW" sz="1800" dirty="0"/>
          </a:p>
          <a:p>
            <a:pPr lvl="2"/>
            <a:endParaRPr lang="en-US" altLang="zh-TW" sz="1800" dirty="0"/>
          </a:p>
          <a:p>
            <a:pPr lvl="2"/>
            <a:endParaRPr lang="en-US" altLang="zh-TW" sz="1800" dirty="0"/>
          </a:p>
          <a:p>
            <a:pPr lvl="2"/>
            <a:endParaRPr lang="en-US" altLang="zh-TW" sz="1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45B91B-814F-4729-A82A-E21A15DC0BAF}"/>
              </a:ext>
            </a:extLst>
          </p:cNvPr>
          <p:cNvSpPr/>
          <p:nvPr/>
        </p:nvSpPr>
        <p:spPr>
          <a:xfrm>
            <a:off x="2093642" y="4185045"/>
            <a:ext cx="7445829" cy="124649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500" dirty="0" err="1"/>
              <a:t>svm</a:t>
            </a:r>
            <a:r>
              <a:rPr lang="en-US" altLang="zh-TW" sz="1500" dirty="0"/>
              <a:t>-&gt;</a:t>
            </a:r>
            <a:r>
              <a:rPr lang="en-US" altLang="zh-TW" sz="1500" dirty="0" err="1"/>
              <a:t>setType</a:t>
            </a:r>
            <a:r>
              <a:rPr lang="en-US" altLang="zh-TW" sz="1500" dirty="0"/>
              <a:t>(ml::SVM::C_SVC);</a:t>
            </a:r>
          </a:p>
          <a:p>
            <a:r>
              <a:rPr lang="en-US" altLang="zh-TW" sz="1500" dirty="0" err="1"/>
              <a:t>svm</a:t>
            </a:r>
            <a:r>
              <a:rPr lang="en-US" altLang="zh-TW" sz="1500" dirty="0"/>
              <a:t>-&gt;</a:t>
            </a:r>
            <a:r>
              <a:rPr lang="en-US" altLang="zh-TW" sz="1500" dirty="0" err="1"/>
              <a:t>setKernel</a:t>
            </a:r>
            <a:r>
              <a:rPr lang="en-US" altLang="zh-TW" sz="1500" dirty="0"/>
              <a:t>(ml::SVM::POLY);</a:t>
            </a:r>
          </a:p>
          <a:p>
            <a:r>
              <a:rPr lang="en-US" altLang="zh-TW" sz="1500" dirty="0" err="1"/>
              <a:t>svm</a:t>
            </a:r>
            <a:r>
              <a:rPr lang="en-US" altLang="zh-TW" sz="1500" dirty="0"/>
              <a:t>-&gt;</a:t>
            </a:r>
            <a:r>
              <a:rPr lang="en-US" altLang="zh-TW" sz="1500" dirty="0" err="1"/>
              <a:t>setTermCriteria</a:t>
            </a:r>
            <a:r>
              <a:rPr lang="en-US" altLang="zh-TW" sz="1500" dirty="0"/>
              <a:t>(</a:t>
            </a:r>
            <a:r>
              <a:rPr lang="en-US" altLang="zh-TW" sz="1500" dirty="0" err="1"/>
              <a:t>TermCriteria</a:t>
            </a:r>
            <a:r>
              <a:rPr lang="en-US" altLang="zh-TW" sz="1500" dirty="0"/>
              <a:t>(</a:t>
            </a:r>
            <a:r>
              <a:rPr lang="en-US" altLang="zh-TW" sz="1500" dirty="0" err="1"/>
              <a:t>TermCriteria</a:t>
            </a:r>
            <a:r>
              <a:rPr lang="en-US" altLang="zh-TW" sz="1500" dirty="0"/>
              <a:t>::MAX_ITER, 200, FLT_EPSILON));</a:t>
            </a:r>
          </a:p>
          <a:p>
            <a:r>
              <a:rPr lang="en-US" altLang="zh-TW" sz="1500" dirty="0" err="1"/>
              <a:t>svm</a:t>
            </a:r>
            <a:r>
              <a:rPr lang="en-US" altLang="zh-TW" sz="1500" dirty="0"/>
              <a:t>-&gt;</a:t>
            </a:r>
            <a:r>
              <a:rPr lang="en-US" altLang="zh-TW" sz="1500" dirty="0" err="1"/>
              <a:t>setGamma</a:t>
            </a:r>
            <a:r>
              <a:rPr lang="en-US" altLang="zh-TW" sz="1500" dirty="0"/>
              <a:t>(3);</a:t>
            </a:r>
          </a:p>
          <a:p>
            <a:r>
              <a:rPr lang="en-US" altLang="zh-TW" sz="1500" dirty="0" err="1"/>
              <a:t>svm</a:t>
            </a:r>
            <a:r>
              <a:rPr lang="en-US" altLang="zh-TW" sz="1500" dirty="0"/>
              <a:t>-&gt;</a:t>
            </a:r>
            <a:r>
              <a:rPr lang="en-US" altLang="zh-TW" sz="1500" dirty="0" err="1"/>
              <a:t>setDegree</a:t>
            </a:r>
            <a:r>
              <a:rPr lang="en-US" altLang="zh-TW" sz="1500" dirty="0"/>
              <a:t>(3);</a:t>
            </a:r>
            <a:endParaRPr lang="zh-TW" altLang="en-US" sz="15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BD8503-4950-4C71-AA06-4E6A6B3C1676}"/>
              </a:ext>
            </a:extLst>
          </p:cNvPr>
          <p:cNvSpPr/>
          <p:nvPr/>
        </p:nvSpPr>
        <p:spPr>
          <a:xfrm>
            <a:off x="2093642" y="5762049"/>
            <a:ext cx="7445829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500" dirty="0" err="1"/>
              <a:t>svm</a:t>
            </a:r>
            <a:r>
              <a:rPr lang="en-US" altLang="zh-TW" sz="1500" dirty="0"/>
              <a:t>-&gt;</a:t>
            </a:r>
            <a:r>
              <a:rPr lang="en-US" altLang="zh-TW" sz="1500" dirty="0" err="1"/>
              <a:t>setType</a:t>
            </a:r>
            <a:r>
              <a:rPr lang="en-US" altLang="zh-TW" sz="1500" dirty="0"/>
              <a:t>(ml::SVM::C_SVC);</a:t>
            </a:r>
          </a:p>
          <a:p>
            <a:r>
              <a:rPr lang="en-US" altLang="zh-TW" sz="1500" dirty="0" err="1"/>
              <a:t>svm</a:t>
            </a:r>
            <a:r>
              <a:rPr lang="en-US" altLang="zh-TW" sz="1500" dirty="0"/>
              <a:t>-&gt;</a:t>
            </a:r>
            <a:r>
              <a:rPr lang="en-US" altLang="zh-TW" sz="1500" dirty="0" err="1"/>
              <a:t>setKernel</a:t>
            </a:r>
            <a:r>
              <a:rPr lang="en-US" altLang="zh-TW" sz="1500" dirty="0"/>
              <a:t>(ml::SVM::RBF);</a:t>
            </a:r>
          </a:p>
          <a:p>
            <a:r>
              <a:rPr lang="en-US" altLang="zh-TW" sz="1500" dirty="0" err="1"/>
              <a:t>svm</a:t>
            </a:r>
            <a:r>
              <a:rPr lang="en-US" altLang="zh-TW" sz="1500" dirty="0"/>
              <a:t>-&gt;</a:t>
            </a:r>
            <a:r>
              <a:rPr lang="en-US" altLang="zh-TW" sz="1500" dirty="0" err="1"/>
              <a:t>setC</a:t>
            </a:r>
            <a:r>
              <a:rPr lang="en-US" altLang="zh-TW" sz="1500" dirty="0"/>
              <a:t>(10);</a:t>
            </a:r>
          </a:p>
          <a:p>
            <a:r>
              <a:rPr lang="en-US" altLang="zh-TW" sz="1500" dirty="0" err="1"/>
              <a:t>svm</a:t>
            </a:r>
            <a:r>
              <a:rPr lang="en-US" altLang="zh-TW" sz="1500" dirty="0"/>
              <a:t>-&gt;</a:t>
            </a:r>
            <a:r>
              <a:rPr lang="en-US" altLang="zh-TW" sz="1500" dirty="0" err="1"/>
              <a:t>setGamma</a:t>
            </a:r>
            <a:r>
              <a:rPr lang="en-US" altLang="zh-TW" sz="1500" dirty="0"/>
              <a:t>(0.01);</a:t>
            </a:r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25621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6FC2480-3A98-44B5-9E90-9CA11748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Lab6 </a:t>
            </a:r>
            <a:r>
              <a:rPr lang="zh-TW" altLang="en-US" dirty="0"/>
              <a:t>物件分類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4AC83-61CF-44B6-8D82-1224D932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針對實驗結果，比較並說明兩資料集在同樣方法上，為何在辨識正確率上會有明顯差距。</a:t>
            </a:r>
            <a:endParaRPr lang="en-US" altLang="zh-TW" dirty="0"/>
          </a:p>
          <a:p>
            <a:r>
              <a:rPr lang="zh-TW" altLang="en-US" dirty="0"/>
              <a:t>繳交要求</a:t>
            </a:r>
            <a:endParaRPr lang="en-US" altLang="zh-TW" dirty="0"/>
          </a:p>
          <a:p>
            <a:pPr lvl="1"/>
            <a:r>
              <a:rPr lang="zh-TW" altLang="en-US" dirty="0"/>
              <a:t>上傳實驗結果</a:t>
            </a:r>
            <a:r>
              <a:rPr lang="en-US" altLang="zh-TW" dirty="0"/>
              <a:t>"Lab6-</a:t>
            </a:r>
            <a:r>
              <a:rPr lang="zh-TW" altLang="en-US" dirty="0"/>
              <a:t>學號</a:t>
            </a:r>
            <a:r>
              <a:rPr lang="en-US" altLang="zh-TW" dirty="0"/>
              <a:t>.docx"</a:t>
            </a:r>
          </a:p>
          <a:p>
            <a:endParaRPr lang="en-US" altLang="zh-TW" dirty="0"/>
          </a:p>
          <a:p>
            <a:pPr lvl="2"/>
            <a:endParaRPr lang="en-US" altLang="zh-TW" sz="1800" dirty="0"/>
          </a:p>
          <a:p>
            <a:pPr lvl="2"/>
            <a:endParaRPr lang="en-US" altLang="zh-TW" sz="1800" dirty="0"/>
          </a:p>
          <a:p>
            <a:pPr lvl="2"/>
            <a:endParaRPr lang="en-US" altLang="zh-TW" sz="1800" dirty="0"/>
          </a:p>
          <a:p>
            <a:pPr lvl="2"/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75930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1713566-D7A9-4C18-AC9E-374BA0D2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實驗表格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F7D9D0D-9A22-47BE-82DE-B5E4E878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78178"/>
              </p:ext>
            </p:extLst>
          </p:nvPr>
        </p:nvGraphicFramePr>
        <p:xfrm>
          <a:off x="979553" y="1794538"/>
          <a:ext cx="10071528" cy="41344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486">
                  <a:extLst>
                    <a:ext uri="{9D8B030D-6E8A-4147-A177-3AD203B41FA5}">
                      <a16:colId xmlns:a16="http://schemas.microsoft.com/office/drawing/2014/main" val="1401539315"/>
                    </a:ext>
                  </a:extLst>
                </a:gridCol>
                <a:gridCol w="999492">
                  <a:extLst>
                    <a:ext uri="{9D8B030D-6E8A-4147-A177-3AD203B41FA5}">
                      <a16:colId xmlns:a16="http://schemas.microsoft.com/office/drawing/2014/main" val="4138531351"/>
                    </a:ext>
                  </a:extLst>
                </a:gridCol>
                <a:gridCol w="2193967">
                  <a:extLst>
                    <a:ext uri="{9D8B030D-6E8A-4147-A177-3AD203B41FA5}">
                      <a16:colId xmlns:a16="http://schemas.microsoft.com/office/drawing/2014/main" val="2488047497"/>
                    </a:ext>
                  </a:extLst>
                </a:gridCol>
                <a:gridCol w="1409817">
                  <a:extLst>
                    <a:ext uri="{9D8B030D-6E8A-4147-A177-3AD203B41FA5}">
                      <a16:colId xmlns:a16="http://schemas.microsoft.com/office/drawing/2014/main" val="1072884393"/>
                    </a:ext>
                  </a:extLst>
                </a:gridCol>
                <a:gridCol w="2056946">
                  <a:extLst>
                    <a:ext uri="{9D8B030D-6E8A-4147-A177-3AD203B41FA5}">
                      <a16:colId xmlns:a16="http://schemas.microsoft.com/office/drawing/2014/main" val="903667924"/>
                    </a:ext>
                  </a:extLst>
                </a:gridCol>
                <a:gridCol w="1826820">
                  <a:extLst>
                    <a:ext uri="{9D8B030D-6E8A-4147-A177-3AD203B41FA5}">
                      <a16:colId xmlns:a16="http://schemas.microsoft.com/office/drawing/2014/main" val="865887612"/>
                    </a:ext>
                  </a:extLst>
                </a:gridCol>
              </a:tblGrid>
              <a:tr h="5766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Datasets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</a:rPr>
                        <a:t>方法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</a:rPr>
                        <a:t>設定值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</a:rPr>
                        <a:t>正確</a:t>
                      </a:r>
                      <a:r>
                        <a:rPr lang="zh-TW" altLang="en-US" sz="1600" b="1" u="none" strike="noStrike" dirty="0">
                          <a:effectLst/>
                        </a:rPr>
                        <a:t>率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訓練時間</a:t>
                      </a:r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秒</a:t>
                      </a:r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)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測試時間</a:t>
                      </a:r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(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秒</a:t>
                      </a:r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+mn-ea"/>
                        </a:rPr>
                        <a:t>)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298110"/>
                  </a:ext>
                </a:extLst>
              </a:tr>
              <a:tr h="444719"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mnist</a:t>
                      </a:r>
                      <a:endParaRPr lang="en-US" sz="1400" b="0" u="none" strike="noStrike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KNN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K=3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874464"/>
                  </a:ext>
                </a:extLst>
              </a:tr>
              <a:tr h="444719">
                <a:tc v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K=5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240256"/>
                  </a:ext>
                </a:extLst>
              </a:tr>
              <a:tr h="4447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SVM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POLY, D=3, </a:t>
                      </a:r>
                      <a:r>
                        <a:rPr lang="el-GR" altLang="zh-TW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γ</a:t>
                      </a:r>
                      <a:r>
                        <a:rPr lang="en-US" altLang="zh-TW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=3</a:t>
                      </a:r>
                      <a:endParaRPr lang="en-US" altLang="zh-TW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5582"/>
                  </a:ext>
                </a:extLst>
              </a:tr>
              <a:tr h="444719">
                <a:tc v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SVM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RBF, 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C=0.1, </a:t>
                      </a:r>
                      <a:r>
                        <a:rPr lang="el-GR" altLang="zh-TW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γ</a:t>
                      </a: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=0.0375</a:t>
                      </a:r>
                      <a:endParaRPr lang="en-US" altLang="zh-TW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101697"/>
                  </a:ext>
                </a:extLst>
              </a:tr>
              <a:tr h="444719">
                <a:tc row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fashion-</a:t>
                      </a:r>
                      <a:r>
                        <a:rPr lang="en-US" sz="1400" b="0" u="none" strike="noStrike" kern="1200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mnist</a:t>
                      </a:r>
                      <a:endParaRPr lang="en-US" sz="1400" b="0" u="none" strike="noStrike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KNN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K=3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630557"/>
                  </a:ext>
                </a:extLst>
              </a:tr>
              <a:tr h="444719">
                <a:tc v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K=5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185128"/>
                  </a:ext>
                </a:extLst>
              </a:tr>
              <a:tr h="4447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SVM</a:t>
                      </a:r>
                      <a:endParaRPr 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POLY, D=3, </a:t>
                      </a:r>
                      <a:r>
                        <a:rPr lang="el-GR" altLang="zh-TW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γ</a:t>
                      </a:r>
                      <a:r>
                        <a:rPr lang="en-US" altLang="zh-TW" sz="1400" b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=3</a:t>
                      </a:r>
                      <a:endParaRPr lang="en-US" altLang="zh-TW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14915"/>
                  </a:ext>
                </a:extLst>
              </a:tr>
              <a:tr h="4447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RBF, C=0.1, </a:t>
                      </a:r>
                      <a:r>
                        <a:rPr lang="el-GR" altLang="zh-TW" sz="14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γ</a:t>
                      </a:r>
                      <a:r>
                        <a:rPr lang="en-US" altLang="zh-TW" sz="1400" b="0" u="none" strike="noStrike" baseline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=0.0375</a:t>
                      </a:r>
                      <a:endParaRPr lang="en-US" altLang="zh-TW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6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224</Words>
  <Application>Microsoft Office PowerPoint</Application>
  <PresentationFormat>寬螢幕</PresentationFormat>
  <Paragraphs>58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Computer Vision 電腦視覺  Lab6 物件分類</vt:lpstr>
      <vt:lpstr>Lab6 物件分類</vt:lpstr>
      <vt:lpstr>Lab6 物件分類</vt:lpstr>
      <vt:lpstr>實驗表格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9300475</dc:creator>
  <cp:lastModifiedBy>USER</cp:lastModifiedBy>
  <cp:revision>324</cp:revision>
  <cp:lastPrinted>2019-09-26T06:39:16Z</cp:lastPrinted>
  <dcterms:created xsi:type="dcterms:W3CDTF">2019-08-06T07:14:23Z</dcterms:created>
  <dcterms:modified xsi:type="dcterms:W3CDTF">2020-12-31T07:52:05Z</dcterms:modified>
</cp:coreProperties>
</file>