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5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8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7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8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3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0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7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07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48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1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EAB-AA7D-4141-A6B4-B960CB1189C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4F32-17B9-46D1-B982-049F89F38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3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6476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Predicting the Price of Toyota Corolla Cars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8145"/>
            <a:ext cx="10515600" cy="288881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by: Ms. </a:t>
            </a:r>
            <a:r>
              <a:rPr lang="en-US" dirty="0" err="1" smtClean="0"/>
              <a:t>Trupti</a:t>
            </a:r>
            <a:r>
              <a:rPr lang="en-US" dirty="0" smtClean="0"/>
              <a:t> </a:t>
            </a:r>
            <a:r>
              <a:rPr lang="en-US" dirty="0" err="1" smtClean="0"/>
              <a:t>Sultane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03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9. Business Impact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Accurate Price Predictions: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Helps in setting competitive prices for used Toyota Corolla cars.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Enhances decision-making for sales and marketing strategies.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b="1" dirty="0" smtClean="0"/>
              <a:t>Informed Decision-Making:</a:t>
            </a:r>
            <a:endParaRPr lang="en-US" b="1" dirty="0"/>
          </a:p>
          <a:p>
            <a:pPr lvl="1"/>
            <a:r>
              <a:rPr lang="en-US" sz="2000" dirty="0" smtClean="0"/>
              <a:t>Provides insight into factors affecting car prices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Aids in inventory management and forecasting.</a:t>
            </a:r>
          </a:p>
          <a:p>
            <a:pPr marL="0" indent="0">
              <a:buNone/>
            </a:pPr>
            <a:r>
              <a:rPr lang="en-US" sz="2400" b="1" dirty="0" smtClean="0"/>
              <a:t>Increased Profitability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 lvl="1"/>
            <a:r>
              <a:rPr lang="en-US" sz="2000" dirty="0" smtClean="0"/>
              <a:t>Optimize pricing strategies to maximize profits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Reduce the risk of overpricing or underpricing vehicles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96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857"/>
          </a:xfrm>
        </p:spPr>
        <p:txBody>
          <a:bodyPr/>
          <a:lstStyle/>
          <a:p>
            <a:r>
              <a:rPr lang="en-IN" b="1" dirty="0" smtClean="0"/>
              <a:t>10. 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519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Conclusion: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Developed a robust multiple linear regression model for predicting the price of Toyota Corolla cars.</a:t>
            </a:r>
          </a:p>
          <a:p>
            <a:r>
              <a:rPr lang="en-US" sz="2400" dirty="0" smtClean="0"/>
              <a:t>Performed thorough EDA and data transformations to enhance model performance.</a:t>
            </a:r>
          </a:p>
          <a:p>
            <a:r>
              <a:rPr lang="en-US" sz="2400" dirty="0" smtClean="0"/>
              <a:t>Selected the best model based on R² and RMSE values, demonstrating its effectiveness in accurate price predictions.</a:t>
            </a:r>
          </a:p>
          <a:p>
            <a:r>
              <a:rPr lang="en-US" sz="2400" dirty="0" smtClean="0"/>
              <a:t>Highlighted the significant business impact, aiding in informed decision-making and increasing profitability.</a:t>
            </a:r>
          </a:p>
          <a:p>
            <a:pPr marL="0" indent="0">
              <a:buNone/>
            </a:pPr>
            <a:endParaRPr lang="en-US" sz="2400" b="1" smtClean="0"/>
          </a:p>
          <a:p>
            <a:pPr marL="0" indent="0">
              <a:buNone/>
            </a:pPr>
            <a:r>
              <a:rPr lang="en-US" sz="2400" b="1" smtClean="0"/>
              <a:t>Thank </a:t>
            </a:r>
            <a:r>
              <a:rPr lang="en-US" sz="2400" b="1" dirty="0" smtClean="0"/>
              <a:t>You!</a:t>
            </a:r>
            <a:endParaRPr lang="en-US" sz="24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0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 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Objective: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 a robust multiple linear regression model to predict the price of Toyota Corolla cars.</a:t>
            </a:r>
          </a:p>
          <a:p>
            <a:r>
              <a:rPr lang="en-US" dirty="0" smtClean="0"/>
              <a:t>Perform thorough Exploratory Data Analysis (EDA) and necessary data transformations.</a:t>
            </a:r>
          </a:p>
          <a:p>
            <a:r>
              <a:rPr lang="en-US" dirty="0" smtClean="0"/>
              <a:t>Identify the best model based on performance metrics to assist in accurate price prediction.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04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IN" b="1" dirty="0" smtClean="0"/>
              <a:t>2. Solution 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52277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Solution:</a:t>
            </a:r>
            <a:endParaRPr lang="en-US" sz="2600" dirty="0"/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1. Data Collection:</a:t>
            </a:r>
            <a:endParaRPr lang="en-US" sz="2600" dirty="0" smtClean="0"/>
          </a:p>
          <a:p>
            <a:pPr lvl="1"/>
            <a:r>
              <a:rPr lang="en-US" sz="2200" dirty="0" smtClean="0"/>
              <a:t>Utilized the Toyota Corolla dataset with specific features like Price, Age, KM, HP, etc.</a:t>
            </a:r>
          </a:p>
          <a:p>
            <a:pPr marL="0" indent="0">
              <a:buNone/>
            </a:pPr>
            <a:r>
              <a:rPr lang="en-US" sz="2600" b="1" dirty="0" smtClean="0"/>
              <a:t>2. Data Exploration &amp; Cleaning:</a:t>
            </a:r>
            <a:endParaRPr lang="en-US" sz="2600" dirty="0" smtClean="0"/>
          </a:p>
          <a:p>
            <a:pPr lvl="1"/>
            <a:r>
              <a:rPr lang="en-US" sz="2200" dirty="0" smtClean="0"/>
              <a:t>Conducted EDA to understand the dataset.</a:t>
            </a:r>
          </a:p>
          <a:p>
            <a:pPr lvl="1"/>
            <a:r>
              <a:rPr lang="en-US" sz="2200" dirty="0" smtClean="0"/>
              <a:t>Identified and handled missing values.</a:t>
            </a:r>
          </a:p>
          <a:p>
            <a:pPr lvl="1"/>
            <a:r>
              <a:rPr lang="en-US" sz="2200" dirty="0" smtClean="0"/>
              <a:t>Reduced the dataset to relevant features.</a:t>
            </a:r>
          </a:p>
          <a:p>
            <a:pPr marL="0" indent="0">
              <a:buNone/>
            </a:pPr>
            <a:r>
              <a:rPr lang="en-US" sz="2600" b="1" dirty="0" smtClean="0"/>
              <a:t>3. Data Transformation:</a:t>
            </a:r>
            <a:endParaRPr lang="en-US" sz="2600" dirty="0" smtClean="0"/>
          </a:p>
          <a:p>
            <a:pPr lvl="1"/>
            <a:r>
              <a:rPr lang="en-US" sz="2200" dirty="0" smtClean="0"/>
              <a:t>Applied log transformation to skewed features (KM, Price, Weight).</a:t>
            </a:r>
          </a:p>
          <a:p>
            <a:pPr marL="0" indent="0">
              <a:buNone/>
            </a:pPr>
            <a:r>
              <a:rPr lang="en-US" sz="2600" b="1" dirty="0" smtClean="0"/>
              <a:t>4. Model Building:</a:t>
            </a:r>
            <a:endParaRPr lang="en-US" sz="2600" dirty="0" smtClean="0"/>
          </a:p>
          <a:p>
            <a:pPr lvl="1"/>
            <a:r>
              <a:rPr lang="en-US" sz="2200" dirty="0" smtClean="0"/>
              <a:t>Split data into training and testing sets.</a:t>
            </a:r>
          </a:p>
          <a:p>
            <a:pPr lvl="1"/>
            <a:r>
              <a:rPr lang="en-US" sz="2200" dirty="0" smtClean="0"/>
              <a:t>Built multiple linear regression models using different feature combinations.</a:t>
            </a:r>
          </a:p>
          <a:p>
            <a:pPr marL="0" indent="0">
              <a:buNone/>
            </a:pPr>
            <a:r>
              <a:rPr lang="en-US" sz="2600" b="1" dirty="0" smtClean="0"/>
              <a:t>5. Model Evaluation:</a:t>
            </a:r>
            <a:endParaRPr lang="en-US" sz="2600" dirty="0" smtClean="0"/>
          </a:p>
          <a:p>
            <a:pPr lvl="1"/>
            <a:r>
              <a:rPr lang="en-US" sz="2200" dirty="0" smtClean="0"/>
              <a:t>Evaluated models based on R² and RMSE values.</a:t>
            </a:r>
          </a:p>
          <a:p>
            <a:pPr lvl="1"/>
            <a:r>
              <a:rPr lang="en-US" sz="2200" dirty="0" smtClean="0"/>
              <a:t>Selected the best model for accurate predictions.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68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 Exploratory Data Analysis (EDA)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Exploratory Data Analysis (EDA):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Pair Plot Analysis:</a:t>
            </a:r>
            <a:endParaRPr lang="en-US" sz="2400" dirty="0" smtClean="0"/>
          </a:p>
          <a:p>
            <a:pPr lvl="1"/>
            <a:r>
              <a:rPr lang="en-US" sz="2000" dirty="0" smtClean="0"/>
              <a:t>Visualized relationships between features using pair plots.</a:t>
            </a:r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b="1" dirty="0" smtClean="0"/>
              <a:t>Correlation Matrix:</a:t>
            </a:r>
            <a:endParaRPr lang="en-US" sz="2400" dirty="0" smtClean="0"/>
          </a:p>
          <a:p>
            <a:pPr lvl="1"/>
            <a:r>
              <a:rPr lang="en-US" sz="2000" dirty="0" smtClean="0"/>
              <a:t>Identified strong correlations between features and Price.</a:t>
            </a:r>
          </a:p>
          <a:p>
            <a:pPr lvl="1"/>
            <a:r>
              <a:rPr lang="en-US" sz="2000" dirty="0" smtClean="0"/>
              <a:t>Key insights:</a:t>
            </a:r>
          </a:p>
          <a:p>
            <a:pPr lvl="2"/>
            <a:r>
              <a:rPr lang="en-US" sz="1800" dirty="0" smtClean="0"/>
              <a:t>Age, KM, and Weight have strong negative correlations with Price.</a:t>
            </a:r>
          </a:p>
          <a:p>
            <a:pPr lvl="2"/>
            <a:r>
              <a:rPr lang="en-US" sz="1800" dirty="0" smtClean="0"/>
              <a:t>HP and Quarterly Tax have positive correlations with Price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4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4.Data Transformation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Transformation:</a:t>
            </a:r>
          </a:p>
          <a:p>
            <a:pPr marL="0" indent="0">
              <a:buNone/>
            </a:pPr>
            <a:r>
              <a:rPr lang="en-US" dirty="0" smtClean="0"/>
              <a:t>Applied log transformation to highly skewed data to stabilize variance.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 smtClean="0"/>
              <a:t>Before Transformation:</a:t>
            </a:r>
            <a:endParaRPr lang="en-US" sz="2400" dirty="0" smtClean="0"/>
          </a:p>
          <a:p>
            <a:pPr lvl="2"/>
            <a:r>
              <a:rPr lang="en-US" dirty="0" smtClean="0"/>
              <a:t>KM, Price, and Weight were highly skewed.</a:t>
            </a:r>
          </a:p>
          <a:p>
            <a:pPr marL="914400" lvl="2" indent="0">
              <a:buNone/>
            </a:pPr>
            <a:endParaRPr lang="en-US" b="1" dirty="0" smtClean="0"/>
          </a:p>
          <a:p>
            <a:pPr marL="0" lvl="2" indent="0">
              <a:spcBef>
                <a:spcPts val="1000"/>
              </a:spcBef>
              <a:buNone/>
            </a:pPr>
            <a:r>
              <a:rPr lang="en-US" sz="2400" b="1" dirty="0"/>
              <a:t>After Transformation:</a:t>
            </a:r>
          </a:p>
          <a:p>
            <a:pPr lvl="2"/>
            <a:r>
              <a:rPr lang="en-US" dirty="0" smtClean="0"/>
              <a:t>Distributions became more normal, improving model performance.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97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/>
          <a:lstStyle/>
          <a:p>
            <a:r>
              <a:rPr lang="en-IN" b="1" dirty="0" smtClean="0"/>
              <a:t>5. Model Building and Evaluation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41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Model 1: All Features</a:t>
            </a:r>
            <a:endParaRPr lang="en-US" sz="2000" dirty="0" smtClean="0"/>
          </a:p>
          <a:p>
            <a:pPr lvl="1"/>
            <a:r>
              <a:rPr lang="en-US" sz="1800" dirty="0" smtClean="0"/>
              <a:t>Included all selected features.</a:t>
            </a:r>
          </a:p>
          <a:p>
            <a:pPr lvl="1"/>
            <a:r>
              <a:rPr lang="en-US" sz="1800" dirty="0" smtClean="0"/>
              <a:t>R²: 0.85, RMSE: 0.30</a:t>
            </a:r>
          </a:p>
          <a:p>
            <a:pPr marL="0" indent="0">
              <a:buNone/>
            </a:pPr>
            <a:r>
              <a:rPr lang="en-US" sz="2000" b="1" dirty="0" smtClean="0"/>
              <a:t>Model 2: Exclude 'Doors'</a:t>
            </a:r>
            <a:endParaRPr lang="en-US" sz="2000" dirty="0" smtClean="0"/>
          </a:p>
          <a:p>
            <a:pPr lvl="1"/>
            <a:r>
              <a:rPr lang="en-US" sz="1800" dirty="0" smtClean="0"/>
              <a:t>Excluded less informative feature 'Doors'.</a:t>
            </a:r>
          </a:p>
          <a:p>
            <a:pPr lvl="1"/>
            <a:r>
              <a:rPr lang="en-US" sz="1800" dirty="0" smtClean="0"/>
              <a:t>R²: 0.86, RMSE: 0.28</a:t>
            </a:r>
          </a:p>
          <a:p>
            <a:pPr marL="0" indent="0">
              <a:buNone/>
            </a:pPr>
            <a:r>
              <a:rPr lang="en-US" sz="2000" b="1" dirty="0" smtClean="0"/>
              <a:t>Model 3: Exclude 'cc'</a:t>
            </a:r>
            <a:endParaRPr lang="en-US" sz="2000" dirty="0" smtClean="0"/>
          </a:p>
          <a:p>
            <a:pPr lvl="1"/>
            <a:r>
              <a:rPr lang="en-US" sz="1800" dirty="0" smtClean="0"/>
              <a:t>Excluded feature 'cc' with minimal impact on predictions.</a:t>
            </a:r>
          </a:p>
          <a:p>
            <a:pPr lvl="1"/>
            <a:r>
              <a:rPr lang="en-US" sz="1800" dirty="0" smtClean="0"/>
              <a:t>R²: 0.87, RMSE: 0.27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2000" b="1" dirty="0"/>
              <a:t>Comparison Table</a:t>
            </a:r>
            <a:r>
              <a:rPr lang="en-IN" sz="2000" b="1" dirty="0" smtClean="0"/>
              <a:t>:    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b="1" dirty="0"/>
              <a:t>	</a:t>
            </a:r>
            <a:endParaRPr lang="en-IN" sz="2000" b="1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15051"/>
              </p:ext>
            </p:extLst>
          </p:nvPr>
        </p:nvGraphicFramePr>
        <p:xfrm>
          <a:off x="2478232" y="4882443"/>
          <a:ext cx="5714423" cy="1536832"/>
        </p:xfrm>
        <a:graphic>
          <a:graphicData uri="http://schemas.openxmlformats.org/drawingml/2006/table">
            <a:tbl>
              <a:tblPr/>
              <a:tblGrid>
                <a:gridCol w="2023395"/>
                <a:gridCol w="1756573"/>
                <a:gridCol w="1934455"/>
              </a:tblGrid>
              <a:tr h="3842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R² 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842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Features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Exclude 'Doors'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Exclude 'cc'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7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IN" b="1" dirty="0" smtClean="0"/>
              <a:t>6. Time Taken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Time Taken: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Total Time:</a:t>
            </a:r>
            <a:r>
              <a:rPr lang="en-US" sz="2400" dirty="0" smtClean="0"/>
              <a:t> Approximately 20 hours</a:t>
            </a:r>
          </a:p>
          <a:p>
            <a:pPr lvl="1"/>
            <a:r>
              <a:rPr lang="en-US" sz="2000" dirty="0" smtClean="0"/>
              <a:t>Data Exploration and Cleaning: 5 hours</a:t>
            </a:r>
          </a:p>
          <a:p>
            <a:pPr lvl="1"/>
            <a:r>
              <a:rPr lang="en-US" sz="2000" dirty="0" smtClean="0"/>
              <a:t>EDA and Visualization: 5 hours</a:t>
            </a:r>
          </a:p>
          <a:p>
            <a:pPr lvl="1"/>
            <a:r>
              <a:rPr lang="en-US" sz="2000" dirty="0" smtClean="0"/>
              <a:t>Data Transformation: 2 hours</a:t>
            </a:r>
          </a:p>
          <a:p>
            <a:pPr lvl="1"/>
            <a:r>
              <a:rPr lang="en-US" sz="2000" dirty="0" smtClean="0"/>
              <a:t>Model Building: 4 hours</a:t>
            </a:r>
          </a:p>
          <a:p>
            <a:pPr lvl="1"/>
            <a:r>
              <a:rPr lang="en-US" sz="2000" dirty="0" smtClean="0"/>
              <a:t>Model Evaluation: 2 hours</a:t>
            </a:r>
          </a:p>
          <a:p>
            <a:pPr lvl="1"/>
            <a:r>
              <a:rPr lang="en-US" sz="2000" dirty="0" smtClean="0"/>
              <a:t>Documentation and Presentation Preparation: 2 hours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26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IN" b="1" dirty="0" smtClean="0"/>
              <a:t>7. Challenges Faced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5255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Data Quality Issues:</a:t>
            </a:r>
            <a:endParaRPr lang="en-US" sz="2400" dirty="0" smtClean="0"/>
          </a:p>
          <a:p>
            <a:pPr lvl="1"/>
            <a:r>
              <a:rPr lang="en-US" sz="2000" dirty="0" smtClean="0"/>
              <a:t>Handling missing values and outliers.</a:t>
            </a:r>
          </a:p>
          <a:p>
            <a:pPr lvl="1"/>
            <a:r>
              <a:rPr lang="en-US" sz="2000" dirty="0" smtClean="0"/>
              <a:t>Ensuring accurate data transformations.</a:t>
            </a:r>
          </a:p>
          <a:p>
            <a:pPr marL="0" indent="0">
              <a:buNone/>
            </a:pPr>
            <a:r>
              <a:rPr lang="en-US" sz="2400" b="1" dirty="0" smtClean="0"/>
              <a:t>Feature Selection:</a:t>
            </a:r>
            <a:endParaRPr lang="en-US" sz="2400" dirty="0" smtClean="0"/>
          </a:p>
          <a:p>
            <a:pPr lvl="1"/>
            <a:r>
              <a:rPr lang="en-US" sz="2000" dirty="0" smtClean="0"/>
              <a:t>Identifying the most relevant features for the model.</a:t>
            </a:r>
          </a:p>
          <a:p>
            <a:pPr lvl="1"/>
            <a:r>
              <a:rPr lang="en-US" sz="2000" dirty="0" smtClean="0"/>
              <a:t>Addressing </a:t>
            </a:r>
            <a:r>
              <a:rPr lang="en-US" sz="2000" dirty="0" err="1" smtClean="0"/>
              <a:t>multicollinearity</a:t>
            </a:r>
            <a:r>
              <a:rPr lang="en-US" sz="2000" dirty="0" smtClean="0"/>
              <a:t> among features.</a:t>
            </a:r>
          </a:p>
          <a:p>
            <a:pPr marL="0" indent="0">
              <a:buNone/>
            </a:pPr>
            <a:r>
              <a:rPr lang="en-US" sz="2400" b="1" dirty="0" smtClean="0"/>
              <a:t>Model Performance:</a:t>
            </a:r>
            <a:endParaRPr lang="en-US" sz="2400" dirty="0" smtClean="0"/>
          </a:p>
          <a:p>
            <a:pPr lvl="1"/>
            <a:r>
              <a:rPr lang="en-US" sz="2000" dirty="0" smtClean="0"/>
              <a:t>Balancing complexity and performance of the model.</a:t>
            </a:r>
          </a:p>
          <a:p>
            <a:pPr lvl="1"/>
            <a:r>
              <a:rPr lang="en-US" sz="2000" dirty="0" smtClean="0"/>
              <a:t>Ensuring the model generalizes well to unseen data.</a:t>
            </a:r>
          </a:p>
          <a:p>
            <a:pPr marL="0" indent="0">
              <a:buNone/>
            </a:pPr>
            <a:r>
              <a:rPr lang="en-US" sz="2400" b="1" dirty="0" smtClean="0"/>
              <a:t>Technical Limitations:</a:t>
            </a:r>
            <a:endParaRPr lang="en-US" sz="2400" dirty="0" smtClean="0"/>
          </a:p>
          <a:p>
            <a:pPr lvl="1"/>
            <a:r>
              <a:rPr lang="en-US" sz="2000" dirty="0" smtClean="0"/>
              <a:t>Managing computational resources efficiently.</a:t>
            </a:r>
          </a:p>
          <a:p>
            <a:pPr lvl="1"/>
            <a:r>
              <a:rPr lang="en-US" sz="2000" dirty="0" smtClean="0"/>
              <a:t>Handling large datasets and processing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32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8. Complexity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Complexity: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Moderate to High:</a:t>
            </a:r>
            <a:endParaRPr lang="en-US" sz="2400" dirty="0" smtClean="0"/>
          </a:p>
          <a:p>
            <a:pPr lvl="1"/>
            <a:r>
              <a:rPr lang="en-US" sz="2000" dirty="0" smtClean="0"/>
              <a:t>Multiple steps in the data pipeline including cleaning, transformation, and visualization.</a:t>
            </a:r>
          </a:p>
          <a:p>
            <a:pPr lvl="1"/>
            <a:r>
              <a:rPr lang="en-US" sz="2000" dirty="0" smtClean="0"/>
              <a:t>Building and comparing multiple models with different feature sets.</a:t>
            </a:r>
          </a:p>
          <a:p>
            <a:pPr lvl="1"/>
            <a:r>
              <a:rPr lang="en-US" sz="2000" dirty="0" smtClean="0"/>
              <a:t>Interpreting model performance metrics and selecting the best model.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31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667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the Price of Toyota Corolla Cars</vt:lpstr>
      <vt:lpstr>1. Objective</vt:lpstr>
      <vt:lpstr>2. Solution Overview</vt:lpstr>
      <vt:lpstr>3. Exploratory Data Analysis (EDA)</vt:lpstr>
      <vt:lpstr>4.Data Transformation</vt:lpstr>
      <vt:lpstr>5. Model Building and Evaluation</vt:lpstr>
      <vt:lpstr>6. Time Taken</vt:lpstr>
      <vt:lpstr>7. Challenges Faced</vt:lpstr>
      <vt:lpstr>8. Complexity</vt:lpstr>
      <vt:lpstr>9. Business Impact</vt:lpstr>
      <vt:lpstr>10.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Price of Toyota Corolla Cars</dc:title>
  <dc:creator>Kamlesh</dc:creator>
  <cp:lastModifiedBy>Kamlesh</cp:lastModifiedBy>
  <cp:revision>4</cp:revision>
  <dcterms:created xsi:type="dcterms:W3CDTF">2024-07-08T19:07:31Z</dcterms:created>
  <dcterms:modified xsi:type="dcterms:W3CDTF">2024-07-08T19:38:19Z</dcterms:modified>
</cp:coreProperties>
</file>