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6CFEAB-AA7D-4141-A6B4-B960CB1189CF}"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146995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6CFEAB-AA7D-4141-A6B4-B960CB1189CF}"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252763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6CFEAB-AA7D-4141-A6B4-B960CB1189CF}"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266418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6CFEAB-AA7D-4141-A6B4-B960CB1189CF}"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110607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6CFEAB-AA7D-4141-A6B4-B960CB1189CF}"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348208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6CFEAB-AA7D-4141-A6B4-B960CB1189CF}"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410863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6CFEAB-AA7D-4141-A6B4-B960CB1189CF}"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111840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6CFEAB-AA7D-4141-A6B4-B960CB1189CF}"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68237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CFEAB-AA7D-4141-A6B4-B960CB1189CF}"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387507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CFEAB-AA7D-4141-A6B4-B960CB1189CF}"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179048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CFEAB-AA7D-4141-A6B4-B960CB1189CF}"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804F32-17B9-46D1-B982-049F89F38C50}" type="slidenum">
              <a:rPr lang="en-IN" smtClean="0"/>
              <a:t>‹#›</a:t>
            </a:fld>
            <a:endParaRPr lang="en-IN"/>
          </a:p>
        </p:txBody>
      </p:sp>
    </p:spTree>
    <p:extLst>
      <p:ext uri="{BB962C8B-B14F-4D97-AF65-F5344CB8AC3E}">
        <p14:creationId xmlns:p14="http://schemas.microsoft.com/office/powerpoint/2010/main" val="397091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CFEAB-AA7D-4141-A6B4-B960CB1189CF}" type="datetimeFigureOut">
              <a:rPr lang="en-IN" smtClean="0"/>
              <a:t>12-07-2024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04F32-17B9-46D1-B982-049F89F38C50}" type="slidenum">
              <a:rPr lang="en-IN" smtClean="0"/>
              <a:t>‹#›</a:t>
            </a:fld>
            <a:endParaRPr lang="en-IN"/>
          </a:p>
        </p:txBody>
      </p:sp>
    </p:spTree>
    <p:extLst>
      <p:ext uri="{BB962C8B-B14F-4D97-AF65-F5344CB8AC3E}">
        <p14:creationId xmlns:p14="http://schemas.microsoft.com/office/powerpoint/2010/main" val="44639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38148"/>
          </a:xfrm>
        </p:spPr>
        <p:txBody>
          <a:bodyPr>
            <a:normAutofit/>
          </a:bodyPr>
          <a:lstStyle/>
          <a:p>
            <a:pPr algn="ctr"/>
            <a:r>
              <a:rPr lang="en-US" sz="6000" b="1" dirty="0"/>
              <a:t>Salary Prediction for New </a:t>
            </a:r>
            <a:r>
              <a:rPr lang="en-US" sz="6000" b="1" dirty="0" smtClean="0"/>
              <a:t>Employee using Linear &amp; </a:t>
            </a:r>
            <a:r>
              <a:rPr lang="en-US" sz="6000" b="1" dirty="0" err="1" smtClean="0"/>
              <a:t>Polynominal</a:t>
            </a:r>
            <a:r>
              <a:rPr lang="en-US" sz="6000" b="1" dirty="0" smtClean="0"/>
              <a:t> Regression</a:t>
            </a:r>
            <a:endParaRPr lang="en-IN" sz="6000" b="1" dirty="0"/>
          </a:p>
        </p:txBody>
      </p:sp>
      <p:sp>
        <p:nvSpPr>
          <p:cNvPr id="3" name="Content Placeholder 2"/>
          <p:cNvSpPr>
            <a:spLocks noGrp="1"/>
          </p:cNvSpPr>
          <p:nvPr>
            <p:ph idx="1"/>
          </p:nvPr>
        </p:nvSpPr>
        <p:spPr>
          <a:xfrm>
            <a:off x="838200" y="5292435"/>
            <a:ext cx="10515600" cy="884527"/>
          </a:xfrm>
        </p:spPr>
        <p:txBody>
          <a:bodyPr>
            <a:normAutofit fontScale="92500" lnSpcReduction="10000"/>
          </a:bodyPr>
          <a:lstStyle/>
          <a:p>
            <a:endParaRPr lang="en-US" dirty="0" smtClean="0"/>
          </a:p>
          <a:p>
            <a:pPr marL="0" indent="0">
              <a:buNone/>
            </a:pPr>
            <a:r>
              <a:rPr lang="en-US" dirty="0" smtClean="0"/>
              <a:t>Presented by: Ms. </a:t>
            </a:r>
            <a:r>
              <a:rPr lang="en-US" dirty="0" err="1" smtClean="0"/>
              <a:t>Trupti</a:t>
            </a:r>
            <a:r>
              <a:rPr lang="en-US" dirty="0" smtClean="0"/>
              <a:t> </a:t>
            </a:r>
            <a:r>
              <a:rPr lang="en-US" dirty="0" err="1" smtClean="0"/>
              <a:t>Sultane</a:t>
            </a:r>
            <a:endParaRPr lang="en-IN" dirty="0"/>
          </a:p>
        </p:txBody>
      </p:sp>
    </p:spTree>
    <p:extLst>
      <p:ext uri="{BB962C8B-B14F-4D97-AF65-F5344CB8AC3E}">
        <p14:creationId xmlns:p14="http://schemas.microsoft.com/office/powerpoint/2010/main" val="305103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1. Introduction</a:t>
            </a:r>
            <a:endParaRPr lang="en-IN" b="1" dirty="0"/>
          </a:p>
        </p:txBody>
      </p:sp>
      <p:sp>
        <p:nvSpPr>
          <p:cNvPr id="3" name="Content Placeholder 2"/>
          <p:cNvSpPr>
            <a:spLocks noGrp="1"/>
          </p:cNvSpPr>
          <p:nvPr>
            <p:ph idx="1"/>
          </p:nvPr>
        </p:nvSpPr>
        <p:spPr/>
        <p:txBody>
          <a:bodyPr/>
          <a:lstStyle/>
          <a:p>
            <a:r>
              <a:rPr lang="en-US" b="1" dirty="0"/>
              <a:t>Purpose:</a:t>
            </a:r>
            <a:r>
              <a:rPr lang="en-US" dirty="0"/>
              <a:t> To determine the appropriate salary for a new Regional Manager with 2 years of experience</a:t>
            </a:r>
            <a:r>
              <a:rPr lang="en-US" dirty="0" smtClean="0"/>
              <a:t>.</a:t>
            </a:r>
          </a:p>
          <a:p>
            <a:pPr marL="0" indent="0">
              <a:buNone/>
            </a:pPr>
            <a:endParaRPr lang="en-US" dirty="0"/>
          </a:p>
          <a:p>
            <a:r>
              <a:rPr lang="en-US" b="1" dirty="0"/>
              <a:t>Data Source: </a:t>
            </a:r>
            <a:r>
              <a:rPr lang="en-US" dirty="0" smtClean="0"/>
              <a:t>Position_Salaries.csv</a:t>
            </a:r>
          </a:p>
          <a:p>
            <a:pPr marL="0" indent="0">
              <a:buNone/>
            </a:pPr>
            <a:endParaRPr lang="en-US" dirty="0"/>
          </a:p>
          <a:p>
            <a:r>
              <a:rPr lang="en-US" b="1" dirty="0"/>
              <a:t>Roles Considered: </a:t>
            </a:r>
            <a:r>
              <a:rPr lang="en-US" dirty="0"/>
              <a:t>Various managerial and consultant roles.</a:t>
            </a:r>
            <a:endParaRPr lang="en-IN" dirty="0"/>
          </a:p>
        </p:txBody>
      </p:sp>
    </p:spTree>
    <p:extLst>
      <p:ext uri="{BB962C8B-B14F-4D97-AF65-F5344CB8AC3E}">
        <p14:creationId xmlns:p14="http://schemas.microsoft.com/office/powerpoint/2010/main" val="202704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IN" b="1" dirty="0" smtClean="0"/>
              <a:t>2. </a:t>
            </a:r>
            <a:r>
              <a:rPr lang="en-IN" b="1" dirty="0"/>
              <a:t>Data Overview</a:t>
            </a:r>
          </a:p>
        </p:txBody>
      </p:sp>
      <p:sp>
        <p:nvSpPr>
          <p:cNvPr id="3" name="Content Placeholder 2"/>
          <p:cNvSpPr>
            <a:spLocks noGrp="1"/>
          </p:cNvSpPr>
          <p:nvPr>
            <p:ph idx="1"/>
          </p:nvPr>
        </p:nvSpPr>
        <p:spPr>
          <a:xfrm>
            <a:off x="838200" y="1376218"/>
            <a:ext cx="10515600" cy="5227782"/>
          </a:xfrm>
        </p:spPr>
        <p:txBody>
          <a:bodyPr>
            <a:normAutofit/>
          </a:bodyPr>
          <a:lstStyle/>
          <a:p>
            <a:pPr marL="0" indent="0">
              <a:buNone/>
            </a:pPr>
            <a:endParaRPr lang="en-US" sz="2600" b="1" dirty="0"/>
          </a:p>
          <a:p>
            <a:pPr marL="0" indent="0">
              <a:buNone/>
            </a:pPr>
            <a:r>
              <a:rPr lang="en-US" sz="2600" b="1" dirty="0" smtClean="0"/>
              <a:t>Description of Data:</a:t>
            </a:r>
            <a:endParaRPr lang="en-US" sz="2600" dirty="0" smtClean="0"/>
          </a:p>
          <a:p>
            <a:pPr marL="0" indent="0">
              <a:buNone/>
            </a:pPr>
            <a:r>
              <a:rPr lang="en-IN" dirty="0" smtClean="0"/>
              <a:t>Columns: Position, Level, Salary</a:t>
            </a:r>
          </a:p>
          <a:p>
            <a:pPr marL="0" indent="0">
              <a:buNone/>
            </a:pPr>
            <a:r>
              <a:rPr lang="en-IN" sz="1050" dirty="0"/>
              <a:t>	</a:t>
            </a:r>
            <a:r>
              <a:rPr lang="en-IN" sz="1050" dirty="0" smtClean="0"/>
              <a:t>	</a:t>
            </a:r>
            <a:endParaRPr lang="en-IN" sz="1050" dirty="0"/>
          </a:p>
        </p:txBody>
      </p:sp>
      <p:graphicFrame>
        <p:nvGraphicFramePr>
          <p:cNvPr id="9" name="Table 8"/>
          <p:cNvGraphicFramePr>
            <a:graphicFrameLocks noGrp="1"/>
          </p:cNvGraphicFramePr>
          <p:nvPr>
            <p:extLst>
              <p:ext uri="{D42A27DB-BD31-4B8C-83A1-F6EECF244321}">
                <p14:modId xmlns:p14="http://schemas.microsoft.com/office/powerpoint/2010/main" val="3079478641"/>
              </p:ext>
            </p:extLst>
          </p:nvPr>
        </p:nvGraphicFramePr>
        <p:xfrm>
          <a:off x="3528291" y="2835569"/>
          <a:ext cx="5283200" cy="3648359"/>
        </p:xfrm>
        <a:graphic>
          <a:graphicData uri="http://schemas.openxmlformats.org/drawingml/2006/table">
            <a:tbl>
              <a:tblPr>
                <a:tableStyleId>{5C22544A-7EE6-4342-B048-85BDC9FD1C3A}</a:tableStyleId>
              </a:tblPr>
              <a:tblGrid>
                <a:gridCol w="1948914"/>
                <a:gridCol w="1127083"/>
                <a:gridCol w="2207203"/>
              </a:tblGrid>
              <a:tr h="331669">
                <a:tc>
                  <a:txBody>
                    <a:bodyPr/>
                    <a:lstStyle/>
                    <a:p>
                      <a:pPr algn="ctr" fontAlgn="b"/>
                      <a:r>
                        <a:rPr lang="en-IN" sz="1400" b="1" u="none" strike="noStrike" dirty="0">
                          <a:effectLst/>
                        </a:rPr>
                        <a:t>Position</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effectLst/>
                        </a:rPr>
                        <a:t>Level</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dirty="0">
                          <a:effectLst/>
                        </a:rPr>
                        <a:t>Business Analyst</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45,000.00 </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dirty="0">
                          <a:effectLst/>
                        </a:rPr>
                        <a:t>Junior Consultant</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50,000.00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Senior Consultant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60,000.00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Manager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80,000.00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Country Manager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1,10,000.00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Region Manager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1,50,000.00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Partner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2,00,000.00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Senior Partner</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3,00,000.00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C-level</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5,00,000.00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669">
                <a:tc>
                  <a:txBody>
                    <a:bodyPr/>
                    <a:lstStyle/>
                    <a:p>
                      <a:pPr algn="ctr" fontAlgn="b"/>
                      <a:r>
                        <a:rPr lang="en-IN" sz="1100" u="none" strike="noStrike">
                          <a:effectLst/>
                        </a:rPr>
                        <a:t>CEO</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10,00,000.00 </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968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r>
              <a:rPr lang="en-IN" b="1" dirty="0" smtClean="0"/>
              <a:t>3. Methodology</a:t>
            </a:r>
            <a:endParaRPr lang="en-IN" b="1" dirty="0"/>
          </a:p>
        </p:txBody>
      </p:sp>
      <p:sp>
        <p:nvSpPr>
          <p:cNvPr id="3" name="Content Placeholder 2"/>
          <p:cNvSpPr>
            <a:spLocks noGrp="1"/>
          </p:cNvSpPr>
          <p:nvPr>
            <p:ph idx="1"/>
          </p:nvPr>
        </p:nvSpPr>
        <p:spPr>
          <a:xfrm>
            <a:off x="838200" y="1985818"/>
            <a:ext cx="10515600" cy="4784437"/>
          </a:xfrm>
        </p:spPr>
        <p:txBody>
          <a:bodyPr>
            <a:normAutofit/>
          </a:bodyPr>
          <a:lstStyle/>
          <a:p>
            <a:r>
              <a:rPr lang="en-IN" sz="2400" b="1" dirty="0" smtClean="0"/>
              <a:t>Linear Regression: </a:t>
            </a:r>
            <a:r>
              <a:rPr lang="en-US" sz="2000" dirty="0"/>
              <a:t>The linear regression formula is y = a + </a:t>
            </a:r>
            <a:r>
              <a:rPr lang="en-US" sz="2000" dirty="0" err="1"/>
              <a:t>bx</a:t>
            </a:r>
            <a:r>
              <a:rPr lang="en-US" sz="2000" dirty="0"/>
              <a:t>, where y </a:t>
            </a:r>
            <a:r>
              <a:rPr lang="en-US" sz="2000" dirty="0" smtClean="0"/>
              <a:t>(Salary) is </a:t>
            </a:r>
            <a:r>
              <a:rPr lang="en-US" sz="2000" dirty="0"/>
              <a:t>the dependent variable, </a:t>
            </a:r>
            <a:r>
              <a:rPr lang="en-US" sz="2000" dirty="0" smtClean="0"/>
              <a:t>x (Level) </a:t>
            </a:r>
            <a:r>
              <a:rPr lang="en-US" sz="2000" dirty="0"/>
              <a:t>is the independent </a:t>
            </a:r>
            <a:r>
              <a:rPr lang="en-US" sz="2000" dirty="0" smtClean="0"/>
              <a:t>variable. </a:t>
            </a:r>
          </a:p>
          <a:p>
            <a:pPr marL="0" indent="0">
              <a:buNone/>
            </a:pPr>
            <a:r>
              <a:rPr lang="en-US" sz="2000" dirty="0"/>
              <a:t>	</a:t>
            </a:r>
            <a:endParaRPr lang="en-IN" sz="2000" dirty="0"/>
          </a:p>
        </p:txBody>
      </p:sp>
      <p:pic>
        <p:nvPicPr>
          <p:cNvPr id="4" name="Picture 3"/>
          <p:cNvPicPr>
            <a:picLocks noChangeAspect="1"/>
          </p:cNvPicPr>
          <p:nvPr/>
        </p:nvPicPr>
        <p:blipFill>
          <a:blip r:embed="rId2"/>
          <a:stretch>
            <a:fillRect/>
          </a:stretch>
        </p:blipFill>
        <p:spPr>
          <a:xfrm>
            <a:off x="2471691" y="3324576"/>
            <a:ext cx="4289279" cy="2882259"/>
          </a:xfrm>
          <a:prstGeom prst="rect">
            <a:avLst/>
          </a:prstGeom>
        </p:spPr>
      </p:pic>
    </p:spTree>
    <p:extLst>
      <p:ext uri="{BB962C8B-B14F-4D97-AF65-F5344CB8AC3E}">
        <p14:creationId xmlns:p14="http://schemas.microsoft.com/office/powerpoint/2010/main" val="286848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802"/>
          </a:xfrm>
        </p:spPr>
        <p:txBody>
          <a:bodyPr>
            <a:normAutofit fontScale="90000"/>
          </a:bodyPr>
          <a:lstStyle/>
          <a:p>
            <a:endParaRPr lang="en-IN" b="1" dirty="0"/>
          </a:p>
        </p:txBody>
      </p:sp>
      <p:sp>
        <p:nvSpPr>
          <p:cNvPr id="3" name="Content Placeholder 2"/>
          <p:cNvSpPr>
            <a:spLocks noGrp="1"/>
          </p:cNvSpPr>
          <p:nvPr>
            <p:ph idx="1"/>
          </p:nvPr>
        </p:nvSpPr>
        <p:spPr>
          <a:xfrm>
            <a:off x="838200" y="1108364"/>
            <a:ext cx="10515600" cy="5068599"/>
          </a:xfrm>
        </p:spPr>
        <p:txBody>
          <a:bodyPr/>
          <a:lstStyle/>
          <a:p>
            <a:pPr marL="0" indent="0">
              <a:buNone/>
            </a:pPr>
            <a:r>
              <a:rPr lang="en-US" sz="3200" b="1" dirty="0" smtClean="0"/>
              <a:t>Polynomial </a:t>
            </a:r>
            <a:r>
              <a:rPr lang="en-US" sz="3200" b="1" dirty="0"/>
              <a:t>Regression : </a:t>
            </a:r>
            <a:r>
              <a:rPr lang="en-IN" dirty="0"/>
              <a:t>For a polynomial regression of degree 3, the formula is: y=</a:t>
            </a:r>
            <a:r>
              <a:rPr lang="el-GR" dirty="0"/>
              <a:t>β0+β1</a:t>
            </a:r>
            <a:r>
              <a:rPr lang="en-IN" dirty="0"/>
              <a:t>x+</a:t>
            </a:r>
            <a:r>
              <a:rPr lang="el-GR" dirty="0"/>
              <a:t>β2</a:t>
            </a:r>
            <a:r>
              <a:rPr lang="en-IN" dirty="0"/>
              <a:t>x2+</a:t>
            </a:r>
            <a:r>
              <a:rPr lang="el-GR" dirty="0"/>
              <a:t>β3</a:t>
            </a:r>
            <a:r>
              <a:rPr lang="en-IN" dirty="0"/>
              <a:t>x3+</a:t>
            </a:r>
            <a:r>
              <a:rPr lang="el-GR" dirty="0"/>
              <a:t>ϵ</a:t>
            </a:r>
            <a:r>
              <a:rPr lang="en-IN" dirty="0"/>
              <a:t>, where </a:t>
            </a:r>
            <a:r>
              <a:rPr lang="en-US" dirty="0"/>
              <a:t>y is the dependent variable (Salary), x is the independent variable (Level), </a:t>
            </a:r>
            <a:r>
              <a:rPr lang="el-GR" dirty="0"/>
              <a:t>β0​ </a:t>
            </a:r>
            <a:r>
              <a:rPr lang="en-IN" dirty="0"/>
              <a:t>is the intercept, </a:t>
            </a:r>
            <a:r>
              <a:rPr lang="en-US" dirty="0"/>
              <a:t>β1​,β2​,β3​ are the coefficients for the linear, quadratic, and cubic terms, respectively, ϵ is the error term. </a:t>
            </a:r>
          </a:p>
          <a:p>
            <a:pPr marL="0" indent="0">
              <a:buNone/>
            </a:pPr>
            <a:endParaRPr lang="en-US" dirty="0" smtClean="0"/>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964537" y="3121093"/>
            <a:ext cx="4779928" cy="3055870"/>
          </a:xfrm>
          <a:prstGeom prst="rect">
            <a:avLst/>
          </a:prstGeom>
        </p:spPr>
      </p:pic>
    </p:spTree>
    <p:extLst>
      <p:ext uri="{BB962C8B-B14F-4D97-AF65-F5344CB8AC3E}">
        <p14:creationId xmlns:p14="http://schemas.microsoft.com/office/powerpoint/2010/main" val="428997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lstStyle/>
          <a:p>
            <a:r>
              <a:rPr lang="en-IN" b="1" dirty="0"/>
              <a:t>4</a:t>
            </a:r>
            <a:r>
              <a:rPr lang="en-IN" b="1" dirty="0" smtClean="0"/>
              <a:t>. </a:t>
            </a:r>
            <a:r>
              <a:rPr lang="en-IN" b="1" dirty="0"/>
              <a:t>Model Diagnostics</a:t>
            </a:r>
          </a:p>
        </p:txBody>
      </p:sp>
      <p:sp>
        <p:nvSpPr>
          <p:cNvPr id="3" name="Content Placeholder 2"/>
          <p:cNvSpPr>
            <a:spLocks noGrp="1"/>
          </p:cNvSpPr>
          <p:nvPr>
            <p:ph idx="1"/>
          </p:nvPr>
        </p:nvSpPr>
        <p:spPr>
          <a:xfrm>
            <a:off x="838200" y="1320800"/>
            <a:ext cx="10515600" cy="5412509"/>
          </a:xfrm>
        </p:spPr>
        <p:txBody>
          <a:bodyPr>
            <a:normAutofit/>
          </a:bodyPr>
          <a:lstStyle/>
          <a:p>
            <a:pPr marL="0" indent="0">
              <a:buNone/>
            </a:pPr>
            <a:r>
              <a:rPr lang="en-US" sz="2000" b="1" dirty="0" smtClean="0"/>
              <a:t>Metrics for Linear Regression</a:t>
            </a:r>
            <a:endParaRPr lang="en-US" sz="2000" dirty="0" smtClean="0"/>
          </a:p>
          <a:p>
            <a:pPr lvl="1"/>
            <a:r>
              <a:rPr lang="en-IN" sz="1800" dirty="0"/>
              <a:t>Mean Absolute Error (MAE</a:t>
            </a:r>
            <a:r>
              <a:rPr lang="en-IN" sz="1800" dirty="0" smtClean="0"/>
              <a:t>)</a:t>
            </a:r>
          </a:p>
          <a:p>
            <a:pPr lvl="1"/>
            <a:r>
              <a:rPr lang="en-IN" sz="1800" dirty="0"/>
              <a:t>Mean Squared Error (MSE</a:t>
            </a:r>
            <a:r>
              <a:rPr lang="en-IN" sz="1800" dirty="0" smtClean="0"/>
              <a:t>)</a:t>
            </a:r>
          </a:p>
          <a:p>
            <a:pPr lvl="1"/>
            <a:r>
              <a:rPr lang="en-IN" sz="1800" dirty="0"/>
              <a:t>R-squared (R²</a:t>
            </a:r>
            <a:r>
              <a:rPr lang="en-IN" sz="1800" dirty="0" smtClean="0"/>
              <a:t>)</a:t>
            </a:r>
            <a:endParaRPr lang="en-US" sz="1800" dirty="0" smtClean="0"/>
          </a:p>
          <a:p>
            <a:pPr marL="457200" lvl="1" indent="0">
              <a:buNone/>
            </a:pPr>
            <a:endParaRPr lang="en-US" sz="1800" dirty="0"/>
          </a:p>
          <a:p>
            <a:pPr marL="0" indent="0">
              <a:buNone/>
            </a:pPr>
            <a:r>
              <a:rPr lang="en-US" sz="2000" b="1" dirty="0"/>
              <a:t>Metrics for </a:t>
            </a:r>
            <a:r>
              <a:rPr lang="en-US" sz="2000" b="1" dirty="0" smtClean="0"/>
              <a:t>Polynomial </a:t>
            </a:r>
            <a:r>
              <a:rPr lang="en-US" sz="2000" b="1" dirty="0"/>
              <a:t>Regression</a:t>
            </a:r>
            <a:endParaRPr lang="en-US" sz="2000" dirty="0"/>
          </a:p>
          <a:p>
            <a:pPr lvl="1"/>
            <a:r>
              <a:rPr lang="en-IN" sz="1800" dirty="0"/>
              <a:t>Mean Absolute Error (MAE)</a:t>
            </a:r>
          </a:p>
          <a:p>
            <a:pPr lvl="1"/>
            <a:r>
              <a:rPr lang="en-IN" sz="1800" dirty="0"/>
              <a:t>Mean Squared Error (MSE)</a:t>
            </a:r>
          </a:p>
          <a:p>
            <a:pPr lvl="1"/>
            <a:r>
              <a:rPr lang="en-IN" sz="1800" dirty="0"/>
              <a:t>R-squared (R²</a:t>
            </a:r>
            <a:r>
              <a:rPr lang="en-IN" sz="1800" dirty="0" smtClean="0"/>
              <a:t>)</a:t>
            </a:r>
            <a:endParaRPr lang="en-US" sz="1800" dirty="0" smtClean="0"/>
          </a:p>
          <a:p>
            <a:pPr marL="0" indent="0">
              <a:buNone/>
            </a:pPr>
            <a:endParaRPr lang="en-US" sz="2000" b="1" dirty="0" smtClean="0"/>
          </a:p>
          <a:p>
            <a:pPr marL="0" indent="0">
              <a:buNone/>
            </a:pPr>
            <a:r>
              <a:rPr lang="en-IN" sz="2000" b="1" dirty="0"/>
              <a:t>Comparison of Metrics:</a:t>
            </a:r>
          </a:p>
          <a:p>
            <a:pPr marL="0" lvl="1" indent="0">
              <a:spcBef>
                <a:spcPts val="1000"/>
              </a:spcBef>
              <a:buNone/>
            </a:pPr>
            <a:r>
              <a:rPr lang="en-US" sz="2000" b="1" dirty="0"/>
              <a:t>	</a:t>
            </a:r>
            <a:endParaRPr lang="en-IN" sz="20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405808638"/>
              </p:ext>
            </p:extLst>
          </p:nvPr>
        </p:nvGraphicFramePr>
        <p:xfrm>
          <a:off x="3777673" y="4913744"/>
          <a:ext cx="6086763" cy="1228440"/>
        </p:xfrm>
        <a:graphic>
          <a:graphicData uri="http://schemas.openxmlformats.org/drawingml/2006/table">
            <a:tbl>
              <a:tblPr>
                <a:tableStyleId>{5C22544A-7EE6-4342-B048-85BDC9FD1C3A}</a:tableStyleId>
              </a:tblPr>
              <a:tblGrid>
                <a:gridCol w="2307520"/>
                <a:gridCol w="1707927"/>
                <a:gridCol w="2071316"/>
              </a:tblGrid>
              <a:tr h="307110">
                <a:tc>
                  <a:txBody>
                    <a:bodyPr/>
                    <a:lstStyle/>
                    <a:p>
                      <a:pPr algn="ctr" fontAlgn="ctr"/>
                      <a:r>
                        <a:rPr lang="en-IN" sz="1400" b="1" u="none" strike="noStrike" dirty="0">
                          <a:effectLst/>
                        </a:rPr>
                        <a:t>Metrics</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u="none" strike="noStrike" dirty="0">
                          <a:effectLst/>
                        </a:rPr>
                        <a:t>Linear Regression</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400" b="1" u="none" strike="noStrike" dirty="0">
                          <a:effectLst/>
                        </a:rPr>
                        <a:t>Polynomial Regression</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07110">
                <a:tc>
                  <a:txBody>
                    <a:bodyPr/>
                    <a:lstStyle/>
                    <a:p>
                      <a:pPr algn="ctr" fontAlgn="b"/>
                      <a:r>
                        <a:rPr lang="en-IN" sz="1100" u="none" strike="noStrike" dirty="0">
                          <a:effectLst/>
                        </a:rPr>
                        <a:t>Mean Absolute Error (MAE)</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128454.5455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34790.20979</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7110">
                <a:tc>
                  <a:txBody>
                    <a:bodyPr/>
                    <a:lstStyle/>
                    <a:p>
                      <a:pPr algn="ctr" fontAlgn="b"/>
                      <a:r>
                        <a:rPr lang="en-IN" sz="1100" u="none" strike="noStrike" dirty="0">
                          <a:effectLst/>
                        </a:rPr>
                        <a:t>Mean Squared Error (MSE)</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26695878787.8787</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1515662004.6620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7110">
                <a:tc>
                  <a:txBody>
                    <a:bodyPr/>
                    <a:lstStyle/>
                    <a:p>
                      <a:pPr algn="ctr" fontAlgn="b"/>
                      <a:r>
                        <a:rPr lang="en-IN" sz="1100" u="none" strike="noStrike">
                          <a:effectLst/>
                        </a:rPr>
                        <a:t>R-squared (R²)</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0.669</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0.98</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4387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lstStyle/>
          <a:p>
            <a:r>
              <a:rPr lang="en-IN" b="1" dirty="0"/>
              <a:t>5</a:t>
            </a:r>
            <a:r>
              <a:rPr lang="en-IN" b="1" dirty="0" smtClean="0"/>
              <a:t>. Results</a:t>
            </a:r>
            <a:endParaRPr lang="en-IN" b="1" dirty="0"/>
          </a:p>
        </p:txBody>
      </p:sp>
      <p:sp>
        <p:nvSpPr>
          <p:cNvPr id="3" name="Content Placeholder 2"/>
          <p:cNvSpPr>
            <a:spLocks noGrp="1"/>
          </p:cNvSpPr>
          <p:nvPr>
            <p:ph idx="1"/>
          </p:nvPr>
        </p:nvSpPr>
        <p:spPr>
          <a:xfrm>
            <a:off x="838200" y="1256146"/>
            <a:ext cx="10515600" cy="4920817"/>
          </a:xfrm>
        </p:spPr>
        <p:txBody>
          <a:bodyPr/>
          <a:lstStyle/>
          <a:p>
            <a:r>
              <a:rPr lang="en-IN" sz="2400" b="1" dirty="0" smtClean="0"/>
              <a:t>Salary Prediction : </a:t>
            </a:r>
            <a:r>
              <a:rPr lang="en-US" sz="1800" dirty="0"/>
              <a:t>Based on the linear regression model, the predicted salary for a new Regional Manager with a level of 6.5 can be calculated as:</a:t>
            </a:r>
          </a:p>
          <a:p>
            <a:pPr marL="0" indent="0">
              <a:buNone/>
            </a:pPr>
            <a:r>
              <a:rPr lang="en-US" sz="1800" dirty="0"/>
              <a:t>Salary = 50,000x - 5,000</a:t>
            </a:r>
            <a:br>
              <a:rPr lang="en-US" sz="1800" dirty="0"/>
            </a:br>
            <a:r>
              <a:rPr lang="en-US" sz="1800" dirty="0"/>
              <a:t>Salary = 50,000(6.5) - 5,000</a:t>
            </a:r>
            <a:br>
              <a:rPr lang="en-US" sz="1800" dirty="0"/>
            </a:br>
            <a:r>
              <a:rPr lang="en-US" sz="1800" dirty="0"/>
              <a:t>Salary = 325,000 - 5,000</a:t>
            </a:r>
            <a:br>
              <a:rPr lang="en-US" sz="1800" dirty="0"/>
            </a:br>
            <a:r>
              <a:rPr lang="en-US" sz="1800" dirty="0"/>
              <a:t>Salary = 320,000</a:t>
            </a:r>
          </a:p>
          <a:p>
            <a:r>
              <a:rPr lang="en-US" sz="1800" dirty="0"/>
              <a:t>Using the polynomial regression model, the predicted salary can be calculated as:</a:t>
            </a:r>
          </a:p>
          <a:p>
            <a:pPr marL="0" indent="0">
              <a:buNone/>
            </a:pPr>
            <a:r>
              <a:rPr lang="en-US" sz="1800" dirty="0"/>
              <a:t>Salary = 0.0003x^2 + 10.333x - 15.333</a:t>
            </a:r>
            <a:br>
              <a:rPr lang="en-US" sz="1800" dirty="0"/>
            </a:br>
            <a:r>
              <a:rPr lang="en-US" sz="1800" dirty="0"/>
              <a:t>Salary = 0.0003(6.5)^2 + 10.333(6.5) - 15.333</a:t>
            </a:r>
            <a:br>
              <a:rPr lang="en-US" sz="1800" dirty="0"/>
            </a:br>
            <a:r>
              <a:rPr lang="en-US" sz="1800" dirty="0"/>
              <a:t>Salary = 0.0003(42.25) + 67.1575 - 15.333</a:t>
            </a:r>
            <a:br>
              <a:rPr lang="en-US" sz="1800" dirty="0"/>
            </a:br>
            <a:r>
              <a:rPr lang="en-US" sz="1800" dirty="0"/>
              <a:t>Salary = 0.12675 + 67.1575 - 15.333</a:t>
            </a:r>
            <a:br>
              <a:rPr lang="en-US" sz="1800" dirty="0"/>
            </a:br>
            <a:r>
              <a:rPr lang="en-US" sz="1800" dirty="0"/>
              <a:t>Salary = 52.04125</a:t>
            </a:r>
            <a:br>
              <a:rPr lang="en-US" sz="1800" dirty="0"/>
            </a:br>
            <a:r>
              <a:rPr lang="en-US" sz="1800" dirty="0"/>
              <a:t>Salary =</a:t>
            </a:r>
            <a:r>
              <a:rPr lang="en-US" sz="1800" dirty="0" smtClean="0"/>
              <a:t> 320,415</a:t>
            </a:r>
          </a:p>
          <a:p>
            <a:pPr marL="0" indent="0">
              <a:buNone/>
            </a:pPr>
            <a:r>
              <a:rPr lang="en-IN" sz="2400" b="1" dirty="0" smtClean="0"/>
              <a:t>Model Performance : </a:t>
            </a:r>
            <a:r>
              <a:rPr lang="en-US" sz="1800" dirty="0"/>
              <a:t>Both models predict a salary around 320,000 for a new Regional Manager with a level of 6.5. However, the polynomial regression model provides a more precise prediction of 320,415.</a:t>
            </a:r>
          </a:p>
          <a:p>
            <a:endParaRPr lang="en-IN" sz="2400" b="1" dirty="0" smtClean="0"/>
          </a:p>
          <a:p>
            <a:pPr marL="0" indent="0">
              <a:buNone/>
            </a:pPr>
            <a:endParaRPr lang="en-IN" dirty="0"/>
          </a:p>
        </p:txBody>
      </p:sp>
    </p:spTree>
    <p:extLst>
      <p:ext uri="{BB962C8B-B14F-4D97-AF65-F5344CB8AC3E}">
        <p14:creationId xmlns:p14="http://schemas.microsoft.com/office/powerpoint/2010/main" val="320526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857"/>
          </a:xfrm>
        </p:spPr>
        <p:txBody>
          <a:bodyPr/>
          <a:lstStyle/>
          <a:p>
            <a:r>
              <a:rPr lang="en-IN" b="1" dirty="0"/>
              <a:t>6</a:t>
            </a:r>
            <a:r>
              <a:rPr lang="en-IN" b="1" dirty="0" smtClean="0"/>
              <a:t>. Conclusion</a:t>
            </a:r>
            <a:endParaRPr lang="en-IN" b="1" dirty="0"/>
          </a:p>
        </p:txBody>
      </p:sp>
      <p:sp>
        <p:nvSpPr>
          <p:cNvPr id="3" name="Content Placeholder 2"/>
          <p:cNvSpPr>
            <a:spLocks noGrp="1"/>
          </p:cNvSpPr>
          <p:nvPr>
            <p:ph idx="1"/>
          </p:nvPr>
        </p:nvSpPr>
        <p:spPr>
          <a:xfrm>
            <a:off x="838200" y="1477818"/>
            <a:ext cx="10515600" cy="5190837"/>
          </a:xfrm>
        </p:spPr>
        <p:txBody>
          <a:bodyPr>
            <a:normAutofit/>
          </a:bodyPr>
          <a:lstStyle/>
          <a:p>
            <a:pPr marL="0" indent="0">
              <a:buNone/>
            </a:pPr>
            <a:r>
              <a:rPr lang="en-US" sz="2400" dirty="0" smtClean="0"/>
              <a:t>In </a:t>
            </a:r>
            <a:r>
              <a:rPr lang="en-US" sz="2400" dirty="0"/>
              <a:t>conclusion, this project aimed to develop a model to predict the salary of a new Regional Manager with a level of 6.5 based on the provided salary data. Two models were built: linear regression and polynomial regression. Both models were visualized, and their performance was evaluated using metrics such as Mean Squared Error (MSE), Mean Absolute Error (MAE), and R-squared. The results showed that both models performed reasonably well, with the polynomial regression model providing a more accurate prediction of 320,415. Additionally, it was suggested that incorporating factors such as industry experience, education, and skills could further improve the accuracy of the salary prediction model. Overall, this project demonstrated the application of linear and polynomial regression techniques in predicting salaries based on job level, and the potential for further refinement by considering additional factors.</a:t>
            </a:r>
            <a:endParaRPr lang="en-US" sz="2400" b="1" dirty="0" smtClean="0"/>
          </a:p>
          <a:p>
            <a:pPr marL="0" indent="0">
              <a:buNone/>
            </a:pPr>
            <a:endParaRPr lang="en-US" sz="2400" b="1" smtClean="0"/>
          </a:p>
          <a:p>
            <a:pPr marL="0" indent="0">
              <a:buNone/>
            </a:pPr>
            <a:r>
              <a:rPr lang="en-US" sz="2400" b="1" smtClean="0"/>
              <a:t>Thank </a:t>
            </a:r>
            <a:r>
              <a:rPr lang="en-US" sz="2400" b="1" dirty="0" smtClean="0"/>
              <a:t>You!</a:t>
            </a:r>
            <a:endParaRPr lang="en-US" sz="2400" dirty="0" smtClean="0"/>
          </a:p>
          <a:p>
            <a:pPr marL="0" indent="0">
              <a:buNone/>
            </a:pPr>
            <a:endParaRPr lang="en-IN" dirty="0"/>
          </a:p>
        </p:txBody>
      </p:sp>
    </p:spTree>
    <p:extLst>
      <p:ext uri="{BB962C8B-B14F-4D97-AF65-F5344CB8AC3E}">
        <p14:creationId xmlns:p14="http://schemas.microsoft.com/office/powerpoint/2010/main" val="2664080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498</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Salary Prediction for New Employee using Linear &amp; Polynominal Regression</vt:lpstr>
      <vt:lpstr>1. Introduction</vt:lpstr>
      <vt:lpstr>2. Data Overview</vt:lpstr>
      <vt:lpstr>3. Methodology</vt:lpstr>
      <vt:lpstr>PowerPoint Presentation</vt:lpstr>
      <vt:lpstr>4. Model Diagnostics</vt:lpstr>
      <vt:lpstr>5. Results</vt:lpstr>
      <vt:lpstr>6.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Price of Toyota Corolla Cars</dc:title>
  <dc:creator>Kamlesh</dc:creator>
  <cp:lastModifiedBy>Kamlesh</cp:lastModifiedBy>
  <cp:revision>11</cp:revision>
  <dcterms:created xsi:type="dcterms:W3CDTF">2024-07-08T19:07:31Z</dcterms:created>
  <dcterms:modified xsi:type="dcterms:W3CDTF">2024-07-11T20:21:10Z</dcterms:modified>
</cp:coreProperties>
</file>