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3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4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84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8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7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7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9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D327-D65D-4B6D-993B-0BCFC10C113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FB77-D6EC-4605-8C0E-0B2EF111D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2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7237"/>
            <a:ext cx="9144000" cy="1099128"/>
          </a:xfrm>
        </p:spPr>
        <p:txBody>
          <a:bodyPr>
            <a:noAutofit/>
          </a:bodyPr>
          <a:lstStyle/>
          <a:p>
            <a:r>
              <a:rPr lang="en-IN" sz="3200" b="1" u="sng" dirty="0">
                <a:latin typeface="+mn-lt"/>
              </a:rPr>
              <a:t>Presentation for 50 </a:t>
            </a:r>
            <a:r>
              <a:rPr lang="en-IN" sz="3200" b="1" u="sng" dirty="0" err="1">
                <a:latin typeface="+mn-lt"/>
              </a:rPr>
              <a:t>Startups</a:t>
            </a:r>
            <a:r>
              <a:rPr lang="en-IN" sz="3200" b="1" u="sng" dirty="0">
                <a:latin typeface="+mn-lt"/>
              </a:rPr>
              <a:t> Data </a:t>
            </a:r>
            <a:r>
              <a:rPr lang="en-IN" sz="3200" b="1" u="sng" dirty="0" smtClean="0">
                <a:latin typeface="+mn-lt"/>
              </a:rPr>
              <a:t>Analysis using Multiple Linear Regression</a:t>
            </a:r>
            <a:endParaRPr lang="en-IN" sz="3200" b="1" u="sng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46036"/>
            <a:ext cx="9144000" cy="3419764"/>
          </a:xfrm>
        </p:spPr>
        <p:txBody>
          <a:bodyPr/>
          <a:lstStyle/>
          <a:p>
            <a:pPr algn="l"/>
            <a:r>
              <a:rPr lang="en-IN" b="1" dirty="0"/>
              <a:t>Multiple Linear Regression</a:t>
            </a:r>
            <a:endParaRPr lang="en-IN" dirty="0"/>
          </a:p>
          <a:p>
            <a:pPr algn="l"/>
            <a:r>
              <a:rPr lang="en-IN" b="1" dirty="0"/>
              <a:t>Definition:</a:t>
            </a:r>
            <a:r>
              <a:rPr lang="en-IN" dirty="0"/>
              <a:t> Multiple linear regression (MLR) is a statistical technique used to model the relationship between a dependent variable and two or more independent variables. It extends simple linear regression, which involves only one independent variable, by allowing for multiple predictors.</a:t>
            </a:r>
          </a:p>
        </p:txBody>
      </p:sp>
    </p:spTree>
    <p:extLst>
      <p:ext uri="{BB962C8B-B14F-4D97-AF65-F5344CB8AC3E}">
        <p14:creationId xmlns:p14="http://schemas.microsoft.com/office/powerpoint/2010/main" val="154169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1. Objective: 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146"/>
            <a:ext cx="10515600" cy="4920817"/>
          </a:xfrm>
        </p:spPr>
        <p:txBody>
          <a:bodyPr/>
          <a:lstStyle/>
          <a:p>
            <a:r>
              <a:rPr lang="en-US" sz="2400" dirty="0" smtClean="0"/>
              <a:t>To </a:t>
            </a:r>
            <a:r>
              <a:rPr lang="en-US" sz="2400" dirty="0"/>
              <a:t>predict the profit of startups based on their spending in R&amp;D, Administration, and </a:t>
            </a:r>
            <a:r>
              <a:rPr lang="en-US" sz="2400" dirty="0" smtClean="0"/>
              <a:t>Marketing</a:t>
            </a:r>
          </a:p>
          <a:p>
            <a:r>
              <a:rPr lang="en-US" sz="2400" dirty="0"/>
              <a:t>To identify key factors influencing profit and provide actionable insights for investment decisions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45" y="2830656"/>
            <a:ext cx="6071620" cy="34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9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1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>
                <a:latin typeface="+mn-lt"/>
              </a:rPr>
              <a:t>To explain this better, we are building a model using the dataset </a:t>
            </a:r>
            <a:r>
              <a:rPr lang="en-US" sz="2400" dirty="0" smtClean="0">
                <a:latin typeface="+mn-lt"/>
              </a:rPr>
              <a:t>’</a:t>
            </a:r>
            <a:r>
              <a:rPr lang="en-US" sz="2400" dirty="0" smtClean="0">
                <a:latin typeface="+mn-lt"/>
              </a:rPr>
              <a:t>50_startups</a:t>
            </a:r>
            <a:r>
              <a:rPr lang="en-US" sz="2400" dirty="0" smtClean="0">
                <a:latin typeface="+mn-lt"/>
              </a:rPr>
              <a:t>’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The dataset we are using as below</a:t>
            </a:r>
            <a:endParaRPr lang="en-IN" sz="2400" dirty="0">
              <a:latin typeface="+mn-lt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784179"/>
              </p:ext>
            </p:extLst>
          </p:nvPr>
        </p:nvGraphicFramePr>
        <p:xfrm>
          <a:off x="3583709" y="1551715"/>
          <a:ext cx="4525820" cy="4580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418"/>
                <a:gridCol w="946418"/>
                <a:gridCol w="946418"/>
                <a:gridCol w="946418"/>
                <a:gridCol w="740148"/>
              </a:tblGrid>
              <a:tr h="2825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 Spend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Spend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165349.2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136897.8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471784.1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192261.83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162597.7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151377.59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443898.53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191792.06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153441.51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101145.55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407934.54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191050.39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144372.41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118671.85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383199.62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182901.99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142107.34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91391.77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366168.42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166187.94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131876.9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99814.71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362861.36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156991.12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134615.46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147198.87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127716.82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156122.51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130298.13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145530.06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323876.68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155752.6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120542.52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148718.95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311613.29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152211.77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123334.88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108679.17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304981.62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149759.96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101913.08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110594.11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229160.95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146121.95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100671.96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91790.61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249744.55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144259.4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93863.75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127320.38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249839.44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141585.52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91992.39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135495.07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252664.93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134307.35</a:t>
                      </a:r>
                    </a:p>
                  </a:txBody>
                  <a:tcPr marL="7620" marR="7620" marT="7620" marB="0" anchor="b"/>
                </a:tc>
              </a:tr>
              <a:tr h="28251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119943.24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156547.42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256512.92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132602.65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99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84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+mn-lt"/>
              </a:rPr>
              <a:t>2. </a:t>
            </a:r>
            <a:r>
              <a:rPr lang="en-IN" sz="3200" b="1" dirty="0" smtClean="0">
                <a:latin typeface="+mn-lt"/>
              </a:rPr>
              <a:t>Solution Approach: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85472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Data </a:t>
            </a:r>
            <a:r>
              <a:rPr lang="en-US" sz="2600" b="1" dirty="0"/>
              <a:t>Collection &amp; Understanding:</a:t>
            </a:r>
            <a:endParaRPr lang="en-US" sz="2600" dirty="0"/>
          </a:p>
          <a:p>
            <a:pPr lvl="1"/>
            <a:r>
              <a:rPr lang="en-US" sz="2600" dirty="0" smtClean="0"/>
              <a:t>Analyzed dataset containing R&amp;D Spend, Administration Spend, Marketing Spend, State, and Profit.</a:t>
            </a:r>
          </a:p>
          <a:p>
            <a:r>
              <a:rPr lang="en-US" sz="2600" b="1" dirty="0" smtClean="0"/>
              <a:t>Exploratory </a:t>
            </a:r>
            <a:r>
              <a:rPr lang="en-US" sz="2600" b="1" dirty="0"/>
              <a:t>Data Analysis (EDA):</a:t>
            </a:r>
            <a:endParaRPr lang="en-US" sz="2600" dirty="0"/>
          </a:p>
          <a:p>
            <a:pPr lvl="1"/>
            <a:r>
              <a:rPr lang="en-US" sz="2600" dirty="0" smtClean="0"/>
              <a:t>Summary statistics to understand data distribution.</a:t>
            </a:r>
          </a:p>
          <a:p>
            <a:pPr lvl="1"/>
            <a:r>
              <a:rPr lang="en-US" sz="2600" dirty="0" smtClean="0"/>
              <a:t>Data visualizations to identify relationships and patterns.</a:t>
            </a:r>
          </a:p>
          <a:p>
            <a:r>
              <a:rPr lang="en-US" sz="2600" b="1" dirty="0" smtClean="0"/>
              <a:t>Data </a:t>
            </a:r>
            <a:r>
              <a:rPr lang="en-US" sz="2600" b="1" dirty="0"/>
              <a:t>Preprocessing:</a:t>
            </a:r>
            <a:endParaRPr lang="en-US" sz="2600" dirty="0"/>
          </a:p>
          <a:p>
            <a:pPr lvl="1"/>
            <a:r>
              <a:rPr lang="en-US" sz="2600" dirty="0" smtClean="0"/>
              <a:t>Encoding categorical variables (State).</a:t>
            </a:r>
          </a:p>
          <a:p>
            <a:pPr lvl="1"/>
            <a:r>
              <a:rPr lang="en-US" sz="2600" dirty="0" smtClean="0"/>
              <a:t>Splitting data into training and testing sets.</a:t>
            </a:r>
          </a:p>
          <a:p>
            <a:r>
              <a:rPr lang="en-US" sz="2600" b="1" dirty="0" smtClean="0"/>
              <a:t>Model </a:t>
            </a:r>
            <a:r>
              <a:rPr lang="en-US" sz="2600" b="1" dirty="0"/>
              <a:t>Building:</a:t>
            </a:r>
            <a:endParaRPr lang="en-US" sz="2600" dirty="0"/>
          </a:p>
          <a:p>
            <a:pPr lvl="1"/>
            <a:r>
              <a:rPr lang="en-US" sz="2600" dirty="0" smtClean="0"/>
              <a:t>Developed multiple linear regression models.</a:t>
            </a:r>
          </a:p>
          <a:p>
            <a:pPr lvl="1"/>
            <a:r>
              <a:rPr lang="en-US" sz="2600" dirty="0" smtClean="0"/>
              <a:t>Applied transformations to improve model performance.</a:t>
            </a:r>
          </a:p>
          <a:p>
            <a:pPr lvl="1"/>
            <a:r>
              <a:rPr lang="en-US" sz="2600" dirty="0" smtClean="0"/>
              <a:t>Evaluated models using R² scores.</a:t>
            </a:r>
          </a:p>
          <a:p>
            <a:pPr marL="0" lv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559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 smtClean="0">
                <a:latin typeface="+mn-lt"/>
              </a:rPr>
              <a:t>3. Business Impact</a:t>
            </a:r>
            <a:endParaRPr lang="en-IN" sz="3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Informed Decision Making</a:t>
            </a:r>
            <a:r>
              <a:rPr lang="en-IN" sz="2400" b="1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Helps </a:t>
            </a:r>
            <a:r>
              <a:rPr lang="en-US" sz="2400" dirty="0"/>
              <a:t>management allocate resources efficiently by understanding which </a:t>
            </a:r>
            <a:r>
              <a:rPr lang="en-US" sz="2400" dirty="0" smtClean="0"/>
              <a:t>	expenditures </a:t>
            </a:r>
            <a:r>
              <a:rPr lang="en-US" sz="2400" dirty="0"/>
              <a:t>drive profit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smtClean="0"/>
              <a:t>O</a:t>
            </a:r>
            <a:r>
              <a:rPr lang="en-IN" sz="2400" b="1" dirty="0" err="1"/>
              <a:t>ptimized</a:t>
            </a:r>
            <a:r>
              <a:rPr lang="en-IN" sz="2400" b="1" dirty="0"/>
              <a:t> Budget Allocation</a:t>
            </a:r>
            <a:r>
              <a:rPr lang="en-IN" sz="2400" b="1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Provides </a:t>
            </a:r>
            <a:r>
              <a:rPr lang="en-US" sz="2400" dirty="0"/>
              <a:t>insights on how to balance spending across R&amp;D, Administration, </a:t>
            </a:r>
            <a:r>
              <a:rPr lang="en-US" sz="2400" dirty="0" smtClean="0"/>
              <a:t>	and </a:t>
            </a:r>
            <a:r>
              <a:rPr lang="en-US" sz="2400" dirty="0"/>
              <a:t>Marketing for maximum profit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err="1" smtClean="0"/>
              <a:t>Str</a:t>
            </a:r>
            <a:r>
              <a:rPr lang="en-IN" sz="2400" b="1" dirty="0" err="1"/>
              <a:t>ategic</a:t>
            </a:r>
            <a:r>
              <a:rPr lang="en-IN" sz="2400" b="1" dirty="0"/>
              <a:t> Planning</a:t>
            </a:r>
            <a:r>
              <a:rPr lang="en-IN" sz="2400" b="1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Ena</a:t>
            </a:r>
            <a:r>
              <a:rPr lang="en-US" sz="2400" dirty="0" smtClean="0"/>
              <a:t>bles </a:t>
            </a:r>
            <a:r>
              <a:rPr lang="en-US" sz="2400" dirty="0"/>
              <a:t>data-driven strategies to enhance profitability and growth.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90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4</a:t>
            </a:r>
            <a:r>
              <a:rPr lang="en-IN" sz="3200" b="1" dirty="0" smtClean="0">
                <a:latin typeface="+mn-lt"/>
              </a:rPr>
              <a:t>. </a:t>
            </a:r>
            <a:r>
              <a:rPr lang="en-IN" sz="3200" b="1" dirty="0">
                <a:latin typeface="+mn-lt"/>
              </a:rPr>
              <a:t>Data Analysis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382"/>
            <a:ext cx="10515600" cy="522778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r>
              <a:rPr lang="en-US" sz="2400" b="1" dirty="0"/>
              <a:t>R&amp;D Spend: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Strong positive correlation with profit.</a:t>
            </a:r>
          </a:p>
          <a:p>
            <a:r>
              <a:rPr lang="en-US" sz="2400" b="1" dirty="0"/>
              <a:t>Administration Spend: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Moderate correlation, requires careful management.</a:t>
            </a:r>
          </a:p>
          <a:p>
            <a:r>
              <a:rPr lang="en-US" sz="2400" b="1" dirty="0"/>
              <a:t>Marketing Spend: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Significant impact on profit, though with diminishing returns at higher spend levels.</a:t>
            </a:r>
          </a:p>
          <a:p>
            <a:r>
              <a:rPr lang="en-US" sz="2400" b="1" dirty="0"/>
              <a:t>State Analysis: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Profit distribution varies by state, suggesting regional factors play a role.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70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5</a:t>
            </a:r>
            <a:r>
              <a:rPr lang="en-IN" sz="3200" b="1" dirty="0" smtClean="0">
                <a:latin typeface="+mn-lt"/>
              </a:rPr>
              <a:t>. </a:t>
            </a:r>
            <a:r>
              <a:rPr lang="en-IN" sz="3200" b="1" dirty="0">
                <a:latin typeface="+mn-lt"/>
              </a:rP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727"/>
            <a:ext cx="10515600" cy="4976236"/>
          </a:xfrm>
        </p:spPr>
        <p:txBody>
          <a:bodyPr/>
          <a:lstStyle/>
          <a:p>
            <a:r>
              <a:rPr lang="en-IN" sz="2400" b="1" dirty="0"/>
              <a:t>Model 1: Basic Linear Regression</a:t>
            </a:r>
            <a:endParaRPr lang="en-IN" sz="2400" dirty="0"/>
          </a:p>
          <a:p>
            <a:pPr lvl="1"/>
            <a:r>
              <a:rPr lang="en-IN" b="1" dirty="0"/>
              <a:t>R² (Train):</a:t>
            </a:r>
            <a:r>
              <a:rPr lang="en-IN" dirty="0"/>
              <a:t> 0.95</a:t>
            </a:r>
          </a:p>
          <a:p>
            <a:pPr lvl="1"/>
            <a:r>
              <a:rPr lang="en-IN" b="1" dirty="0"/>
              <a:t>R² (Test):</a:t>
            </a:r>
            <a:r>
              <a:rPr lang="en-IN" dirty="0"/>
              <a:t> </a:t>
            </a:r>
            <a:r>
              <a:rPr lang="en-IN" dirty="0" smtClean="0"/>
              <a:t>0.90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sz="2400" b="1" dirty="0"/>
              <a:t>Model 2: Log-Transformed Profit</a:t>
            </a:r>
            <a:endParaRPr lang="en-IN" sz="2400" dirty="0"/>
          </a:p>
          <a:p>
            <a:pPr lvl="1"/>
            <a:r>
              <a:rPr lang="en-IN" b="1" dirty="0"/>
              <a:t>R² (Train):</a:t>
            </a:r>
            <a:r>
              <a:rPr lang="en-IN" dirty="0"/>
              <a:t> 0.92</a:t>
            </a:r>
          </a:p>
          <a:p>
            <a:pPr lvl="1"/>
            <a:r>
              <a:rPr lang="en-IN" b="1" dirty="0"/>
              <a:t>R² (Test):</a:t>
            </a:r>
            <a:r>
              <a:rPr lang="en-IN" dirty="0"/>
              <a:t> </a:t>
            </a:r>
            <a:r>
              <a:rPr lang="en-IN" dirty="0" smtClean="0"/>
              <a:t>0.88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/>
              <a:t>Conclusion: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Both models performed well, with the basic linear regression model slightly outperforming the log-transformed model.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75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>
            <a:normAutofit/>
          </a:bodyPr>
          <a:lstStyle/>
          <a:p>
            <a:r>
              <a:rPr lang="en-IN" sz="3400" b="1" dirty="0" smtClean="0">
                <a:latin typeface="+mn-lt"/>
              </a:rPr>
              <a:t>6. </a:t>
            </a:r>
            <a:r>
              <a:rPr lang="en-IN" sz="3400" b="1" dirty="0">
                <a:latin typeface="+mn-lt"/>
              </a:rPr>
              <a:t>Challenges and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382"/>
            <a:ext cx="10515600" cy="4911581"/>
          </a:xfrm>
        </p:spPr>
        <p:txBody>
          <a:bodyPr/>
          <a:lstStyle/>
          <a:p>
            <a:r>
              <a:rPr lang="en-US" sz="2400" b="1" dirty="0"/>
              <a:t>Challenges Faced: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Handling </a:t>
            </a:r>
            <a:r>
              <a:rPr lang="en-US" sz="2400" dirty="0" err="1"/>
              <a:t>multicollinearity</a:t>
            </a:r>
            <a:r>
              <a:rPr lang="en-US" sz="2400" dirty="0"/>
              <a:t> between features.</a:t>
            </a:r>
          </a:p>
          <a:p>
            <a:pPr marL="0" indent="0">
              <a:buNone/>
            </a:pPr>
            <a:r>
              <a:rPr lang="en-US" sz="2400" dirty="0" smtClean="0"/>
              <a:t>	Ensuring </a:t>
            </a:r>
            <a:r>
              <a:rPr lang="en-US" sz="2400" dirty="0"/>
              <a:t>model generalization to avoid </a:t>
            </a:r>
            <a:r>
              <a:rPr lang="en-US" sz="2400" dirty="0" err="1"/>
              <a:t>overfitting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smtClean="0"/>
              <a:t>	Transforming </a:t>
            </a:r>
            <a:r>
              <a:rPr lang="en-US" sz="2400" dirty="0"/>
              <a:t>data appropriately for better model performance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Complexity: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Moderate </a:t>
            </a:r>
            <a:r>
              <a:rPr lang="en-US" sz="2400" dirty="0"/>
              <a:t>complexity due to the need for careful feature engineering and </a:t>
            </a:r>
            <a:r>
              <a:rPr lang="en-US" sz="2400" dirty="0" smtClean="0"/>
              <a:t>	model </a:t>
            </a:r>
            <a:r>
              <a:rPr lang="en-US" sz="2400" dirty="0"/>
              <a:t>tuning.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49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 smtClean="0">
                <a:latin typeface="+mn-lt"/>
              </a:rPr>
              <a:t>7. </a:t>
            </a:r>
            <a:r>
              <a:rPr lang="en-IN" sz="3400" b="1" dirty="0">
                <a:latin typeface="+mn-l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Conclusion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Successfully built models to predict startup profits.</a:t>
            </a:r>
          </a:p>
          <a:p>
            <a:r>
              <a:rPr lang="en-US" sz="2400" dirty="0"/>
              <a:t>Provided actionable insights for optimizing spending.</a:t>
            </a:r>
          </a:p>
          <a:p>
            <a:r>
              <a:rPr lang="en-US" sz="2400" dirty="0"/>
              <a:t>Enabled data-driven decision-making to enhance business profitability.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48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441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 for 50 Startups Data Analysis using Multiple Linear Regression</vt:lpstr>
      <vt:lpstr>1. Objective: </vt:lpstr>
      <vt:lpstr>To explain this better, we are building a model using the dataset ’50_startups’ The dataset we are using as below</vt:lpstr>
      <vt:lpstr>2. Solution Approach:</vt:lpstr>
      <vt:lpstr>3. Business Impact</vt:lpstr>
      <vt:lpstr>4. Data Analysis Insights</vt:lpstr>
      <vt:lpstr>5. Model Performance</vt:lpstr>
      <vt:lpstr>6. Challenges and Complexity</vt:lpstr>
      <vt:lpstr>7.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Modelling</dc:title>
  <dc:creator>Kamlesh</dc:creator>
  <cp:lastModifiedBy>Kamlesh</cp:lastModifiedBy>
  <cp:revision>11</cp:revision>
  <dcterms:created xsi:type="dcterms:W3CDTF">2024-02-25T19:37:14Z</dcterms:created>
  <dcterms:modified xsi:type="dcterms:W3CDTF">2024-07-07T11:42:18Z</dcterms:modified>
</cp:coreProperties>
</file>