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399833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340324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385684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89545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267687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6DD327-D65D-4B6D-993B-0BCFC10C1134}"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402278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6DD327-D65D-4B6D-993B-0BCFC10C1134}"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23517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6DD327-D65D-4B6D-993B-0BCFC10C1134}"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320330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DD327-D65D-4B6D-993B-0BCFC10C1134}"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184807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DD327-D65D-4B6D-993B-0BCFC10C1134}"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42424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DD327-D65D-4B6D-993B-0BCFC10C1134}"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244689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DD327-D65D-4B6D-993B-0BCFC10C1134}" type="datetimeFigureOut">
              <a:rPr lang="en-IN" smtClean="0"/>
              <a:t>26-02-2024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1FB77-D6EC-4605-8C0E-0B2EF111DBFA}" type="slidenum">
              <a:rPr lang="en-IN" smtClean="0"/>
              <a:t>‹#›</a:t>
            </a:fld>
            <a:endParaRPr lang="en-IN"/>
          </a:p>
        </p:txBody>
      </p:sp>
    </p:spTree>
    <p:extLst>
      <p:ext uri="{BB962C8B-B14F-4D97-AF65-F5344CB8AC3E}">
        <p14:creationId xmlns:p14="http://schemas.microsoft.com/office/powerpoint/2010/main" val="121582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94001"/>
          </a:xfrm>
        </p:spPr>
        <p:txBody>
          <a:bodyPr>
            <a:noAutofit/>
          </a:bodyPr>
          <a:lstStyle/>
          <a:p>
            <a:r>
              <a:rPr lang="en-IN" sz="2800" b="1" u="sng" dirty="0">
                <a:latin typeface="+mn-lt"/>
              </a:rPr>
              <a:t>Linear Regression Modelling</a:t>
            </a:r>
            <a:endParaRPr lang="en-IN" sz="2800" b="1" dirty="0">
              <a:latin typeface="+mn-lt"/>
            </a:endParaRPr>
          </a:p>
        </p:txBody>
      </p:sp>
      <p:sp>
        <p:nvSpPr>
          <p:cNvPr id="3" name="Subtitle 2"/>
          <p:cNvSpPr>
            <a:spLocks noGrp="1"/>
          </p:cNvSpPr>
          <p:nvPr>
            <p:ph type="subTitle" idx="1"/>
          </p:nvPr>
        </p:nvSpPr>
        <p:spPr>
          <a:xfrm>
            <a:off x="1524000" y="2346036"/>
            <a:ext cx="9144000" cy="3419764"/>
          </a:xfrm>
        </p:spPr>
        <p:txBody>
          <a:bodyPr/>
          <a:lstStyle/>
          <a:p>
            <a:pPr algn="l"/>
            <a:r>
              <a:rPr lang="en-IN" b="1" dirty="0">
                <a:latin typeface="+mj-lt"/>
              </a:rPr>
              <a:t>Simple Linear Regression</a:t>
            </a:r>
            <a:endParaRPr lang="en-IN" dirty="0">
              <a:latin typeface="+mj-lt"/>
            </a:endParaRPr>
          </a:p>
          <a:p>
            <a:pPr algn="l"/>
            <a:r>
              <a:rPr lang="en-IN" dirty="0">
                <a:latin typeface="+mj-lt"/>
              </a:rPr>
              <a:t>One of the most interesting and common regression technique is simple linear regression. In this, we predict the outcome of a dependent variable based on the independent variables, the relationship between the variables is linear. Hence, the word linear regression.</a:t>
            </a:r>
          </a:p>
        </p:txBody>
      </p:sp>
    </p:spTree>
    <p:extLst>
      <p:ext uri="{BB962C8B-B14F-4D97-AF65-F5344CB8AC3E}">
        <p14:creationId xmlns:p14="http://schemas.microsoft.com/office/powerpoint/2010/main" val="154169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a:bodyPr>
          <a:lstStyle/>
          <a:p>
            <a:pPr lvl="0"/>
            <a:r>
              <a:rPr lang="en-IN" sz="3200" dirty="0" smtClean="0">
                <a:latin typeface="+mn-lt"/>
              </a:rPr>
              <a:t>6.</a:t>
            </a:r>
            <a:r>
              <a:rPr lang="en-IN" sz="3200" b="1" dirty="0">
                <a:latin typeface="+mn-lt"/>
              </a:rPr>
              <a:t> Checking The accuracy Of the </a:t>
            </a:r>
            <a:r>
              <a:rPr lang="en-IN" sz="3200" b="1" dirty="0" smtClean="0">
                <a:latin typeface="+mn-lt"/>
              </a:rPr>
              <a:t>Model</a:t>
            </a:r>
            <a:endParaRPr lang="en-IN" sz="3200" dirty="0">
              <a:latin typeface="+mn-lt"/>
            </a:endParaRPr>
          </a:p>
        </p:txBody>
      </p:sp>
      <p:sp>
        <p:nvSpPr>
          <p:cNvPr id="3" name="Content Placeholder 2"/>
          <p:cNvSpPr>
            <a:spLocks noGrp="1"/>
          </p:cNvSpPr>
          <p:nvPr>
            <p:ph idx="1"/>
          </p:nvPr>
        </p:nvSpPr>
        <p:spPr>
          <a:xfrm>
            <a:off x="838200" y="1293091"/>
            <a:ext cx="10515600" cy="4883872"/>
          </a:xfrm>
        </p:spPr>
        <p:txBody>
          <a:bodyPr/>
          <a:lstStyle/>
          <a:p>
            <a:pPr marL="0" indent="0">
              <a:buNone/>
            </a:pPr>
            <a:r>
              <a:rPr lang="en-IN" sz="1800" b="1" i="1" dirty="0">
                <a:solidFill>
                  <a:srgbClr val="00B050"/>
                </a:solidFill>
              </a:rPr>
              <a:t>from</a:t>
            </a:r>
            <a:r>
              <a:rPr lang="en-IN" sz="1800" i="1" dirty="0"/>
              <a:t> </a:t>
            </a:r>
            <a:r>
              <a:rPr lang="en-IN" sz="1800" i="1" dirty="0" err="1"/>
              <a:t>sklearn.metrics</a:t>
            </a:r>
            <a:r>
              <a:rPr lang="en-IN" sz="1800" i="1" dirty="0"/>
              <a:t> </a:t>
            </a:r>
            <a:r>
              <a:rPr lang="en-IN" sz="1800" b="1" i="1" dirty="0">
                <a:solidFill>
                  <a:srgbClr val="00B050"/>
                </a:solidFill>
              </a:rPr>
              <a:t>import</a:t>
            </a:r>
            <a:r>
              <a:rPr lang="en-IN" sz="1800" i="1" dirty="0"/>
              <a:t> r2_score</a:t>
            </a:r>
            <a:endParaRPr lang="en-IN" sz="1800" dirty="0"/>
          </a:p>
          <a:p>
            <a:pPr marL="0" indent="0">
              <a:buNone/>
            </a:pPr>
            <a:r>
              <a:rPr lang="en-IN" sz="1800" i="1" dirty="0"/>
              <a:t> </a:t>
            </a:r>
            <a:endParaRPr lang="en-IN" sz="1800" dirty="0"/>
          </a:p>
          <a:p>
            <a:pPr marL="0" indent="0">
              <a:buNone/>
            </a:pPr>
            <a:r>
              <a:rPr lang="en-IN" sz="1800" i="1" dirty="0"/>
              <a:t>r2_score(</a:t>
            </a:r>
            <a:r>
              <a:rPr lang="en-IN" sz="1800" i="1" dirty="0" err="1"/>
              <a:t>y,lr.predict</a:t>
            </a:r>
            <a:r>
              <a:rPr lang="en-IN" sz="1800" i="1" dirty="0"/>
              <a:t>(x))</a:t>
            </a:r>
            <a:endParaRPr lang="en-IN" sz="1800" dirty="0"/>
          </a:p>
          <a:p>
            <a:pPr marL="0" indent="0">
              <a:buNone/>
            </a:pPr>
            <a:r>
              <a:rPr lang="en-IN" sz="1800" dirty="0"/>
              <a:t>Output : </a:t>
            </a:r>
          </a:p>
          <a:p>
            <a:pPr marL="0" indent="0">
              <a:buNone/>
            </a:pPr>
            <a:r>
              <a:rPr lang="en-IN" sz="1800" i="1" dirty="0"/>
              <a:t>0.682271474841723</a:t>
            </a:r>
            <a:endParaRPr lang="en-IN" sz="1800" dirty="0"/>
          </a:p>
          <a:p>
            <a:pPr marL="0" indent="0">
              <a:buNone/>
            </a:pPr>
            <a:endParaRPr lang="en-IN" dirty="0" smtClean="0"/>
          </a:p>
          <a:p>
            <a:pPr marL="0" indent="0">
              <a:buNone/>
            </a:pPr>
            <a:endParaRPr lang="en-IN" dirty="0"/>
          </a:p>
          <a:p>
            <a:pPr marL="0" indent="0">
              <a:buNone/>
            </a:pPr>
            <a:r>
              <a:rPr lang="en-IN" sz="1800" b="1" dirty="0"/>
              <a:t>This brings us to the end of the Project where we have </a:t>
            </a:r>
            <a:r>
              <a:rPr lang="en-IN" sz="1800" b="1" dirty="0" smtClean="0"/>
              <a:t>built a model using Linear Regression</a:t>
            </a:r>
            <a:endParaRPr lang="en-IN" dirty="0"/>
          </a:p>
        </p:txBody>
      </p:sp>
    </p:spTree>
    <p:extLst>
      <p:ext uri="{BB962C8B-B14F-4D97-AF65-F5344CB8AC3E}">
        <p14:creationId xmlns:p14="http://schemas.microsoft.com/office/powerpoint/2010/main" val="71829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020"/>
          </a:xfrm>
        </p:spPr>
        <p:txBody>
          <a:bodyPr/>
          <a:lstStyle/>
          <a:p>
            <a:r>
              <a:rPr lang="en-IN" dirty="0" smtClean="0">
                <a:latin typeface="+mn-lt"/>
              </a:rPr>
              <a:t>Objective: </a:t>
            </a:r>
            <a:endParaRPr lang="en-IN" dirty="0">
              <a:latin typeface="+mn-lt"/>
            </a:endParaRPr>
          </a:p>
        </p:txBody>
      </p:sp>
      <p:sp>
        <p:nvSpPr>
          <p:cNvPr id="3" name="Content Placeholder 2"/>
          <p:cNvSpPr>
            <a:spLocks noGrp="1"/>
          </p:cNvSpPr>
          <p:nvPr>
            <p:ph idx="1"/>
          </p:nvPr>
        </p:nvSpPr>
        <p:spPr>
          <a:xfrm>
            <a:off x="838200" y="1256146"/>
            <a:ext cx="10515600" cy="4920817"/>
          </a:xfrm>
        </p:spPr>
        <p:txBody>
          <a:bodyPr/>
          <a:lstStyle/>
          <a:p>
            <a:pPr marL="0" indent="0">
              <a:buNone/>
            </a:pPr>
            <a:r>
              <a:rPr lang="en-US" sz="1800" dirty="0" smtClean="0"/>
              <a:t>The goal of the linear regression algorithm is to get the best values for B0 and B1 to find the best fit line. The best fit line is a line that has the least error which means the error between predicted values and actual values should be minimum</a:t>
            </a:r>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2041093"/>
            <a:ext cx="5457825" cy="2981325"/>
          </a:xfrm>
          <a:prstGeom prst="rect">
            <a:avLst/>
          </a:prstGeom>
        </p:spPr>
      </p:pic>
    </p:spTree>
    <p:extLst>
      <p:ext uri="{BB962C8B-B14F-4D97-AF65-F5344CB8AC3E}">
        <p14:creationId xmlns:p14="http://schemas.microsoft.com/office/powerpoint/2010/main" val="96829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819"/>
          </a:xfrm>
        </p:spPr>
        <p:txBody>
          <a:bodyPr>
            <a:normAutofit/>
          </a:bodyPr>
          <a:lstStyle/>
          <a:p>
            <a:pPr marL="0" indent="0"/>
            <a:r>
              <a:rPr lang="en-US" sz="1800" dirty="0" smtClean="0"/>
              <a:t>To explain this better, we are building a model using the dataset ‘Delivery Time’ . The Objective of our model is to predict the Delivery time using Sorting time.</a:t>
            </a:r>
            <a:br>
              <a:rPr lang="en-US" sz="1800" dirty="0" smtClean="0"/>
            </a:br>
            <a:r>
              <a:rPr lang="en-US" sz="1800" dirty="0"/>
              <a:t/>
            </a:r>
            <a:br>
              <a:rPr lang="en-US" sz="1800" dirty="0"/>
            </a:br>
            <a:r>
              <a:rPr lang="en-US" sz="1800" dirty="0" smtClean="0"/>
              <a:t>The dataset we are using as below</a:t>
            </a:r>
            <a:endParaRPr lang="en-IN"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0563886"/>
              </p:ext>
            </p:extLst>
          </p:nvPr>
        </p:nvGraphicFramePr>
        <p:xfrm>
          <a:off x="4479635" y="1560942"/>
          <a:ext cx="3094183" cy="5043060"/>
        </p:xfrm>
        <a:graphic>
          <a:graphicData uri="http://schemas.openxmlformats.org/drawingml/2006/table">
            <a:tbl>
              <a:tblPr>
                <a:tableStyleId>{5C22544A-7EE6-4342-B048-85BDC9FD1C3A}</a:tableStyleId>
              </a:tblPr>
              <a:tblGrid>
                <a:gridCol w="1608974"/>
                <a:gridCol w="1485209"/>
              </a:tblGrid>
              <a:tr h="229230">
                <a:tc>
                  <a:txBody>
                    <a:bodyPr/>
                    <a:lstStyle/>
                    <a:p>
                      <a:pPr algn="l" fontAlgn="b"/>
                      <a:r>
                        <a:rPr lang="en-IN" sz="1400" b="1" u="none" strike="noStrike" dirty="0">
                          <a:effectLst/>
                        </a:rPr>
                        <a:t>Delivery Time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smtClean="0">
                          <a:effectLst/>
                        </a:rPr>
                        <a:t>Sorting Time</a:t>
                      </a:r>
                      <a:endParaRPr lang="en-IN" sz="1400" b="1"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dirty="0">
                          <a:effectLst/>
                        </a:rPr>
                        <a:t>21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dirty="0">
                          <a:effectLst/>
                        </a:rPr>
                        <a:t>19.75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dirty="0">
                          <a:effectLst/>
                        </a:rPr>
                        <a:t>24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9</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10</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15.35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9.5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17.9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10</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dirty="0">
                          <a:effectLst/>
                        </a:rPr>
                        <a:t>18.75</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9</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19.83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8</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10.75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16.68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11.5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12.03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14.88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13.75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18.11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17.83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7</a:t>
                      </a:r>
                      <a:endParaRPr lang="en-IN" sz="1400" b="0" i="0" u="none" strike="noStrike" dirty="0">
                        <a:solidFill>
                          <a:srgbClr val="000000"/>
                        </a:solidFill>
                        <a:effectLst/>
                        <a:latin typeface="Calibri" panose="020F0502020204030204" pitchFamily="34" charset="0"/>
                      </a:endParaRPr>
                    </a:p>
                  </a:txBody>
                  <a:tcPr marL="7620" marR="7620" marT="7620" marB="0" anchor="b"/>
                </a:tc>
              </a:tr>
              <a:tr h="229230">
                <a:tc>
                  <a:txBody>
                    <a:bodyPr/>
                    <a:lstStyle/>
                    <a:p>
                      <a:pPr algn="r" fontAlgn="b"/>
                      <a:r>
                        <a:rPr lang="en-IN" sz="1400" u="none" strike="noStrike">
                          <a:effectLst/>
                        </a:rPr>
                        <a:t>21.5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5</a:t>
                      </a:r>
                      <a:endParaRPr lang="en-IN" sz="14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89099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057"/>
          </a:xfrm>
        </p:spPr>
        <p:txBody>
          <a:bodyPr/>
          <a:lstStyle/>
          <a:p>
            <a:r>
              <a:rPr lang="en-IN" dirty="0" smtClean="0">
                <a:latin typeface="+mn-lt"/>
              </a:rPr>
              <a:t>Solution:</a:t>
            </a:r>
            <a:endParaRPr lang="en-IN" dirty="0">
              <a:latin typeface="+mn-lt"/>
            </a:endParaRPr>
          </a:p>
        </p:txBody>
      </p:sp>
      <p:sp>
        <p:nvSpPr>
          <p:cNvPr id="3" name="Content Placeholder 2"/>
          <p:cNvSpPr>
            <a:spLocks noGrp="1"/>
          </p:cNvSpPr>
          <p:nvPr>
            <p:ph idx="1"/>
          </p:nvPr>
        </p:nvSpPr>
        <p:spPr>
          <a:xfrm>
            <a:off x="838200" y="1191491"/>
            <a:ext cx="10515600" cy="4985472"/>
          </a:xfrm>
        </p:spPr>
        <p:txBody>
          <a:bodyPr>
            <a:normAutofit/>
          </a:bodyPr>
          <a:lstStyle/>
          <a:p>
            <a:pPr marL="0" indent="0">
              <a:buNone/>
            </a:pPr>
            <a:r>
              <a:rPr lang="en-IN" sz="1800" dirty="0" smtClean="0"/>
              <a:t>A linear regression line has an equation of the form </a:t>
            </a:r>
            <a:r>
              <a:rPr lang="en-IN" sz="1800" b="1" dirty="0" smtClean="0"/>
              <a:t>Y = </a:t>
            </a:r>
            <a:r>
              <a:rPr lang="en-IN" sz="1800" b="1" dirty="0" err="1" smtClean="0"/>
              <a:t>mx+b</a:t>
            </a:r>
            <a:r>
              <a:rPr lang="en-IN" sz="1800" dirty="0" smtClean="0"/>
              <a:t>, </a:t>
            </a:r>
            <a:r>
              <a:rPr lang="en-US" sz="1800" dirty="0" smtClean="0"/>
              <a:t>where m is the slope of the line, b is the y-intercept, and x is the independent variable.</a:t>
            </a:r>
          </a:p>
          <a:p>
            <a:pPr marL="0" indent="0">
              <a:buNone/>
            </a:pPr>
            <a:endParaRPr lang="en-IN" sz="1800" dirty="0"/>
          </a:p>
          <a:p>
            <a:pPr marL="0" indent="0">
              <a:buNone/>
            </a:pPr>
            <a:r>
              <a:rPr lang="en-IN" sz="1800" dirty="0" smtClean="0"/>
              <a:t>To implement the linear regression, following are the steps we need to follow:</a:t>
            </a:r>
          </a:p>
          <a:p>
            <a:pPr lvl="0"/>
            <a:r>
              <a:rPr lang="en-IN" sz="1800" dirty="0"/>
              <a:t>Loading the Data</a:t>
            </a:r>
          </a:p>
          <a:p>
            <a:pPr lvl="0"/>
            <a:r>
              <a:rPr lang="en-IN" sz="1800" dirty="0"/>
              <a:t>Exploring the Data</a:t>
            </a:r>
          </a:p>
          <a:p>
            <a:pPr lvl="0"/>
            <a:r>
              <a:rPr lang="en-IN" sz="1800" dirty="0"/>
              <a:t>Assigning the Values to Variables</a:t>
            </a:r>
          </a:p>
          <a:p>
            <a:pPr lvl="0"/>
            <a:r>
              <a:rPr lang="en-IN" sz="1800" dirty="0"/>
              <a:t>Generate The Model</a:t>
            </a:r>
          </a:p>
          <a:p>
            <a:pPr lvl="0"/>
            <a:r>
              <a:rPr lang="en-IN" sz="1800" dirty="0"/>
              <a:t>Model Evaluation</a:t>
            </a:r>
          </a:p>
          <a:p>
            <a:pPr lvl="0"/>
            <a:r>
              <a:rPr lang="en-IN" sz="1800" dirty="0"/>
              <a:t>Checking The accuracy Of the </a:t>
            </a:r>
            <a:r>
              <a:rPr lang="en-IN" sz="1800" dirty="0" smtClean="0"/>
              <a:t>Model</a:t>
            </a:r>
          </a:p>
          <a:p>
            <a:pPr lvl="0"/>
            <a:endParaRPr lang="en-IN" sz="1800" dirty="0"/>
          </a:p>
          <a:p>
            <a:pPr marL="0" indent="0">
              <a:buNone/>
            </a:pPr>
            <a:r>
              <a:rPr lang="en-IN" sz="1800" dirty="0"/>
              <a:t>Let us get into the details of each of the steps to implement linear regression.</a:t>
            </a:r>
          </a:p>
          <a:p>
            <a:pPr marL="0" lvl="0" indent="0">
              <a:buNone/>
            </a:pPr>
            <a:endParaRPr lang="en-IN" sz="1800" dirty="0"/>
          </a:p>
        </p:txBody>
      </p:sp>
    </p:spTree>
    <p:extLst>
      <p:ext uri="{BB962C8B-B14F-4D97-AF65-F5344CB8AC3E}">
        <p14:creationId xmlns:p14="http://schemas.microsoft.com/office/powerpoint/2010/main" val="116559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normAutofit/>
          </a:bodyPr>
          <a:lstStyle/>
          <a:p>
            <a:pPr lvl="0"/>
            <a:r>
              <a:rPr lang="en-IN" sz="3200" b="1" dirty="0" smtClean="0">
                <a:latin typeface="+mn-lt"/>
              </a:rPr>
              <a:t>1. Loading </a:t>
            </a:r>
            <a:r>
              <a:rPr lang="en-IN" sz="3200" b="1" dirty="0">
                <a:latin typeface="+mn-lt"/>
              </a:rPr>
              <a:t>the Data</a:t>
            </a:r>
            <a:endParaRPr lang="en-IN" sz="3200" dirty="0">
              <a:latin typeface="+mn-lt"/>
            </a:endParaRPr>
          </a:p>
        </p:txBody>
      </p:sp>
      <p:sp>
        <p:nvSpPr>
          <p:cNvPr id="3" name="Content Placeholder 2"/>
          <p:cNvSpPr>
            <a:spLocks noGrp="1"/>
          </p:cNvSpPr>
          <p:nvPr>
            <p:ph idx="1"/>
          </p:nvPr>
        </p:nvSpPr>
        <p:spPr>
          <a:xfrm>
            <a:off x="838200" y="1191490"/>
            <a:ext cx="10515600" cy="5440219"/>
          </a:xfrm>
        </p:spPr>
        <p:txBody>
          <a:bodyPr>
            <a:normAutofit/>
          </a:bodyPr>
          <a:lstStyle/>
          <a:p>
            <a:pPr marL="0" indent="0">
              <a:buNone/>
            </a:pPr>
            <a:r>
              <a:rPr lang="en-IN" sz="1800" b="1" i="1" dirty="0" smtClean="0">
                <a:solidFill>
                  <a:srgbClr val="00B050"/>
                </a:solidFill>
              </a:rPr>
              <a:t>import</a:t>
            </a:r>
            <a:r>
              <a:rPr lang="en-IN" sz="1800" i="1" dirty="0" smtClean="0"/>
              <a:t> pandas </a:t>
            </a:r>
            <a:r>
              <a:rPr lang="en-IN" sz="1800" b="1" i="1" dirty="0" smtClean="0">
                <a:solidFill>
                  <a:srgbClr val="00B050"/>
                </a:solidFill>
              </a:rPr>
              <a:t>as</a:t>
            </a:r>
            <a:r>
              <a:rPr lang="en-IN" sz="1800" i="1" dirty="0" smtClean="0"/>
              <a:t> </a:t>
            </a:r>
            <a:r>
              <a:rPr lang="en-IN" sz="1800" i="1" dirty="0" err="1" smtClean="0"/>
              <a:t>pd</a:t>
            </a:r>
            <a:endParaRPr lang="en-IN" sz="1800" i="1" dirty="0" smtClean="0"/>
          </a:p>
          <a:p>
            <a:pPr marL="0" indent="0">
              <a:buNone/>
            </a:pPr>
            <a:r>
              <a:rPr lang="en-IN" sz="1800" i="1" dirty="0" smtClean="0"/>
              <a:t>data=</a:t>
            </a:r>
            <a:r>
              <a:rPr lang="en-IN" sz="1800" i="1" dirty="0" err="1" smtClean="0"/>
              <a:t>pd.read_csv</a:t>
            </a:r>
            <a:r>
              <a:rPr lang="en-IN" sz="1800" i="1" dirty="0" smtClean="0"/>
              <a:t>("E:/Top Mentor/3.Class 18.11.23/batch89assignmentsandsolutions/Project - 1&amp;2_ </a:t>
            </a:r>
            <a:r>
              <a:rPr lang="en-IN" sz="1800" i="1" dirty="0" err="1" smtClean="0"/>
              <a:t>Simple_Reg</a:t>
            </a:r>
            <a:r>
              <a:rPr lang="en-IN" sz="1800" i="1" dirty="0" smtClean="0"/>
              <a:t>/delivery_time.csv")</a:t>
            </a:r>
          </a:p>
          <a:p>
            <a:pPr marL="0" indent="0">
              <a:buNone/>
            </a:pPr>
            <a:r>
              <a:rPr lang="en-IN" sz="1800" dirty="0" smtClean="0"/>
              <a:t>Checking the data.</a:t>
            </a:r>
          </a:p>
          <a:p>
            <a:pPr marL="0" indent="0">
              <a:buNone/>
            </a:pPr>
            <a:r>
              <a:rPr lang="en-IN" sz="1800" i="1" dirty="0" err="1" smtClean="0"/>
              <a:t>data.head</a:t>
            </a:r>
            <a:r>
              <a:rPr lang="en-IN" sz="1800" i="1" dirty="0" smtClean="0"/>
              <a:t>(5)</a:t>
            </a:r>
          </a:p>
          <a:p>
            <a:pPr marL="0" indent="0">
              <a:buNone/>
            </a:pPr>
            <a:r>
              <a:rPr lang="en-IN" sz="1800" dirty="0" smtClean="0"/>
              <a:t>Output:</a:t>
            </a:r>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smtClean="0"/>
          </a:p>
          <a:p>
            <a:pPr marL="0" indent="0">
              <a:buNone/>
            </a:pPr>
            <a:r>
              <a:rPr lang="en-IN" sz="1800" dirty="0" smtClean="0"/>
              <a:t>We </a:t>
            </a:r>
            <a:r>
              <a:rPr lang="en-IN" sz="1800" dirty="0"/>
              <a:t>can see that we have two variables in the data, both variable are numerical data. In this dataset, we get the variable ‘Delivery Time’ as our dependent variable, and ‘Sorting Time’ is independent variables. </a:t>
            </a:r>
            <a:r>
              <a:rPr lang="en-IN" sz="1800" dirty="0" smtClean="0"/>
              <a:t>		</a:t>
            </a:r>
            <a:endParaRPr lang="en-IN" sz="1800" dirty="0"/>
          </a:p>
        </p:txBody>
      </p:sp>
      <p:pic>
        <p:nvPicPr>
          <p:cNvPr id="6" name="Picture 5"/>
          <p:cNvPicPr/>
          <p:nvPr/>
        </p:nvPicPr>
        <p:blipFill>
          <a:blip r:embed="rId2"/>
          <a:stretch>
            <a:fillRect/>
          </a:stretch>
        </p:blipFill>
        <p:spPr>
          <a:xfrm>
            <a:off x="2003511" y="3113694"/>
            <a:ext cx="3519834" cy="2243397"/>
          </a:xfrm>
          <a:prstGeom prst="rect">
            <a:avLst/>
          </a:prstGeom>
        </p:spPr>
      </p:pic>
    </p:spTree>
    <p:extLst>
      <p:ext uri="{BB962C8B-B14F-4D97-AF65-F5344CB8AC3E}">
        <p14:creationId xmlns:p14="http://schemas.microsoft.com/office/powerpoint/2010/main" val="31405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a:bodyPr>
          <a:lstStyle/>
          <a:p>
            <a:pPr lvl="0"/>
            <a:r>
              <a:rPr lang="en-IN" sz="3200" dirty="0" smtClean="0">
                <a:latin typeface="+mn-lt"/>
              </a:rPr>
              <a:t>2. </a:t>
            </a:r>
            <a:r>
              <a:rPr lang="en-IN" sz="3200" b="1" dirty="0">
                <a:latin typeface="+mn-lt"/>
              </a:rPr>
              <a:t>Exploring the </a:t>
            </a:r>
            <a:r>
              <a:rPr lang="en-IN" sz="3200" b="1" dirty="0" smtClean="0">
                <a:latin typeface="+mn-lt"/>
              </a:rPr>
              <a:t>Data</a:t>
            </a:r>
            <a:endParaRPr lang="en-IN" sz="3200" dirty="0">
              <a:latin typeface="+mn-lt"/>
            </a:endParaRPr>
          </a:p>
        </p:txBody>
      </p:sp>
      <p:sp>
        <p:nvSpPr>
          <p:cNvPr id="3" name="Content Placeholder 2"/>
          <p:cNvSpPr>
            <a:spLocks noGrp="1"/>
          </p:cNvSpPr>
          <p:nvPr>
            <p:ph idx="1"/>
          </p:nvPr>
        </p:nvSpPr>
        <p:spPr>
          <a:xfrm>
            <a:off x="838200" y="895927"/>
            <a:ext cx="10515600" cy="5735782"/>
          </a:xfrm>
        </p:spPr>
        <p:txBody>
          <a:bodyPr>
            <a:normAutofit/>
          </a:bodyPr>
          <a:lstStyle/>
          <a:p>
            <a:pPr marL="0" indent="0">
              <a:buNone/>
            </a:pPr>
            <a:endParaRPr lang="en-IN" sz="1800" i="1" dirty="0" smtClean="0"/>
          </a:p>
          <a:p>
            <a:pPr marL="0" indent="0">
              <a:buNone/>
            </a:pPr>
            <a:r>
              <a:rPr lang="en-IN" sz="1800" i="1" dirty="0" smtClean="0"/>
              <a:t>print</a:t>
            </a:r>
            <a:r>
              <a:rPr lang="en-IN" sz="1800" i="1" dirty="0"/>
              <a:t>("Shape of the data",</a:t>
            </a:r>
            <a:r>
              <a:rPr lang="en-IN" sz="1800" i="1" dirty="0" err="1"/>
              <a:t>data.shape</a:t>
            </a:r>
            <a:r>
              <a:rPr lang="en-IN" sz="1800" i="1" dirty="0"/>
              <a:t>)</a:t>
            </a:r>
            <a:endParaRPr lang="en-IN" sz="1800" dirty="0"/>
          </a:p>
          <a:p>
            <a:pPr marL="0" indent="0">
              <a:buNone/>
            </a:pPr>
            <a:r>
              <a:rPr lang="en-IN" sz="1800" i="1" dirty="0" err="1"/>
              <a:t>data.describe</a:t>
            </a:r>
            <a:r>
              <a:rPr lang="en-IN" sz="1800" i="1" dirty="0"/>
              <a:t>()</a:t>
            </a:r>
            <a:endParaRPr lang="en-IN" sz="1800" dirty="0"/>
          </a:p>
          <a:p>
            <a:pPr marL="0" indent="0">
              <a:buNone/>
            </a:pPr>
            <a:r>
              <a:rPr lang="en-IN" sz="1800" i="1" dirty="0"/>
              <a:t> </a:t>
            </a:r>
            <a:endParaRPr lang="en-IN" sz="1800" dirty="0"/>
          </a:p>
          <a:p>
            <a:pPr marL="0" indent="0">
              <a:buNone/>
            </a:pPr>
            <a:r>
              <a:rPr lang="en-IN" sz="1800" dirty="0"/>
              <a:t>Output</a:t>
            </a:r>
            <a:r>
              <a:rPr lang="en-IN" sz="1800" dirty="0" smtClean="0"/>
              <a:t>:	</a:t>
            </a:r>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r>
              <a:rPr lang="en-IN" sz="1800" dirty="0"/>
              <a:t>So we have 21 rows and 2 variables or features which is the shape of the data and you can also see the distribution of the numerical variables through the basic statistics measures</a:t>
            </a:r>
            <a:r>
              <a:rPr lang="en-IN" sz="1800" dirty="0" smtClean="0"/>
              <a:t>.</a:t>
            </a:r>
            <a:endParaRPr lang="en-IN" sz="1800" dirty="0"/>
          </a:p>
        </p:txBody>
      </p:sp>
      <p:pic>
        <p:nvPicPr>
          <p:cNvPr id="4" name="Picture 3"/>
          <p:cNvPicPr/>
          <p:nvPr/>
        </p:nvPicPr>
        <p:blipFill>
          <a:blip r:embed="rId2"/>
          <a:stretch>
            <a:fillRect/>
          </a:stretch>
        </p:blipFill>
        <p:spPr>
          <a:xfrm>
            <a:off x="2516330" y="2575039"/>
            <a:ext cx="4087669" cy="3031433"/>
          </a:xfrm>
          <a:prstGeom prst="rect">
            <a:avLst/>
          </a:prstGeom>
        </p:spPr>
      </p:pic>
    </p:spTree>
    <p:extLst>
      <p:ext uri="{BB962C8B-B14F-4D97-AF65-F5344CB8AC3E}">
        <p14:creationId xmlns:p14="http://schemas.microsoft.com/office/powerpoint/2010/main" val="45948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09" y="309707"/>
            <a:ext cx="10515600" cy="549275"/>
          </a:xfrm>
        </p:spPr>
        <p:txBody>
          <a:bodyPr>
            <a:normAutofit/>
          </a:bodyPr>
          <a:lstStyle/>
          <a:p>
            <a:pPr lvl="0"/>
            <a:r>
              <a:rPr lang="en-IN" sz="3200" b="1" dirty="0" smtClean="0">
                <a:latin typeface="+mn-lt"/>
              </a:rPr>
              <a:t>3. Assigning </a:t>
            </a:r>
            <a:r>
              <a:rPr lang="en-IN" sz="3200" b="1" dirty="0">
                <a:latin typeface="+mn-lt"/>
              </a:rPr>
              <a:t>the Values to Variables</a:t>
            </a:r>
            <a:endParaRPr lang="en-IN" sz="3200" dirty="0">
              <a:latin typeface="+mn-lt"/>
            </a:endParaRPr>
          </a:p>
        </p:txBody>
      </p:sp>
      <p:sp>
        <p:nvSpPr>
          <p:cNvPr id="3" name="Content Placeholder 2"/>
          <p:cNvSpPr>
            <a:spLocks noGrp="1"/>
          </p:cNvSpPr>
          <p:nvPr>
            <p:ph idx="1"/>
          </p:nvPr>
        </p:nvSpPr>
        <p:spPr>
          <a:xfrm>
            <a:off x="662709" y="979054"/>
            <a:ext cx="10691091" cy="5578763"/>
          </a:xfrm>
        </p:spPr>
        <p:txBody>
          <a:bodyPr/>
          <a:lstStyle/>
          <a:p>
            <a:pPr marL="0" indent="0">
              <a:buNone/>
            </a:pPr>
            <a:r>
              <a:rPr lang="en-IN" sz="1800" i="1" dirty="0"/>
              <a:t>x=data['Delivery Time'].</a:t>
            </a:r>
            <a:r>
              <a:rPr lang="en-IN" sz="1800" i="1" dirty="0" err="1"/>
              <a:t>values.reshape</a:t>
            </a:r>
            <a:r>
              <a:rPr lang="en-IN" sz="1800" i="1" dirty="0"/>
              <a:t>(-1,1)</a:t>
            </a:r>
          </a:p>
          <a:p>
            <a:pPr marL="0" indent="0">
              <a:buNone/>
            </a:pPr>
            <a:r>
              <a:rPr lang="en-IN" sz="1800" i="1" dirty="0"/>
              <a:t>y=data['Sorting Time'].</a:t>
            </a:r>
            <a:r>
              <a:rPr lang="en-IN" sz="1800" i="1" dirty="0" err="1"/>
              <a:t>values.reshape</a:t>
            </a:r>
            <a:r>
              <a:rPr lang="en-IN" sz="1800" i="1" dirty="0"/>
              <a:t>(-1,1)</a:t>
            </a:r>
          </a:p>
          <a:p>
            <a:pPr marL="0" indent="0">
              <a:buNone/>
            </a:pPr>
            <a:r>
              <a:rPr lang="en-IN" sz="1800" dirty="0"/>
              <a:t>Output:</a:t>
            </a:r>
          </a:p>
          <a:p>
            <a:pPr marL="0" indent="0">
              <a:buNone/>
            </a:pPr>
            <a:endParaRPr lang="en-IN" dirty="0"/>
          </a:p>
        </p:txBody>
      </p:sp>
      <p:pic>
        <p:nvPicPr>
          <p:cNvPr id="4" name="Picture 3"/>
          <p:cNvPicPr/>
          <p:nvPr/>
        </p:nvPicPr>
        <p:blipFill>
          <a:blip r:embed="rId2"/>
          <a:stretch>
            <a:fillRect/>
          </a:stretch>
        </p:blipFill>
        <p:spPr>
          <a:xfrm>
            <a:off x="932785" y="2299161"/>
            <a:ext cx="3944015" cy="4027747"/>
          </a:xfrm>
          <a:prstGeom prst="rect">
            <a:avLst/>
          </a:prstGeom>
        </p:spPr>
      </p:pic>
      <p:pic>
        <p:nvPicPr>
          <p:cNvPr id="5" name="Picture 4"/>
          <p:cNvPicPr/>
          <p:nvPr/>
        </p:nvPicPr>
        <p:blipFill>
          <a:blip r:embed="rId3"/>
          <a:stretch>
            <a:fillRect/>
          </a:stretch>
        </p:blipFill>
        <p:spPr>
          <a:xfrm>
            <a:off x="6133869" y="2299161"/>
            <a:ext cx="3952239" cy="4027747"/>
          </a:xfrm>
          <a:prstGeom prst="rect">
            <a:avLst/>
          </a:prstGeom>
        </p:spPr>
      </p:pic>
    </p:spTree>
    <p:extLst>
      <p:ext uri="{BB962C8B-B14F-4D97-AF65-F5344CB8AC3E}">
        <p14:creationId xmlns:p14="http://schemas.microsoft.com/office/powerpoint/2010/main" val="232566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802"/>
          </a:xfrm>
        </p:spPr>
        <p:txBody>
          <a:bodyPr>
            <a:normAutofit/>
          </a:bodyPr>
          <a:lstStyle/>
          <a:p>
            <a:pPr lvl="0"/>
            <a:r>
              <a:rPr lang="en-IN" sz="3200" b="1" dirty="0" smtClean="0">
                <a:latin typeface="+mn-lt"/>
              </a:rPr>
              <a:t>4.</a:t>
            </a:r>
            <a:r>
              <a:rPr lang="en-IN" sz="3200" b="1" dirty="0">
                <a:latin typeface="+mn-lt"/>
              </a:rPr>
              <a:t> Generate The </a:t>
            </a:r>
            <a:r>
              <a:rPr lang="en-IN" sz="3200" b="1" dirty="0" smtClean="0">
                <a:latin typeface="+mn-lt"/>
              </a:rPr>
              <a:t>Model</a:t>
            </a:r>
            <a:endParaRPr lang="en-IN" sz="3200" b="1" dirty="0">
              <a:latin typeface="+mn-lt"/>
            </a:endParaRPr>
          </a:p>
        </p:txBody>
      </p:sp>
      <p:sp>
        <p:nvSpPr>
          <p:cNvPr id="3" name="Content Placeholder 2"/>
          <p:cNvSpPr>
            <a:spLocks noGrp="1"/>
          </p:cNvSpPr>
          <p:nvPr>
            <p:ph idx="1"/>
          </p:nvPr>
        </p:nvSpPr>
        <p:spPr>
          <a:xfrm>
            <a:off x="838200" y="1459345"/>
            <a:ext cx="10515600" cy="4717618"/>
          </a:xfrm>
        </p:spPr>
        <p:txBody>
          <a:bodyPr>
            <a:normAutofit/>
          </a:bodyPr>
          <a:lstStyle/>
          <a:p>
            <a:pPr marL="0" indent="0">
              <a:buNone/>
            </a:pPr>
            <a:r>
              <a:rPr lang="en-IN" sz="1800" b="1" i="1" dirty="0">
                <a:solidFill>
                  <a:srgbClr val="00B050"/>
                </a:solidFill>
              </a:rPr>
              <a:t>from</a:t>
            </a:r>
            <a:r>
              <a:rPr lang="en-IN" sz="1800" i="1" dirty="0"/>
              <a:t> </a:t>
            </a:r>
            <a:r>
              <a:rPr lang="en-IN" sz="1800" i="1" dirty="0" err="1"/>
              <a:t>sklearn.linear_model</a:t>
            </a:r>
            <a:r>
              <a:rPr lang="en-IN" sz="1800" i="1" dirty="0"/>
              <a:t> </a:t>
            </a:r>
            <a:r>
              <a:rPr lang="en-IN" sz="1800" b="1" i="1" dirty="0">
                <a:solidFill>
                  <a:srgbClr val="00B050"/>
                </a:solidFill>
              </a:rPr>
              <a:t>import</a:t>
            </a:r>
            <a:r>
              <a:rPr lang="en-IN" sz="1800" i="1" dirty="0"/>
              <a:t> </a:t>
            </a:r>
            <a:r>
              <a:rPr lang="en-IN" sz="1800" i="1" dirty="0" err="1"/>
              <a:t>LinearRegression</a:t>
            </a:r>
            <a:endParaRPr lang="en-IN" sz="1800" dirty="0"/>
          </a:p>
          <a:p>
            <a:pPr marL="0" indent="0">
              <a:buNone/>
            </a:pPr>
            <a:r>
              <a:rPr lang="en-IN" sz="1800" i="1" dirty="0" err="1"/>
              <a:t>lr</a:t>
            </a:r>
            <a:r>
              <a:rPr lang="en-IN" sz="1800" i="1" dirty="0"/>
              <a:t>=</a:t>
            </a:r>
            <a:r>
              <a:rPr lang="en-IN" sz="1800" i="1" dirty="0" err="1"/>
              <a:t>LinearRegression</a:t>
            </a:r>
            <a:r>
              <a:rPr lang="en-IN" sz="1800" i="1" dirty="0"/>
              <a:t>()</a:t>
            </a:r>
            <a:endParaRPr lang="en-IN" sz="1800" dirty="0"/>
          </a:p>
          <a:p>
            <a:pPr marL="0" indent="0">
              <a:buNone/>
            </a:pPr>
            <a:r>
              <a:rPr lang="en-IN" sz="1800" i="1" dirty="0" err="1"/>
              <a:t>lr.fit</a:t>
            </a:r>
            <a:r>
              <a:rPr lang="en-IN" sz="1800" i="1" dirty="0"/>
              <a:t>(</a:t>
            </a:r>
            <a:r>
              <a:rPr lang="en-IN" sz="1800" i="1" dirty="0" err="1"/>
              <a:t>x,y</a:t>
            </a:r>
            <a:r>
              <a:rPr lang="en-IN" sz="1800" i="1" dirty="0"/>
              <a:t>)</a:t>
            </a:r>
            <a:endParaRPr lang="en-IN" sz="1800" dirty="0"/>
          </a:p>
          <a:p>
            <a:pPr marL="0" indent="0">
              <a:buNone/>
            </a:pPr>
            <a:r>
              <a:rPr lang="en-IN" sz="1800" i="1" dirty="0"/>
              <a:t>print('Model is loaded</a:t>
            </a:r>
            <a:r>
              <a:rPr lang="en-IN" sz="1800" i="1" dirty="0" smtClean="0"/>
              <a:t>')</a:t>
            </a:r>
          </a:p>
          <a:p>
            <a:pPr marL="0" indent="0">
              <a:buNone/>
            </a:pPr>
            <a:endParaRPr lang="en-IN" sz="1800" dirty="0"/>
          </a:p>
        </p:txBody>
      </p:sp>
    </p:spTree>
    <p:extLst>
      <p:ext uri="{BB962C8B-B14F-4D97-AF65-F5344CB8AC3E}">
        <p14:creationId xmlns:p14="http://schemas.microsoft.com/office/powerpoint/2010/main" val="308483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pPr lvl="0"/>
            <a:r>
              <a:rPr lang="en-IN" sz="3200" dirty="0" smtClean="0">
                <a:latin typeface="+mn-lt"/>
              </a:rPr>
              <a:t>5.</a:t>
            </a:r>
            <a:r>
              <a:rPr lang="en-IN" sz="3200" b="1" dirty="0">
                <a:latin typeface="+mn-lt"/>
              </a:rPr>
              <a:t> Model </a:t>
            </a:r>
            <a:r>
              <a:rPr lang="en-IN" sz="3200" b="1" dirty="0" smtClean="0">
                <a:latin typeface="+mn-lt"/>
              </a:rPr>
              <a:t>Evaluation</a:t>
            </a:r>
            <a:endParaRPr lang="en-IN" sz="3200" dirty="0">
              <a:latin typeface="+mn-lt"/>
            </a:endParaRPr>
          </a:p>
        </p:txBody>
      </p:sp>
      <p:sp>
        <p:nvSpPr>
          <p:cNvPr id="3" name="Content Placeholder 2"/>
          <p:cNvSpPr>
            <a:spLocks noGrp="1"/>
          </p:cNvSpPr>
          <p:nvPr>
            <p:ph idx="1"/>
          </p:nvPr>
        </p:nvSpPr>
        <p:spPr>
          <a:xfrm>
            <a:off x="838200" y="1163782"/>
            <a:ext cx="10515600" cy="5449453"/>
          </a:xfrm>
        </p:spPr>
        <p:txBody>
          <a:bodyPr>
            <a:normAutofit/>
          </a:bodyPr>
          <a:lstStyle/>
          <a:p>
            <a:pPr marL="0" indent="0">
              <a:buNone/>
            </a:pPr>
            <a:r>
              <a:rPr lang="en-IN" sz="1800" dirty="0"/>
              <a:t>To evaluate our model, we must make some predictions on the data using our model to evaluate our model.</a:t>
            </a:r>
          </a:p>
          <a:p>
            <a:pPr marL="0" indent="0">
              <a:buNone/>
            </a:pPr>
            <a:r>
              <a:rPr lang="en-IN" sz="1800" dirty="0"/>
              <a:t> </a:t>
            </a:r>
            <a:endParaRPr lang="en-IN" sz="1800" dirty="0" smtClean="0"/>
          </a:p>
          <a:p>
            <a:pPr marL="0" indent="0">
              <a:buNone/>
            </a:pPr>
            <a:r>
              <a:rPr lang="en-IN" sz="1800" b="1" i="1" dirty="0" smtClean="0">
                <a:solidFill>
                  <a:srgbClr val="00B050"/>
                </a:solidFill>
              </a:rPr>
              <a:t>import</a:t>
            </a:r>
            <a:r>
              <a:rPr lang="en-IN" sz="1800" i="1" dirty="0" smtClean="0"/>
              <a:t> </a:t>
            </a:r>
            <a:r>
              <a:rPr lang="en-IN" sz="1800" i="1" dirty="0" err="1"/>
              <a:t>matplotlib.pyplot</a:t>
            </a:r>
            <a:r>
              <a:rPr lang="en-IN" sz="1800" i="1" dirty="0"/>
              <a:t> </a:t>
            </a:r>
            <a:r>
              <a:rPr lang="en-IN" sz="1800" b="1" i="1" dirty="0">
                <a:solidFill>
                  <a:srgbClr val="00B050"/>
                </a:solidFill>
              </a:rPr>
              <a:t>as</a:t>
            </a:r>
            <a:r>
              <a:rPr lang="en-IN" sz="1800" i="1" dirty="0"/>
              <a:t> </a:t>
            </a:r>
            <a:r>
              <a:rPr lang="en-IN" sz="1800" i="1" dirty="0" err="1"/>
              <a:t>plt</a:t>
            </a:r>
            <a:endParaRPr lang="en-IN" sz="1800" dirty="0"/>
          </a:p>
          <a:p>
            <a:pPr marL="0" indent="0">
              <a:buNone/>
            </a:pPr>
            <a:r>
              <a:rPr lang="en-IN" sz="1800" dirty="0"/>
              <a:t> </a:t>
            </a:r>
            <a:r>
              <a:rPr lang="en-IN" sz="1800" i="1" dirty="0" err="1" smtClean="0"/>
              <a:t>plt.figure</a:t>
            </a:r>
            <a:r>
              <a:rPr lang="en-IN" sz="1800" i="1" dirty="0" smtClean="0"/>
              <a:t>(</a:t>
            </a:r>
            <a:r>
              <a:rPr lang="en-IN" sz="1800" i="1" dirty="0" err="1" smtClean="0"/>
              <a:t>figsize</a:t>
            </a:r>
            <a:r>
              <a:rPr lang="en-IN" sz="1800" i="1" dirty="0"/>
              <a:t>=(5,3))</a:t>
            </a:r>
            <a:endParaRPr lang="en-IN" sz="1800" dirty="0"/>
          </a:p>
          <a:p>
            <a:pPr marL="0" indent="0">
              <a:buNone/>
            </a:pPr>
            <a:r>
              <a:rPr lang="en-IN" sz="1800" i="1" dirty="0" err="1"/>
              <a:t>plt.scatter</a:t>
            </a:r>
            <a:r>
              <a:rPr lang="en-IN" sz="1800" i="1" dirty="0"/>
              <a:t>(</a:t>
            </a:r>
            <a:r>
              <a:rPr lang="en-IN" sz="1800" i="1" dirty="0" err="1"/>
              <a:t>x,y,color</a:t>
            </a:r>
            <a:r>
              <a:rPr lang="en-IN" sz="1800" i="1" dirty="0"/>
              <a:t>='red')</a:t>
            </a:r>
            <a:endParaRPr lang="en-IN" sz="1800" dirty="0"/>
          </a:p>
          <a:p>
            <a:pPr marL="0" indent="0">
              <a:buNone/>
            </a:pPr>
            <a:r>
              <a:rPr lang="en-IN" sz="1800" i="1" dirty="0" err="1"/>
              <a:t>plt.plot</a:t>
            </a:r>
            <a:r>
              <a:rPr lang="en-IN" sz="1800" i="1" dirty="0"/>
              <a:t>(</a:t>
            </a:r>
            <a:r>
              <a:rPr lang="en-IN" sz="1800" i="1" dirty="0" err="1"/>
              <a:t>x,lr.predict</a:t>
            </a:r>
            <a:r>
              <a:rPr lang="en-IN" sz="1800" i="1" dirty="0"/>
              <a:t>(x),</a:t>
            </a:r>
            <a:r>
              <a:rPr lang="en-IN" sz="1800" i="1" dirty="0" err="1"/>
              <a:t>color</a:t>
            </a:r>
            <a:r>
              <a:rPr lang="en-IN" sz="1800" i="1" dirty="0"/>
              <a:t>='blue')</a:t>
            </a:r>
            <a:endParaRPr lang="en-IN" sz="1800" dirty="0"/>
          </a:p>
          <a:p>
            <a:pPr marL="0" indent="0">
              <a:buNone/>
            </a:pPr>
            <a:r>
              <a:rPr lang="en-IN" sz="1800" i="1" dirty="0"/>
              <a:t> </a:t>
            </a:r>
            <a:endParaRPr lang="en-IN" sz="1800" dirty="0"/>
          </a:p>
          <a:p>
            <a:pPr marL="0" indent="0">
              <a:buNone/>
            </a:pPr>
            <a:r>
              <a:rPr lang="en-IN" sz="1800" dirty="0"/>
              <a:t>Output:</a:t>
            </a:r>
          </a:p>
        </p:txBody>
      </p:sp>
      <p:pic>
        <p:nvPicPr>
          <p:cNvPr id="4" name="Picture 3"/>
          <p:cNvPicPr/>
          <p:nvPr/>
        </p:nvPicPr>
        <p:blipFill>
          <a:blip r:embed="rId2"/>
          <a:stretch>
            <a:fillRect/>
          </a:stretch>
        </p:blipFill>
        <p:spPr>
          <a:xfrm>
            <a:off x="2948939" y="3677399"/>
            <a:ext cx="4791133" cy="2935836"/>
          </a:xfrm>
          <a:prstGeom prst="rect">
            <a:avLst/>
          </a:prstGeom>
        </p:spPr>
      </p:pic>
    </p:spTree>
    <p:extLst>
      <p:ext uri="{BB962C8B-B14F-4D97-AF65-F5344CB8AC3E}">
        <p14:creationId xmlns:p14="http://schemas.microsoft.com/office/powerpoint/2010/main" val="421011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444</Words>
  <Application>Microsoft Office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Linear Regression Modelling</vt:lpstr>
      <vt:lpstr>Objective: </vt:lpstr>
      <vt:lpstr>To explain this better, we are building a model using the dataset ‘Delivery Time’ . The Objective of our model is to predict the Delivery time using Sorting time.  The dataset we are using as below</vt:lpstr>
      <vt:lpstr>Solution:</vt:lpstr>
      <vt:lpstr>1. Loading the Data</vt:lpstr>
      <vt:lpstr>2. Exploring the Data</vt:lpstr>
      <vt:lpstr>3. Assigning the Values to Variables</vt:lpstr>
      <vt:lpstr>4. Generate The Model</vt:lpstr>
      <vt:lpstr>5. Model Evaluation</vt:lpstr>
      <vt:lpstr>6. Checking The accuracy Of the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Modelling</dc:title>
  <dc:creator>Kamlesh</dc:creator>
  <cp:lastModifiedBy>Kamlesh</cp:lastModifiedBy>
  <cp:revision>6</cp:revision>
  <dcterms:created xsi:type="dcterms:W3CDTF">2024-02-25T19:37:14Z</dcterms:created>
  <dcterms:modified xsi:type="dcterms:W3CDTF">2024-02-25T20:47:07Z</dcterms:modified>
</cp:coreProperties>
</file>