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9"/>
  </p:notesMasterIdLst>
  <p:sldIdLst>
    <p:sldId id="264" r:id="rId2"/>
    <p:sldId id="266" r:id="rId3"/>
    <p:sldId id="268" r:id="rId4"/>
    <p:sldId id="267" r:id="rId5"/>
    <p:sldId id="263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6" autoAdjust="0"/>
  </p:normalViewPr>
  <p:slideViewPr>
    <p:cSldViewPr>
      <p:cViewPr varScale="1">
        <p:scale>
          <a:sx n="72" d="100"/>
          <a:sy n="72" d="100"/>
        </p:scale>
        <p:origin x="11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681281-A777-4BBD-AE91-F2A6CC4FE6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62032-5E13-48C4-8A85-8CA6EC9FB1F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E96A109-58B1-4571-B8EC-4C36F3CCFA5E}" type="datetimeFigureOut">
              <a:rPr lang="ko-KR" altLang="en-US"/>
              <a:pPr>
                <a:defRPr/>
              </a:pPr>
              <a:t>2019-10-30</a:t>
            </a:fld>
            <a:endParaRPr lang="en-US" altLang="ko-K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0812B7-F95F-4BBC-80ED-37C0B727FE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366454A-457F-4660-90A7-A5DB3938B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97AC-54F0-41E4-8AA3-0CE86917FA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E3523-3A63-4D67-B990-828D0E39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굴림" panose="020B0600000101010101" pitchFamily="50" charset="-127"/>
              </a:defRPr>
            </a:lvl1pPr>
          </a:lstStyle>
          <a:p>
            <a:fld id="{AA7144F0-1DF3-46A8-BAFF-294804F28BC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49B8DF31-3381-47A9-B9EF-8D6161568E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AD875BEA-61BB-43D9-BF27-1D10D13F63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69FB1C8D-A24F-48BC-9AC5-855B1A7A8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1F3B12-DDB8-4BEF-8C15-49B8353245A5}" type="slidenum">
              <a:rPr lang="ko-KR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ko-K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A2F79C2-F060-45E4-9D1F-6A927C12FF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E7DADAF0-FEFF-40EB-8635-7E6E9CB780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05AD697-5186-49CA-A2D8-1D3171AAE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613D4F-C574-4613-99AF-C0394E7D6E28}" type="slidenum">
              <a:rPr lang="ko-KR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ko-K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49946B8-6823-4D66-9398-BDB76190BA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3325CA44-8887-4C25-85FB-9E26048A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7B6AC-E5D4-44E0-B986-A3769C55F441}" type="datetime1">
              <a:rPr lang="ko-KR" altLang="en-US"/>
              <a:pPr>
                <a:defRPr/>
              </a:pPr>
              <a:t>2019-10-30</a:t>
            </a:fld>
            <a:endParaRPr lang="en-US" altLang="ko-KR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64C527C-89F8-489C-BC21-3B0F85624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DBDAE747-8061-4BD5-9946-2FCF2668194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C9D48980-9973-47EA-833F-ADB64B4250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© 2008 Pearson Addison-Wesley. All rights reserved.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69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B513298-4F0F-4B3F-8352-46EBDCF934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A40D5E-7C81-4395-B9FD-C28F66B2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7CBA6-5FA4-43FD-B6DF-9DF3B2A7F04C}" type="datetime1">
              <a:rPr lang="ko-KR" altLang="en-US"/>
              <a:pPr>
                <a:defRPr/>
              </a:pPr>
              <a:t>2019-10-30</a:t>
            </a:fld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9B254A-BC23-450D-9864-E90FF71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1358D7-2455-4B6B-98A9-F68A0270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C31D9E1C-560F-4E8C-A2F2-E91076F37B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24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3FDB286-46CE-486A-9E5E-9B09A8F2B0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39AF84-B0A5-4D3D-9592-0DB72D5F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8E1A4-A4F5-46A5-B14E-76656DD3209A}" type="datetime1">
              <a:rPr lang="ko-KR" altLang="en-US"/>
              <a:pPr>
                <a:defRPr/>
              </a:pPr>
              <a:t>2019-10-30</a:t>
            </a:fld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D01B60-53F1-4A2E-9F85-7F389EBA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7887DC-616C-4BB9-B149-9BDB9BB5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6D8B73EA-68BF-490C-95F1-3B92543F3D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41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7104F4A-1C9B-447D-B4D3-2356EEF7F3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8113DAD-2D1F-42FC-87D1-5EBBF21154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56218D7-DF02-430A-92BF-A7DC50558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D2491224-8836-403E-AED1-519782456312}" type="datetime1">
              <a:rPr lang="ko-KR" altLang="en-US"/>
              <a:pPr>
                <a:defRPr/>
              </a:pPr>
              <a:t>2019-10-30</a:t>
            </a:fld>
            <a:endParaRPr lang="en-US" altLang="ko-K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D16BC60-F306-4299-A5EC-A767B3B3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Copyright © 2008 Pearson Addison-Wesley. All rights reserved.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BCEF4CE-EF50-4B72-A726-7A7C4E060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1-</a:t>
            </a:r>
            <a:fld id="{7CEEDDBA-F96B-48DF-8727-E8E905BB3E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kw.ac.kr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9872A45-E2D2-467C-83A4-0873BAE1112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4800" b="1" dirty="0">
                <a:latin typeface="Calibri" panose="020F0502020204030204" pitchFamily="34" charset="0"/>
                <a:ea typeface="굴림" panose="020B0600000101010101" pitchFamily="50" charset="-127"/>
              </a:rPr>
              <a:t>Data Structures 2019</a:t>
            </a:r>
          </a:p>
        </p:txBody>
      </p:sp>
      <p:pic>
        <p:nvPicPr>
          <p:cNvPr id="5124" name="Picture 6" descr="shay_alkalay_stack_1800mm_o">
            <a:extLst>
              <a:ext uri="{FF2B5EF4-FFF2-40B4-BE49-F238E27FC236}">
                <a16:creationId xmlns:a16="http://schemas.microsoft.com/office/drawing/2014/main" id="{6EFF15ED-A774-4874-8E55-5AF9F872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>
            <a:extLst>
              <a:ext uri="{FF2B5EF4-FFF2-40B4-BE49-F238E27FC236}">
                <a16:creationId xmlns:a16="http://schemas.microsoft.com/office/drawing/2014/main" id="{96961FD3-4701-44CA-BCB1-48A8A0F7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5" y="2133600"/>
            <a:ext cx="3962400" cy="396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595D742-69AE-47BE-8A85-C72182FF5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ea typeface="굴림" panose="020B0600000101010101" pitchFamily="50" charset="-127"/>
              </a:rPr>
              <a:t>Homework #2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CD9B289-137D-4CE6-9581-960F8587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Write a C++ program that inputs general real-numerical</a:t>
            </a:r>
            <a:r>
              <a:rPr lang="ko-KR" altLang="en-US" sz="2800" dirty="0">
                <a:latin typeface="Calibri" panose="020F0502020204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expressions line by line and then outputs their results. “EOI” means the end of input.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Only non-negative real numbers can be input as operands.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Three</a:t>
            </a:r>
            <a:r>
              <a:rPr lang="ko-KR" altLang="en-US" sz="2400" dirty="0">
                <a:latin typeface="Calibri" panose="020F0502020204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types of parentheses can be input.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“( )”, “{ }”, and “[ ]”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Only 4 binary operators can be used as operators: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*, /, +, and -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* and / have higher precedence than + and -.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Notice that, for example, 13.0/5.0 = 2.6 and 13.2+5.3 = 18.5.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9B9588B-EA25-49EB-91BE-C586E9640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ea typeface="굴림" panose="020B0600000101010101" pitchFamily="50" charset="-127"/>
              </a:rPr>
              <a:t>Homework #2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54FD4A5-A10C-44A5-970C-A0ACE6E45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Write a C++ program that inputs general real-numerical</a:t>
            </a:r>
            <a:r>
              <a:rPr lang="ko-KR" altLang="en-US" sz="2800" dirty="0">
                <a:latin typeface="Calibri" panose="020F0502020204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expressions line by line and then outputs their results. “EOI” means the end of input.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The result is always a real number and it can be a negative value.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Round off to the nearest thousandth. (12.34567 </a:t>
            </a: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 12.346)</a:t>
            </a: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When exceptions such as unbalanced parentheses or </a:t>
            </a:r>
            <a:r>
              <a:rPr lang="ko-KR" altLang="en-US" sz="2400" dirty="0">
                <a:latin typeface="Calibri" panose="020F0502020204030204" pitchFamily="34" charset="0"/>
                <a:ea typeface="굴림" panose="020B0600000101010101" pitchFamily="50" charset="-127"/>
              </a:rPr>
              <a:t>“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/0.0” occur, print “Error!: {reason}\n” and process next input lines.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Unbalanced parentheses </a:t>
            </a: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 “Error!: unbalanced parentheses\n”</a:t>
            </a:r>
            <a:endParaRPr lang="en-US" altLang="ko-KR" sz="2000" dirty="0">
              <a:latin typeface="Calibri" panose="020F0502020204030204" pitchFamily="34" charset="0"/>
              <a:ea typeface="굴림" panose="020B0600000101010101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dirty="0">
                <a:latin typeface="Calibri" panose="020F0502020204030204" pitchFamily="34" charset="0"/>
                <a:ea typeface="굴림" panose="020B0600000101010101" pitchFamily="50" charset="-127"/>
              </a:rPr>
              <a:t>“</a:t>
            </a: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###/0.0” </a:t>
            </a: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  <a:sym typeface="Wingdings" panose="05000000000000000000" pitchFamily="2" charset="2"/>
              </a:rPr>
              <a:t> “Error!: divided by zero\n”</a:t>
            </a:r>
            <a:endParaRPr lang="en-US" altLang="ko-KR" sz="2000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4F63BBA-A3C8-4060-9D96-BF21F2F8EC5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ea typeface="굴림" panose="020B0600000101010101" pitchFamily="50" charset="-127"/>
              </a:rPr>
              <a:t>Examples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DEF33BB-1791-4813-859C-03F67EE723AD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Input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{10.1+8.4*4.8}/2.2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(19.2-8.6)/[12.4-3.1*4.0]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(10.1*(8.4+4.8))/2.9</a:t>
            </a:r>
          </a:p>
          <a:p>
            <a:pPr lvl="1" eaLnBrk="1" hangingPunct="1"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(10.1*(8.4+4.8)}}/2.9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[5.3/2.5+{7.7-3.9*2.6}]*(0.8+30.9)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{5.4/2.4+(7.9-3.2*2.4)}*([2.5+30.1]-{10.6+8.0*4.1}/2.5)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EOI</a:t>
            </a:r>
          </a:p>
          <a:p>
            <a:pPr eaLnBrk="1" hangingPunct="1"/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Output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22.918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Error!: divide by zero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Error!: unbalanced parentheses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-10.144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37.643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653009B-B5BB-40B9-9041-0F2402FA58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ea typeface="굴림" panose="020B0600000101010101" pitchFamily="50" charset="-127"/>
              </a:rPr>
              <a:t>Due Date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B37CF96-47FE-4267-888B-1BE81BDD036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Soft deadline: </a:t>
            </a:r>
            <a:r>
              <a:rPr lang="en-US" altLang="ko-KR" sz="2800" b="1" dirty="0">
                <a:latin typeface="Calibri" panose="020F0502020204030204" pitchFamily="34" charset="0"/>
                <a:ea typeface="굴림" panose="020B0600000101010101" pitchFamily="50" charset="-127"/>
              </a:rPr>
              <a:t>November 4, 2019</a:t>
            </a:r>
            <a:endParaRPr lang="en-US" altLang="ko-KR" sz="2800" dirty="0">
              <a:latin typeface="Calibri" panose="020F0502020204030204" pitchFamily="34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Hard deadline: November 11, 2019</a:t>
            </a:r>
          </a:p>
          <a:p>
            <a:pPr lvl="1" eaLnBrk="1" hangingPunct="1"/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But, deduct 10% per one day from your original score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6A909-FC16-4724-BCD8-A81772CDB583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3154363"/>
          <a:ext cx="4343400" cy="3017835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Submission Date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Deduction Rate</a:t>
                      </a:r>
                      <a:endParaRPr kumimoji="0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November 5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10%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November 6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20%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November 7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30%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November 8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40%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November 9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50%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November 10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60%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November 11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70%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November 12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100%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C44D7A4-B1BA-450E-9F4B-69B1C5B5B9D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ea typeface="굴림" panose="020B0600000101010101" pitchFamily="50" charset="-127"/>
              </a:rPr>
              <a:t>Notice (cont’d)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8B133C3-BF7E-415E-9ACF-A1E8B2F9821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You should use </a:t>
            </a:r>
            <a:r>
              <a:rPr lang="en-US" altLang="ko-KR" sz="2800" b="1" dirty="0">
                <a:latin typeface="Calibri" panose="020F0502020204030204" pitchFamily="34" charset="0"/>
                <a:ea typeface="굴림" panose="020B0600000101010101" pitchFamily="50" charset="-127"/>
              </a:rPr>
              <a:t>stack</a:t>
            </a: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 template class in STL.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Library: #include&lt;stack&gt;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You should observe the format of input &amp; output exactly.</a:t>
            </a:r>
          </a:p>
          <a:p>
            <a:pPr eaLnBrk="1" hangingPunct="1">
              <a:lnSpc>
                <a:spcPct val="80000"/>
              </a:lnSpc>
            </a:pPr>
            <a:endParaRPr lang="en-US" altLang="ko-KR" sz="2800" dirty="0">
              <a:latin typeface="Calibri" panose="020F050202020403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You should submit a compressed file (</a:t>
            </a:r>
            <a:r>
              <a:rPr lang="en-US" altLang="ko-KR" sz="2800" b="1" dirty="0">
                <a:latin typeface="Calibri" panose="020F0502020204030204" pitchFamily="34" charset="0"/>
                <a:ea typeface="굴림" panose="020B0600000101010101" pitchFamily="50" charset="-127"/>
              </a:rPr>
              <a:t>HW2_your-ID.zip</a:t>
            </a: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) containing the following two files to the web-site (</a:t>
            </a: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  <a:hlinkClick r:id="rId2"/>
              </a:rPr>
              <a:t>http://info.kw.ac.kr</a:t>
            </a:r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rPr>
              <a:t>HW2_your-ID.hwp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,</a:t>
            </a:r>
            <a:r>
              <a: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rPr>
              <a:t> -.doc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,</a:t>
            </a:r>
            <a:r>
              <a: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or</a:t>
            </a:r>
            <a:r>
              <a: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rPr>
              <a:t> -.pdf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 // report 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rPr>
              <a:t>HW2_your-ID.cpp 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or</a:t>
            </a:r>
            <a:r>
              <a:rPr lang="en-US" altLang="ko-KR" sz="2400" b="1" dirty="0">
                <a:latin typeface="Calibri" panose="020F0502020204030204" pitchFamily="34" charset="0"/>
                <a:ea typeface="굴림" panose="020B0600000101010101" pitchFamily="50" charset="-127"/>
              </a:rPr>
              <a:t> -.cc</a:t>
            </a:r>
            <a:r>
              <a:rPr lang="en-US" altLang="ko-KR" sz="2400" dirty="0">
                <a:latin typeface="Calibri" panose="020F0502020204030204" pitchFamily="34" charset="0"/>
                <a:ea typeface="굴림" panose="020B0600000101010101" pitchFamily="50" charset="-127"/>
              </a:rPr>
              <a:t> // source code</a:t>
            </a:r>
            <a:endParaRPr lang="en-US" altLang="ko-KR" sz="2400" u="sng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173EA94-FC06-4819-8ABD-5ADB8140BB7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ea typeface="굴림" panose="020B0600000101010101" pitchFamily="50" charset="-127"/>
              </a:rPr>
              <a:t>Notice (cont’d)</a:t>
            </a:r>
            <a:endParaRPr lang="ko-KR" altLang="en-US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99AAF12-81CD-4B53-9701-61B9B75AB4B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Source code</a:t>
            </a:r>
          </a:p>
          <a:p>
            <a:pPr lvl="1" eaLnBrk="1" hangingPunct="1"/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It should be compiled in </a:t>
            </a:r>
            <a:r>
              <a:rPr lang="en-US" altLang="ko-KR" sz="2000" b="1" dirty="0">
                <a:latin typeface="Calibri" panose="020F0502020204030204" pitchFamily="34" charset="0"/>
                <a:ea typeface="굴림" panose="020B0600000101010101" pitchFamily="50" charset="-127"/>
              </a:rPr>
              <a:t>Visual Studio 2010 or higher, or g++</a:t>
            </a:r>
          </a:p>
          <a:p>
            <a:pPr lvl="2" eaLnBrk="1" hangingPunct="1"/>
            <a:r>
              <a:rPr lang="en-US" altLang="ko-KR" sz="1800" b="1" dirty="0">
                <a:latin typeface="Calibri" panose="020F0502020204030204" pitchFamily="34" charset="0"/>
                <a:ea typeface="굴림" panose="020B0600000101010101" pitchFamily="50" charset="-127"/>
              </a:rPr>
              <a:t>You should note your environment in your report.</a:t>
            </a:r>
          </a:p>
          <a:p>
            <a:pPr lvl="1" eaLnBrk="1" hangingPunct="1"/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Your name and student ID should be noted at the top of your source files in the form of comment.</a:t>
            </a:r>
          </a:p>
          <a:p>
            <a:pPr eaLnBrk="1" hangingPunct="1"/>
            <a:r>
              <a:rPr lang="en-US" altLang="ko-KR" sz="2800" dirty="0">
                <a:latin typeface="Calibri" panose="020F0502020204030204" pitchFamily="34" charset="0"/>
                <a:ea typeface="굴림" panose="020B0600000101010101" pitchFamily="50" charset="-127"/>
              </a:rPr>
              <a:t>Report</a:t>
            </a:r>
          </a:p>
          <a:p>
            <a:pPr lvl="1" eaLnBrk="1" hangingPunct="1"/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Free format</a:t>
            </a:r>
          </a:p>
          <a:p>
            <a:pPr lvl="1" eaLnBrk="1" hangingPunct="1"/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But it must include several examples for testing your program and your own discussion.</a:t>
            </a:r>
          </a:p>
          <a:p>
            <a:pPr lvl="1" eaLnBrk="1" hangingPunct="1"/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It will be an important factor for getting a good score.</a:t>
            </a:r>
          </a:p>
          <a:p>
            <a:pPr lvl="1" eaLnBrk="1" hangingPunct="1"/>
            <a:r>
              <a:rPr lang="en-US" altLang="ko-KR" sz="2000" dirty="0">
                <a:latin typeface="Calibri" panose="020F0502020204030204" pitchFamily="34" charset="0"/>
                <a:ea typeface="굴림" panose="020B0600000101010101" pitchFamily="50" charset="-127"/>
              </a:rPr>
              <a:t>Mention your compiler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503</Words>
  <Application>Microsoft Office PowerPoint</Application>
  <PresentationFormat>On-screen Show (4:3)</PresentationFormat>
  <Paragraphs>74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5_Office Theme</vt:lpstr>
      <vt:lpstr>Data Structures 2019</vt:lpstr>
      <vt:lpstr>Homework #2</vt:lpstr>
      <vt:lpstr>Homework #2</vt:lpstr>
      <vt:lpstr>Examples</vt:lpstr>
      <vt:lpstr>Due Date</vt:lpstr>
      <vt:lpstr>Notice (cont’d)</vt:lpstr>
      <vt:lpstr>Notice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jo hwayoung</cp:lastModifiedBy>
  <cp:revision>171</cp:revision>
  <dcterms:created xsi:type="dcterms:W3CDTF">2006-08-16T00:00:00Z</dcterms:created>
  <dcterms:modified xsi:type="dcterms:W3CDTF">2019-10-30T03:55:23Z</dcterms:modified>
</cp:coreProperties>
</file>