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27"/>
  </p:notesMasterIdLst>
  <p:handoutMasterIdLst>
    <p:handoutMasterId r:id="rId28"/>
  </p:handoutMasterIdLst>
  <p:sldIdLst>
    <p:sldId id="308" r:id="rId5"/>
    <p:sldId id="317" r:id="rId6"/>
    <p:sldId id="279" r:id="rId7"/>
    <p:sldId id="290" r:id="rId8"/>
    <p:sldId id="273" r:id="rId9"/>
    <p:sldId id="286" r:id="rId10"/>
    <p:sldId id="267" r:id="rId11"/>
    <p:sldId id="268" r:id="rId12"/>
    <p:sldId id="283" r:id="rId13"/>
    <p:sldId id="284" r:id="rId14"/>
    <p:sldId id="314" r:id="rId15"/>
    <p:sldId id="282" r:id="rId16"/>
    <p:sldId id="276" r:id="rId17"/>
    <p:sldId id="292" r:id="rId18"/>
    <p:sldId id="293" r:id="rId19"/>
    <p:sldId id="294" r:id="rId20"/>
    <p:sldId id="288" r:id="rId21"/>
    <p:sldId id="297" r:id="rId22"/>
    <p:sldId id="318" r:id="rId23"/>
    <p:sldId id="298" r:id="rId24"/>
    <p:sldId id="316" r:id="rId25"/>
    <p:sldId id="289" r:id="rId2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CC27"/>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27" autoAdjust="0"/>
  </p:normalViewPr>
  <p:slideViewPr>
    <p:cSldViewPr snapToGrid="0">
      <p:cViewPr varScale="1">
        <p:scale>
          <a:sx n="85" d="100"/>
          <a:sy n="85" d="100"/>
        </p:scale>
        <p:origin x="1452" y="102"/>
      </p:cViewPr>
      <p:guideLst/>
    </p:cSldViewPr>
  </p:slideViewPr>
  <p:notesTextViewPr>
    <p:cViewPr>
      <p:scale>
        <a:sx n="1" d="1"/>
        <a:sy n="1" d="1"/>
      </p:scale>
      <p:origin x="0" y="0"/>
    </p:cViewPr>
  </p:notesTextViewPr>
  <p:notesViewPr>
    <p:cSldViewPr snapToGrid="0">
      <p:cViewPr varScale="1">
        <p:scale>
          <a:sx n="80" d="100"/>
          <a:sy n="80" d="100"/>
        </p:scale>
        <p:origin x="380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478c1bcf29534cd8" providerId="LiveId" clId="{6DCE3A5A-72E8-4A46-9B4E-D15306F7F347}"/>
    <pc:docChg chg="undo custSel addSld delSld modSld sldOrd delMainMaster delSection modSection">
      <pc:chgData name="Beth Massi" userId="478c1bcf29534cd8" providerId="LiveId" clId="{6DCE3A5A-72E8-4A46-9B4E-D15306F7F347}" dt="2018-03-20T21:59:48.991" v="801" actId="20577"/>
      <pc:docMkLst>
        <pc:docMk/>
      </pc:docMkLst>
      <pc:sldChg chg="del">
        <pc:chgData name="Beth Massi" userId="478c1bcf29534cd8" providerId="LiveId" clId="{6DCE3A5A-72E8-4A46-9B4E-D15306F7F347}" dt="2018-03-20T21:24:01.388" v="28" actId="2696"/>
        <pc:sldMkLst>
          <pc:docMk/>
          <pc:sldMk cId="2225891766" sldId="260"/>
        </pc:sldMkLst>
      </pc:sldChg>
      <pc:sldChg chg="del">
        <pc:chgData name="Beth Massi" userId="478c1bcf29534cd8" providerId="LiveId" clId="{6DCE3A5A-72E8-4A46-9B4E-D15306F7F347}" dt="2018-03-20T21:23:49.038" v="14" actId="2696"/>
        <pc:sldMkLst>
          <pc:docMk/>
          <pc:sldMk cId="2641835760" sldId="263"/>
        </pc:sldMkLst>
      </pc:sldChg>
      <pc:sldChg chg="modNotesTx">
        <pc:chgData name="Beth Massi" userId="478c1bcf29534cd8" providerId="LiveId" clId="{6DCE3A5A-72E8-4A46-9B4E-D15306F7F347}" dt="2018-03-20T21:28:14.050" v="123" actId="6549"/>
        <pc:sldMkLst>
          <pc:docMk/>
          <pc:sldMk cId="410871248" sldId="267"/>
        </pc:sldMkLst>
      </pc:sldChg>
      <pc:sldChg chg="modSp add del setBg modAnim">
        <pc:chgData name="Beth Massi" userId="478c1bcf29534cd8" providerId="LiveId" clId="{6DCE3A5A-72E8-4A46-9B4E-D15306F7F347}" dt="2018-03-20T21:41:34.991" v="348" actId="20577"/>
        <pc:sldMkLst>
          <pc:docMk/>
          <pc:sldMk cId="3806715318" sldId="268"/>
        </pc:sldMkLst>
        <pc:spChg chg="mod">
          <ac:chgData name="Beth Massi" userId="478c1bcf29534cd8" providerId="LiveId" clId="{6DCE3A5A-72E8-4A46-9B4E-D15306F7F347}" dt="2018-03-20T21:40:27.697" v="342" actId="6549"/>
          <ac:spMkLst>
            <pc:docMk/>
            <pc:sldMk cId="3806715318" sldId="268"/>
            <ac:spMk id="2" creationId="{00000000-0000-0000-0000-000000000000}"/>
          </ac:spMkLst>
        </pc:spChg>
        <pc:spChg chg="mod">
          <ac:chgData name="Beth Massi" userId="478c1bcf29534cd8" providerId="LiveId" clId="{6DCE3A5A-72E8-4A46-9B4E-D15306F7F347}" dt="2018-03-20T21:40:45.826" v="343" actId="1076"/>
          <ac:spMkLst>
            <pc:docMk/>
            <pc:sldMk cId="3806715318" sldId="268"/>
            <ac:spMk id="6" creationId="{00000000-0000-0000-0000-000000000000}"/>
          </ac:spMkLst>
        </pc:spChg>
        <pc:picChg chg="mod">
          <ac:chgData name="Beth Massi" userId="478c1bcf29534cd8" providerId="LiveId" clId="{6DCE3A5A-72E8-4A46-9B4E-D15306F7F347}" dt="2018-03-20T21:40:06.722" v="339" actId="1076"/>
          <ac:picMkLst>
            <pc:docMk/>
            <pc:sldMk cId="3806715318" sldId="268"/>
            <ac:picMk id="4" creationId="{00000000-0000-0000-0000-000000000000}"/>
          </ac:picMkLst>
        </pc:picChg>
      </pc:sldChg>
      <pc:sldChg chg="del">
        <pc:chgData name="Beth Massi" userId="478c1bcf29534cd8" providerId="LiveId" clId="{6DCE3A5A-72E8-4A46-9B4E-D15306F7F347}" dt="2018-03-20T21:23:35.198" v="3" actId="2696"/>
        <pc:sldMkLst>
          <pc:docMk/>
          <pc:sldMk cId="889177076" sldId="278"/>
        </pc:sldMkLst>
      </pc:sldChg>
      <pc:sldChg chg="modSp modNotesTx">
        <pc:chgData name="Beth Massi" userId="478c1bcf29534cd8" providerId="LiveId" clId="{6DCE3A5A-72E8-4A46-9B4E-D15306F7F347}" dt="2018-03-20T21:49:32.287" v="397" actId="14100"/>
        <pc:sldMkLst>
          <pc:docMk/>
          <pc:sldMk cId="49448156" sldId="279"/>
        </pc:sldMkLst>
        <pc:spChg chg="mod">
          <ac:chgData name="Beth Massi" userId="478c1bcf29534cd8" providerId="LiveId" clId="{6DCE3A5A-72E8-4A46-9B4E-D15306F7F347}" dt="2018-03-20T21:48:53.743" v="389" actId="1076"/>
          <ac:spMkLst>
            <pc:docMk/>
            <pc:sldMk cId="49448156" sldId="279"/>
            <ac:spMk id="4" creationId="{00000000-0000-0000-0000-000000000000}"/>
          </ac:spMkLst>
        </pc:spChg>
        <pc:spChg chg="mod">
          <ac:chgData name="Beth Massi" userId="478c1bcf29534cd8" providerId="LiveId" clId="{6DCE3A5A-72E8-4A46-9B4E-D15306F7F347}" dt="2018-03-20T21:48:44.134" v="388" actId="14100"/>
          <ac:spMkLst>
            <pc:docMk/>
            <pc:sldMk cId="49448156" sldId="279"/>
            <ac:spMk id="10" creationId="{00000000-0000-0000-0000-000000000000}"/>
          </ac:spMkLst>
        </pc:spChg>
        <pc:spChg chg="mod">
          <ac:chgData name="Beth Massi" userId="478c1bcf29534cd8" providerId="LiveId" clId="{6DCE3A5A-72E8-4A46-9B4E-D15306F7F347}" dt="2018-03-20T21:48:38.356" v="387" actId="14100"/>
          <ac:spMkLst>
            <pc:docMk/>
            <pc:sldMk cId="49448156" sldId="279"/>
            <ac:spMk id="30" creationId="{00000000-0000-0000-0000-000000000000}"/>
          </ac:spMkLst>
        </pc:spChg>
        <pc:spChg chg="mod">
          <ac:chgData name="Beth Massi" userId="478c1bcf29534cd8" providerId="LiveId" clId="{6DCE3A5A-72E8-4A46-9B4E-D15306F7F347}" dt="2018-03-20T21:49:32.287" v="397" actId="14100"/>
          <ac:spMkLst>
            <pc:docMk/>
            <pc:sldMk cId="49448156" sldId="279"/>
            <ac:spMk id="37" creationId="{BC2F7037-35A1-4512-A32C-64E5ECAEE189}"/>
          </ac:spMkLst>
        </pc:spChg>
        <pc:spChg chg="mod">
          <ac:chgData name="Beth Massi" userId="478c1bcf29534cd8" providerId="LiveId" clId="{6DCE3A5A-72E8-4A46-9B4E-D15306F7F347}" dt="2018-03-20T21:49:25.602" v="396" actId="14100"/>
          <ac:spMkLst>
            <pc:docMk/>
            <pc:sldMk cId="49448156" sldId="279"/>
            <ac:spMk id="38" creationId="{B6635CF6-C36F-4C56-A0E4-973EE65C5FFC}"/>
          </ac:spMkLst>
        </pc:spChg>
        <pc:spChg chg="mod">
          <ac:chgData name="Beth Massi" userId="478c1bcf29534cd8" providerId="LiveId" clId="{6DCE3A5A-72E8-4A46-9B4E-D15306F7F347}" dt="2018-03-20T21:26:15.471" v="119" actId="6549"/>
          <ac:spMkLst>
            <pc:docMk/>
            <pc:sldMk cId="49448156" sldId="279"/>
            <ac:spMk id="39" creationId="{C0FA3E5D-C80E-4CFA-BFDE-C88EC0212DD0}"/>
          </ac:spMkLst>
        </pc:spChg>
        <pc:spChg chg="mod">
          <ac:chgData name="Beth Massi" userId="478c1bcf29534cd8" providerId="LiveId" clId="{6DCE3A5A-72E8-4A46-9B4E-D15306F7F347}" dt="2018-03-20T21:49:04.172" v="392" actId="14100"/>
          <ac:spMkLst>
            <pc:docMk/>
            <pc:sldMk cId="49448156" sldId="279"/>
            <ac:spMk id="62" creationId="{9C4FAAD4-D841-4246-B51F-69DED46E476C}"/>
          </ac:spMkLst>
        </pc:spChg>
        <pc:spChg chg="mod">
          <ac:chgData name="Beth Massi" userId="478c1bcf29534cd8" providerId="LiveId" clId="{6DCE3A5A-72E8-4A46-9B4E-D15306F7F347}" dt="2018-03-20T21:49:09.564" v="393" actId="14100"/>
          <ac:spMkLst>
            <pc:docMk/>
            <pc:sldMk cId="49448156" sldId="279"/>
            <ac:spMk id="63" creationId="{848EACA7-7F3B-4462-A8F3-BFCA71CA34B5}"/>
          </ac:spMkLst>
        </pc:spChg>
        <pc:spChg chg="mod">
          <ac:chgData name="Beth Massi" userId="478c1bcf29534cd8" providerId="LiveId" clId="{6DCE3A5A-72E8-4A46-9B4E-D15306F7F347}" dt="2018-03-20T21:49:13.610" v="394" actId="14100"/>
          <ac:spMkLst>
            <pc:docMk/>
            <pc:sldMk cId="49448156" sldId="279"/>
            <ac:spMk id="64" creationId="{99351268-B0C1-4246-9A60-90108E818956}"/>
          </ac:spMkLst>
        </pc:spChg>
        <pc:spChg chg="mod">
          <ac:chgData name="Beth Massi" userId="478c1bcf29534cd8" providerId="LiveId" clId="{6DCE3A5A-72E8-4A46-9B4E-D15306F7F347}" dt="2018-03-20T21:49:19.874" v="395" actId="14100"/>
          <ac:spMkLst>
            <pc:docMk/>
            <pc:sldMk cId="49448156" sldId="279"/>
            <ac:spMk id="65" creationId="{34542F12-3579-456B-BDF0-C79365885150}"/>
          </ac:spMkLst>
        </pc:spChg>
        <pc:grpChg chg="mod">
          <ac:chgData name="Beth Massi" userId="478c1bcf29534cd8" providerId="LiveId" clId="{6DCE3A5A-72E8-4A46-9B4E-D15306F7F347}" dt="2018-03-20T21:24:10.365" v="29" actId="14100"/>
          <ac:grpSpMkLst>
            <pc:docMk/>
            <pc:sldMk cId="49448156" sldId="279"/>
            <ac:grpSpMk id="5" creationId="{BF3C05F6-5643-4514-9015-EADA69635388}"/>
          </ac:grpSpMkLst>
        </pc:grpChg>
      </pc:sldChg>
      <pc:sldChg chg="add ord modNotesTx">
        <pc:chgData name="Beth Massi" userId="478c1bcf29534cd8" providerId="LiveId" clId="{6DCE3A5A-72E8-4A46-9B4E-D15306F7F347}" dt="2018-03-20T21:42:19.483" v="379" actId="20577"/>
        <pc:sldMkLst>
          <pc:docMk/>
          <pc:sldMk cId="711372276" sldId="283"/>
        </pc:sldMkLst>
      </pc:sldChg>
      <pc:sldChg chg="modNotesTx">
        <pc:chgData name="Beth Massi" userId="478c1bcf29534cd8" providerId="LiveId" clId="{6DCE3A5A-72E8-4A46-9B4E-D15306F7F347}" dt="2018-03-20T21:27:53.166" v="122" actId="6549"/>
        <pc:sldMkLst>
          <pc:docMk/>
          <pc:sldMk cId="2492523884" sldId="286"/>
        </pc:sldMkLst>
      </pc:sldChg>
      <pc:sldChg chg="addSp modSp add modNotesTx">
        <pc:chgData name="Beth Massi" userId="478c1bcf29534cd8" providerId="LiveId" clId="{6DCE3A5A-72E8-4A46-9B4E-D15306F7F347}" dt="2018-03-20T21:59:48.991" v="801" actId="20577"/>
        <pc:sldMkLst>
          <pc:docMk/>
          <pc:sldMk cId="921799083" sldId="288"/>
        </pc:sldMkLst>
        <pc:spChg chg="add mod">
          <ac:chgData name="Beth Massi" userId="478c1bcf29534cd8" providerId="LiveId" clId="{6DCE3A5A-72E8-4A46-9B4E-D15306F7F347}" dt="2018-03-20T21:54:49.710" v="467" actId="6549"/>
          <ac:spMkLst>
            <pc:docMk/>
            <pc:sldMk cId="921799083" sldId="288"/>
            <ac:spMk id="3" creationId="{FC7D8F6D-18A1-46A8-ACEB-63BDB8705636}"/>
          </ac:spMkLst>
        </pc:spChg>
        <pc:spChg chg="mod">
          <ac:chgData name="Beth Massi" userId="478c1bcf29534cd8" providerId="LiveId" clId="{6DCE3A5A-72E8-4A46-9B4E-D15306F7F347}" dt="2018-03-20T21:55:20.179" v="472" actId="20577"/>
          <ac:spMkLst>
            <pc:docMk/>
            <pc:sldMk cId="921799083" sldId="288"/>
            <ac:spMk id="4" creationId="{ABADB2D2-C81E-4000-942E-0EE27059D868}"/>
          </ac:spMkLst>
        </pc:spChg>
      </pc:sldChg>
      <pc:sldChg chg="modNotesTx">
        <pc:chgData name="Beth Massi" userId="478c1bcf29534cd8" providerId="LiveId" clId="{6DCE3A5A-72E8-4A46-9B4E-D15306F7F347}" dt="2018-03-20T21:27:23.593" v="120" actId="6549"/>
        <pc:sldMkLst>
          <pc:docMk/>
          <pc:sldMk cId="3493761638" sldId="290"/>
        </pc:sldMkLst>
      </pc:sldChg>
      <pc:sldChg chg="modNotesTx">
        <pc:chgData name="Beth Massi" userId="478c1bcf29534cd8" providerId="LiveId" clId="{6DCE3A5A-72E8-4A46-9B4E-D15306F7F347}" dt="2018-03-20T21:31:07.021" v="196" actId="6549"/>
        <pc:sldMkLst>
          <pc:docMk/>
          <pc:sldMk cId="1668825844" sldId="293"/>
        </pc:sldMkLst>
      </pc:sldChg>
      <pc:sldChg chg="addSp delSp modSp modNotesTx">
        <pc:chgData name="Beth Massi" userId="478c1bcf29534cd8" providerId="LiveId" clId="{6DCE3A5A-72E8-4A46-9B4E-D15306F7F347}" dt="2018-03-20T21:33:35.671" v="235" actId="6549"/>
        <pc:sldMkLst>
          <pc:docMk/>
          <pc:sldMk cId="1162146278" sldId="294"/>
        </pc:sldMkLst>
        <pc:picChg chg="add del">
          <ac:chgData name="Beth Massi" userId="478c1bcf29534cd8" providerId="LiveId" clId="{6DCE3A5A-72E8-4A46-9B4E-D15306F7F347}" dt="2018-03-20T21:33:19.341" v="203" actId="478"/>
          <ac:picMkLst>
            <pc:docMk/>
            <pc:sldMk cId="1162146278" sldId="294"/>
            <ac:picMk id="2" creationId="{679507CB-DFAC-4573-8D5B-953CDF266ECC}"/>
          </ac:picMkLst>
        </pc:picChg>
        <pc:picChg chg="add del mod">
          <ac:chgData name="Beth Massi" userId="478c1bcf29534cd8" providerId="LiveId" clId="{6DCE3A5A-72E8-4A46-9B4E-D15306F7F347}" dt="2018-03-20T21:33:18.872" v="202" actId="6549"/>
          <ac:picMkLst>
            <pc:docMk/>
            <pc:sldMk cId="1162146278" sldId="294"/>
            <ac:picMk id="10" creationId="{1A3C5B45-C481-481E-8C8C-54517987F814}"/>
          </ac:picMkLst>
        </pc:picChg>
      </pc:sldChg>
      <pc:sldChg chg="del">
        <pc:chgData name="Beth Massi" userId="478c1bcf29534cd8" providerId="LiveId" clId="{6DCE3A5A-72E8-4A46-9B4E-D15306F7F347}" dt="2018-03-20T21:23:39.952" v="7" actId="2696"/>
        <pc:sldMkLst>
          <pc:docMk/>
          <pc:sldMk cId="1561852763" sldId="300"/>
        </pc:sldMkLst>
      </pc:sldChg>
      <pc:sldChg chg="del">
        <pc:chgData name="Beth Massi" userId="478c1bcf29534cd8" providerId="LiveId" clId="{6DCE3A5A-72E8-4A46-9B4E-D15306F7F347}" dt="2018-03-20T21:23:41.564" v="8" actId="2696"/>
        <pc:sldMkLst>
          <pc:docMk/>
          <pc:sldMk cId="1954814125" sldId="301"/>
        </pc:sldMkLst>
      </pc:sldChg>
      <pc:sldChg chg="del">
        <pc:chgData name="Beth Massi" userId="478c1bcf29534cd8" providerId="LiveId" clId="{6DCE3A5A-72E8-4A46-9B4E-D15306F7F347}" dt="2018-03-20T21:23:22.789" v="0" actId="2696"/>
        <pc:sldMkLst>
          <pc:docMk/>
          <pc:sldMk cId="3618489806" sldId="302"/>
        </pc:sldMkLst>
      </pc:sldChg>
      <pc:sldChg chg="del modNotesTx">
        <pc:chgData name="Beth Massi" userId="478c1bcf29534cd8" providerId="LiveId" clId="{6DCE3A5A-72E8-4A46-9B4E-D15306F7F347}" dt="2018-03-20T21:23:30.536" v="2" actId="2696"/>
        <pc:sldMkLst>
          <pc:docMk/>
          <pc:sldMk cId="4264624648" sldId="303"/>
        </pc:sldMkLst>
      </pc:sldChg>
      <pc:sldChg chg="del">
        <pc:chgData name="Beth Massi" userId="478c1bcf29534cd8" providerId="LiveId" clId="{6DCE3A5A-72E8-4A46-9B4E-D15306F7F347}" dt="2018-03-20T21:23:46.362" v="12" actId="2696"/>
        <pc:sldMkLst>
          <pc:docMk/>
          <pc:sldMk cId="1114045476" sldId="304"/>
        </pc:sldMkLst>
      </pc:sldChg>
      <pc:sldChg chg="del">
        <pc:chgData name="Beth Massi" userId="478c1bcf29534cd8" providerId="LiveId" clId="{6DCE3A5A-72E8-4A46-9B4E-D15306F7F347}" dt="2018-03-20T21:23:47.466" v="13" actId="2696"/>
        <pc:sldMkLst>
          <pc:docMk/>
          <pc:sldMk cId="3535947413" sldId="306"/>
        </pc:sldMkLst>
      </pc:sldChg>
      <pc:sldChg chg="del">
        <pc:chgData name="Beth Massi" userId="478c1bcf29534cd8" providerId="LiveId" clId="{6DCE3A5A-72E8-4A46-9B4E-D15306F7F347}" dt="2018-03-20T21:23:42.453" v="9" actId="2696"/>
        <pc:sldMkLst>
          <pc:docMk/>
          <pc:sldMk cId="998524925" sldId="307"/>
        </pc:sldMkLst>
      </pc:sldChg>
      <pc:sldChg chg="del">
        <pc:chgData name="Beth Massi" userId="478c1bcf29534cd8" providerId="LiveId" clId="{6DCE3A5A-72E8-4A46-9B4E-D15306F7F347}" dt="2018-03-20T21:23:44.083" v="10" actId="2696"/>
        <pc:sldMkLst>
          <pc:docMk/>
          <pc:sldMk cId="498056501" sldId="309"/>
        </pc:sldMkLst>
      </pc:sldChg>
      <pc:sldChg chg="del">
        <pc:chgData name="Beth Massi" userId="478c1bcf29534cd8" providerId="LiveId" clId="{6DCE3A5A-72E8-4A46-9B4E-D15306F7F347}" dt="2018-03-20T21:23:38.419" v="6" actId="2696"/>
        <pc:sldMkLst>
          <pc:docMk/>
          <pc:sldMk cId="990085348" sldId="310"/>
        </pc:sldMkLst>
      </pc:sldChg>
      <pc:sldChg chg="del">
        <pc:chgData name="Beth Massi" userId="478c1bcf29534cd8" providerId="LiveId" clId="{6DCE3A5A-72E8-4A46-9B4E-D15306F7F347}" dt="2018-03-20T21:23:36.200" v="4" actId="2696"/>
        <pc:sldMkLst>
          <pc:docMk/>
          <pc:sldMk cId="753901108" sldId="311"/>
        </pc:sldMkLst>
      </pc:sldChg>
      <pc:sldChg chg="del">
        <pc:chgData name="Beth Massi" userId="478c1bcf29534cd8" providerId="LiveId" clId="{6DCE3A5A-72E8-4A46-9B4E-D15306F7F347}" dt="2018-03-20T21:23:37.119" v="5" actId="2696"/>
        <pc:sldMkLst>
          <pc:docMk/>
          <pc:sldMk cId="2680804071" sldId="312"/>
        </pc:sldMkLst>
      </pc:sldChg>
      <pc:sldChg chg="del">
        <pc:chgData name="Beth Massi" userId="478c1bcf29534cd8" providerId="LiveId" clId="{6DCE3A5A-72E8-4A46-9B4E-D15306F7F347}" dt="2018-03-20T21:23:45.248" v="11" actId="2696"/>
        <pc:sldMkLst>
          <pc:docMk/>
          <pc:sldMk cId="220935854" sldId="313"/>
        </pc:sldMkLst>
      </pc:sldChg>
      <pc:sldChg chg="modSp modNotesTx">
        <pc:chgData name="Beth Massi" userId="478c1bcf29534cd8" providerId="LiveId" clId="{6DCE3A5A-72E8-4A46-9B4E-D15306F7F347}" dt="2018-03-20T21:51:11.378" v="419" actId="6549"/>
        <pc:sldMkLst>
          <pc:docMk/>
          <pc:sldMk cId="4015631331" sldId="314"/>
        </pc:sldMkLst>
        <pc:spChg chg="mod">
          <ac:chgData name="Beth Massi" userId="478c1bcf29534cd8" providerId="LiveId" clId="{6DCE3A5A-72E8-4A46-9B4E-D15306F7F347}" dt="2018-03-20T21:51:11.378" v="419" actId="6549"/>
          <ac:spMkLst>
            <pc:docMk/>
            <pc:sldMk cId="4015631331" sldId="314"/>
            <ac:spMk id="4" creationId="{FCD350CA-17B9-44D5-B832-34F61CA368CD}"/>
          </ac:spMkLst>
        </pc:spChg>
      </pc:sldChg>
      <pc:sldChg chg="del">
        <pc:chgData name="Beth Massi" userId="478c1bcf29534cd8" providerId="LiveId" clId="{6DCE3A5A-72E8-4A46-9B4E-D15306F7F347}" dt="2018-03-20T21:32:00.651" v="197" actId="2696"/>
        <pc:sldMkLst>
          <pc:docMk/>
          <pc:sldMk cId="3216331177" sldId="315"/>
        </pc:sldMkLst>
      </pc:sldChg>
      <pc:sldChg chg="modNotesTx">
        <pc:chgData name="Beth Massi" userId="478c1bcf29534cd8" providerId="LiveId" clId="{6DCE3A5A-72E8-4A46-9B4E-D15306F7F347}" dt="2018-03-20T21:34:01.567" v="240" actId="20577"/>
        <pc:sldMkLst>
          <pc:docMk/>
          <pc:sldMk cId="1336262823" sldId="316"/>
        </pc:sldMkLst>
      </pc:sldChg>
      <pc:sldChg chg="del">
        <pc:chgData name="Beth Massi" userId="478c1bcf29534cd8" providerId="LiveId" clId="{6DCE3A5A-72E8-4A46-9B4E-D15306F7F347}" dt="2018-03-20T21:23:51.461" v="15" actId="2696"/>
        <pc:sldMkLst>
          <pc:docMk/>
          <pc:sldMk cId="945167913" sldId="317"/>
        </pc:sldMkLst>
      </pc:sldChg>
      <pc:sldMasterChg chg="del delSldLayout">
        <pc:chgData name="Beth Massi" userId="478c1bcf29534cd8" providerId="LiveId" clId="{6DCE3A5A-72E8-4A46-9B4E-D15306F7F347}" dt="2018-03-20T21:23:51.477" v="27" actId="2696"/>
        <pc:sldMasterMkLst>
          <pc:docMk/>
          <pc:sldMasterMk cId="1584992142" sldId="2147483751"/>
        </pc:sldMasterMkLst>
        <pc:sldLayoutChg chg="del">
          <pc:chgData name="Beth Massi" userId="478c1bcf29534cd8" providerId="LiveId" clId="{6DCE3A5A-72E8-4A46-9B4E-D15306F7F347}" dt="2018-03-20T21:23:51.461" v="16" actId="2696"/>
          <pc:sldLayoutMkLst>
            <pc:docMk/>
            <pc:sldMasterMk cId="1584992142" sldId="2147483751"/>
            <pc:sldLayoutMk cId="1749319771" sldId="2147483752"/>
          </pc:sldLayoutMkLst>
        </pc:sldLayoutChg>
        <pc:sldLayoutChg chg="del">
          <pc:chgData name="Beth Massi" userId="478c1bcf29534cd8" providerId="LiveId" clId="{6DCE3A5A-72E8-4A46-9B4E-D15306F7F347}" dt="2018-03-20T21:23:51.461" v="17" actId="2696"/>
          <pc:sldLayoutMkLst>
            <pc:docMk/>
            <pc:sldMasterMk cId="1584992142" sldId="2147483751"/>
            <pc:sldLayoutMk cId="191920327" sldId="2147483753"/>
          </pc:sldLayoutMkLst>
        </pc:sldLayoutChg>
        <pc:sldLayoutChg chg="del">
          <pc:chgData name="Beth Massi" userId="478c1bcf29534cd8" providerId="LiveId" clId="{6DCE3A5A-72E8-4A46-9B4E-D15306F7F347}" dt="2018-03-20T21:23:51.461" v="18" actId="2696"/>
          <pc:sldLayoutMkLst>
            <pc:docMk/>
            <pc:sldMasterMk cId="1584992142" sldId="2147483751"/>
            <pc:sldLayoutMk cId="1594602542" sldId="2147483754"/>
          </pc:sldLayoutMkLst>
        </pc:sldLayoutChg>
        <pc:sldLayoutChg chg="del">
          <pc:chgData name="Beth Massi" userId="478c1bcf29534cd8" providerId="LiveId" clId="{6DCE3A5A-72E8-4A46-9B4E-D15306F7F347}" dt="2018-03-20T21:23:51.461" v="19" actId="2696"/>
          <pc:sldLayoutMkLst>
            <pc:docMk/>
            <pc:sldMasterMk cId="1584992142" sldId="2147483751"/>
            <pc:sldLayoutMk cId="3705499826" sldId="2147483755"/>
          </pc:sldLayoutMkLst>
        </pc:sldLayoutChg>
        <pc:sldLayoutChg chg="del">
          <pc:chgData name="Beth Massi" userId="478c1bcf29534cd8" providerId="LiveId" clId="{6DCE3A5A-72E8-4A46-9B4E-D15306F7F347}" dt="2018-03-20T21:23:51.461" v="20" actId="2696"/>
          <pc:sldLayoutMkLst>
            <pc:docMk/>
            <pc:sldMasterMk cId="1584992142" sldId="2147483751"/>
            <pc:sldLayoutMk cId="1144200305" sldId="2147483756"/>
          </pc:sldLayoutMkLst>
        </pc:sldLayoutChg>
        <pc:sldLayoutChg chg="del">
          <pc:chgData name="Beth Massi" userId="478c1bcf29534cd8" providerId="LiveId" clId="{6DCE3A5A-72E8-4A46-9B4E-D15306F7F347}" dt="2018-03-20T21:23:51.461" v="21" actId="2696"/>
          <pc:sldLayoutMkLst>
            <pc:docMk/>
            <pc:sldMasterMk cId="1584992142" sldId="2147483751"/>
            <pc:sldLayoutMk cId="1393517213" sldId="2147483757"/>
          </pc:sldLayoutMkLst>
        </pc:sldLayoutChg>
        <pc:sldLayoutChg chg="del">
          <pc:chgData name="Beth Massi" userId="478c1bcf29534cd8" providerId="LiveId" clId="{6DCE3A5A-72E8-4A46-9B4E-D15306F7F347}" dt="2018-03-20T21:23:51.461" v="22" actId="2696"/>
          <pc:sldLayoutMkLst>
            <pc:docMk/>
            <pc:sldMasterMk cId="1584992142" sldId="2147483751"/>
            <pc:sldLayoutMk cId="3465711929" sldId="2147483758"/>
          </pc:sldLayoutMkLst>
        </pc:sldLayoutChg>
        <pc:sldLayoutChg chg="del">
          <pc:chgData name="Beth Massi" userId="478c1bcf29534cd8" providerId="LiveId" clId="{6DCE3A5A-72E8-4A46-9B4E-D15306F7F347}" dt="2018-03-20T21:23:51.461" v="23" actId="2696"/>
          <pc:sldLayoutMkLst>
            <pc:docMk/>
            <pc:sldMasterMk cId="1584992142" sldId="2147483751"/>
            <pc:sldLayoutMk cId="3708756837" sldId="2147483759"/>
          </pc:sldLayoutMkLst>
        </pc:sldLayoutChg>
        <pc:sldLayoutChg chg="del">
          <pc:chgData name="Beth Massi" userId="478c1bcf29534cd8" providerId="LiveId" clId="{6DCE3A5A-72E8-4A46-9B4E-D15306F7F347}" dt="2018-03-20T21:23:51.477" v="24" actId="2696"/>
          <pc:sldLayoutMkLst>
            <pc:docMk/>
            <pc:sldMasterMk cId="1584992142" sldId="2147483751"/>
            <pc:sldLayoutMk cId="2586189711" sldId="2147483760"/>
          </pc:sldLayoutMkLst>
        </pc:sldLayoutChg>
        <pc:sldLayoutChg chg="del">
          <pc:chgData name="Beth Massi" userId="478c1bcf29534cd8" providerId="LiveId" clId="{6DCE3A5A-72E8-4A46-9B4E-D15306F7F347}" dt="2018-03-20T21:23:51.477" v="25" actId="2696"/>
          <pc:sldLayoutMkLst>
            <pc:docMk/>
            <pc:sldMasterMk cId="1584992142" sldId="2147483751"/>
            <pc:sldLayoutMk cId="1651840357" sldId="2147483761"/>
          </pc:sldLayoutMkLst>
        </pc:sldLayoutChg>
        <pc:sldLayoutChg chg="del">
          <pc:chgData name="Beth Massi" userId="478c1bcf29534cd8" providerId="LiveId" clId="{6DCE3A5A-72E8-4A46-9B4E-D15306F7F347}" dt="2018-03-20T21:23:51.477" v="26" actId="2696"/>
          <pc:sldLayoutMkLst>
            <pc:docMk/>
            <pc:sldMasterMk cId="1584992142" sldId="2147483751"/>
            <pc:sldLayoutMk cId="3785253847" sldId="2147483762"/>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bethma\OneDrive%20-%20Microsoft\Work\Stats\NET\AdvanceQuery_NETCoreGrowthAl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thana\AppData\Roaming\Microsoft\Excel\Book1%20(version%201).xlsb"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5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r>
              <a:rPr lang="en-US" spc="50" baseline="0" dirty="0">
                <a:latin typeface="Segoe UI Semibold" panose="020B0702040204020203" pitchFamily="34" charset="0"/>
                <a:cs typeface="Segoe UI Semibold" panose="020B0702040204020203" pitchFamily="34" charset="0"/>
              </a:rPr>
              <a:t>.NET CORE 2.0 GROWTH</a:t>
            </a:r>
          </a:p>
        </c:rich>
      </c:tx>
      <c:overlay val="0"/>
      <c:spPr>
        <a:noFill/>
        <a:ln>
          <a:noFill/>
        </a:ln>
        <a:effectLst/>
      </c:spPr>
      <c:txPr>
        <a:bodyPr rot="0" spcFirstLastPara="1" vertOverflow="ellipsis" vert="horz" wrap="square" anchor="ctr" anchorCtr="1"/>
        <a:lstStyle/>
        <a:p>
          <a:pPr>
            <a:defRPr sz="1400" b="0" i="0" u="none" strike="noStrike" kern="1200" spc="5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endParaRPr lang="en-US"/>
        </a:p>
      </c:txPr>
    </c:title>
    <c:autoTitleDeleted val="0"/>
    <c:plotArea>
      <c:layout/>
      <c:barChart>
        <c:barDir val="col"/>
        <c:grouping val="clustered"/>
        <c:varyColors val="0"/>
        <c:ser>
          <c:idx val="0"/>
          <c:order val="0"/>
          <c:tx>
            <c:strRef>
              <c:f>Sheet5!$B$1</c:f>
              <c:strCache>
                <c:ptCount val="1"/>
                <c:pt idx="0">
                  <c:v>Engaged-2day</c:v>
                </c:pt>
              </c:strCache>
            </c:strRef>
          </c:tx>
          <c:spPr>
            <a:solidFill>
              <a:schemeClr val="accent1"/>
            </a:solidFill>
            <a:ln>
              <a:noFill/>
            </a:ln>
            <a:effectLst/>
          </c:spPr>
          <c:invertIfNegative val="0"/>
          <c:cat>
            <c:numRef>
              <c:f>Sheet5!$A$2:$A$13</c:f>
              <c:numCache>
                <c:formatCode>m/d/yyyy</c:formatCode>
                <c:ptCount val="12"/>
                <c:pt idx="0">
                  <c:v>42767</c:v>
                </c:pt>
                <c:pt idx="1">
                  <c:v>42795</c:v>
                </c:pt>
                <c:pt idx="2">
                  <c:v>42826</c:v>
                </c:pt>
                <c:pt idx="3">
                  <c:v>42856</c:v>
                </c:pt>
                <c:pt idx="4">
                  <c:v>42887</c:v>
                </c:pt>
                <c:pt idx="5">
                  <c:v>42917</c:v>
                </c:pt>
                <c:pt idx="6">
                  <c:v>42948</c:v>
                </c:pt>
                <c:pt idx="7">
                  <c:v>42979</c:v>
                </c:pt>
                <c:pt idx="8">
                  <c:v>43009</c:v>
                </c:pt>
                <c:pt idx="9">
                  <c:v>43040</c:v>
                </c:pt>
                <c:pt idx="10">
                  <c:v>43070</c:v>
                </c:pt>
                <c:pt idx="11">
                  <c:v>43101</c:v>
                </c:pt>
              </c:numCache>
            </c:numRef>
          </c:cat>
          <c:val>
            <c:numRef>
              <c:f>Sheet5!$B$2:$B$13</c:f>
              <c:numCache>
                <c:formatCode>_(* #,##0_);_(* \(#,##0\);_(* "-"??_);_(@_)</c:formatCode>
                <c:ptCount val="12"/>
                <c:pt idx="0">
                  <c:v>22137</c:v>
                </c:pt>
                <c:pt idx="1">
                  <c:v>90394</c:v>
                </c:pt>
                <c:pt idx="2">
                  <c:v>111932</c:v>
                </c:pt>
                <c:pt idx="3">
                  <c:v>139540</c:v>
                </c:pt>
                <c:pt idx="4">
                  <c:v>154953</c:v>
                </c:pt>
                <c:pt idx="5">
                  <c:v>166636</c:v>
                </c:pt>
                <c:pt idx="6">
                  <c:v>222201</c:v>
                </c:pt>
                <c:pt idx="7">
                  <c:v>273724</c:v>
                </c:pt>
                <c:pt idx="8">
                  <c:v>349655</c:v>
                </c:pt>
                <c:pt idx="9">
                  <c:v>411495</c:v>
                </c:pt>
                <c:pt idx="10">
                  <c:v>407241</c:v>
                </c:pt>
                <c:pt idx="11">
                  <c:v>506313</c:v>
                </c:pt>
              </c:numCache>
            </c:numRef>
          </c:val>
          <c:extLst>
            <c:ext xmlns:c16="http://schemas.microsoft.com/office/drawing/2014/chart" uri="{C3380CC4-5D6E-409C-BE32-E72D297353CC}">
              <c16:uniqueId val="{00000000-B0F7-4082-A12A-A2AAB0A7DAB2}"/>
            </c:ext>
          </c:extLst>
        </c:ser>
        <c:dLbls>
          <c:showLegendKey val="0"/>
          <c:showVal val="0"/>
          <c:showCatName val="0"/>
          <c:showSerName val="0"/>
          <c:showPercent val="0"/>
          <c:showBubbleSize val="0"/>
        </c:dLbls>
        <c:gapWidth val="219"/>
        <c:overlap val="-27"/>
        <c:axId val="477296792"/>
        <c:axId val="477295808"/>
      </c:barChart>
      <c:dateAx>
        <c:axId val="47729679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95808"/>
        <c:crosses val="autoZero"/>
        <c:auto val="1"/>
        <c:lblOffset val="100"/>
        <c:baseTimeUnit val="months"/>
      </c:dateAx>
      <c:valAx>
        <c:axId val="477295808"/>
        <c:scaling>
          <c:orientation val="minMax"/>
        </c:scaling>
        <c:delete val="1"/>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crossAx val="477296792"/>
        <c:crosses val="autoZero"/>
        <c:crossBetween val="between"/>
      </c:valAx>
      <c:spPr>
        <a:noFill/>
        <a:ln>
          <a:noFill/>
        </a:ln>
        <a:effectLst/>
      </c:spPr>
    </c:plotArea>
    <c:plotVisOnly val="1"/>
    <c:dispBlanksAs val="gap"/>
    <c:showDLblsOverMax val="0"/>
  </c:chart>
  <c:spPr>
    <a:noFill/>
    <a:ln>
      <a:solidFill>
        <a:schemeClr val="bg2"/>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Sheet1!$E$7</c:f>
              <c:strCache>
                <c:ptCount val="1"/>
                <c:pt idx="0">
                  <c:v>.NET Core 2.0</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Sheet1!$D$8:$D$12</c:f>
              <c:numCache>
                <c:formatCode>mmm\-yy</c:formatCode>
                <c:ptCount val="5"/>
                <c:pt idx="0">
                  <c:v>43009</c:v>
                </c:pt>
                <c:pt idx="1">
                  <c:v>43040</c:v>
                </c:pt>
                <c:pt idx="2">
                  <c:v>43070</c:v>
                </c:pt>
                <c:pt idx="3">
                  <c:v>43101</c:v>
                </c:pt>
                <c:pt idx="4">
                  <c:v>43132</c:v>
                </c:pt>
              </c:numCache>
            </c:numRef>
          </c:cat>
          <c:val>
            <c:numRef>
              <c:f>Sheet1!$E$8:$E$12</c:f>
              <c:numCache>
                <c:formatCode>General</c:formatCode>
                <c:ptCount val="5"/>
                <c:pt idx="0">
                  <c:v>138801</c:v>
                </c:pt>
                <c:pt idx="1">
                  <c:v>226917</c:v>
                </c:pt>
                <c:pt idx="2">
                  <c:v>251655</c:v>
                </c:pt>
                <c:pt idx="3">
                  <c:v>309638</c:v>
                </c:pt>
                <c:pt idx="4">
                  <c:v>325659</c:v>
                </c:pt>
              </c:numCache>
            </c:numRef>
          </c:val>
          <c:smooth val="0"/>
          <c:extLst>
            <c:ext xmlns:c16="http://schemas.microsoft.com/office/drawing/2014/chart" uri="{C3380CC4-5D6E-409C-BE32-E72D297353CC}">
              <c16:uniqueId val="{00000000-6CA6-4763-B44F-EDF34FCDA2AA}"/>
            </c:ext>
          </c:extLst>
        </c:ser>
        <c:ser>
          <c:idx val="1"/>
          <c:order val="1"/>
          <c:tx>
            <c:strRef>
              <c:f>Sheet1!$F$7</c:f>
              <c:strCache>
                <c:ptCount val="1"/>
                <c:pt idx="0">
                  <c:v>.NET Core 1.X</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Sheet1!$D$8:$D$12</c:f>
              <c:numCache>
                <c:formatCode>mmm\-yy</c:formatCode>
                <c:ptCount val="5"/>
                <c:pt idx="0">
                  <c:v>43009</c:v>
                </c:pt>
                <c:pt idx="1">
                  <c:v>43040</c:v>
                </c:pt>
                <c:pt idx="2">
                  <c:v>43070</c:v>
                </c:pt>
                <c:pt idx="3">
                  <c:v>43101</c:v>
                </c:pt>
                <c:pt idx="4">
                  <c:v>43132</c:v>
                </c:pt>
              </c:numCache>
            </c:numRef>
          </c:cat>
          <c:val>
            <c:numRef>
              <c:f>Sheet1!$F$8:$F$12</c:f>
              <c:numCache>
                <c:formatCode>General</c:formatCode>
                <c:ptCount val="5"/>
                <c:pt idx="0">
                  <c:v>111783</c:v>
                </c:pt>
                <c:pt idx="1">
                  <c:v>138628</c:v>
                </c:pt>
                <c:pt idx="2">
                  <c:v>111451</c:v>
                </c:pt>
                <c:pt idx="3">
                  <c:v>109309</c:v>
                </c:pt>
                <c:pt idx="4">
                  <c:v>90056</c:v>
                </c:pt>
              </c:numCache>
            </c:numRef>
          </c:val>
          <c:smooth val="0"/>
          <c:extLst>
            <c:ext xmlns:c16="http://schemas.microsoft.com/office/drawing/2014/chart" uri="{C3380CC4-5D6E-409C-BE32-E72D297353CC}">
              <c16:uniqueId val="{00000001-6CA6-4763-B44F-EDF34FCDA2AA}"/>
            </c:ext>
          </c:extLst>
        </c:ser>
        <c:dLbls>
          <c:showLegendKey val="0"/>
          <c:showVal val="0"/>
          <c:showCatName val="0"/>
          <c:showSerName val="0"/>
          <c:showPercent val="0"/>
          <c:showBubbleSize val="0"/>
        </c:dLbls>
        <c:marker val="1"/>
        <c:smooth val="0"/>
        <c:axId val="530480672"/>
        <c:axId val="530480344"/>
      </c:lineChart>
      <c:dateAx>
        <c:axId val="530480672"/>
        <c:scaling>
          <c:orientation val="minMax"/>
        </c:scaling>
        <c:delete val="0"/>
        <c:axPos val="b"/>
        <c:majorGridlines>
          <c:spPr>
            <a:ln w="9525" cap="flat" cmpd="sng" algn="ctr">
              <a:solidFill>
                <a:schemeClr val="tx1">
                  <a:lumMod val="15000"/>
                  <a:lumOff val="85000"/>
                </a:schemeClr>
              </a:solidFill>
              <a:round/>
            </a:ln>
            <a:effectLst/>
          </c:spPr>
        </c:majorGridlines>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30480344"/>
        <c:crosses val="autoZero"/>
        <c:auto val="1"/>
        <c:lblOffset val="100"/>
        <c:baseTimeUnit val="months"/>
      </c:dateAx>
      <c:valAx>
        <c:axId val="530480344"/>
        <c:scaling>
          <c:orientation val="minMax"/>
        </c:scaling>
        <c:delete val="1"/>
        <c:axPos val="l"/>
        <c:numFmt formatCode="General" sourceLinked="1"/>
        <c:majorTickMark val="none"/>
        <c:minorTickMark val="none"/>
        <c:tickLblPos val="nextTo"/>
        <c:crossAx val="530480672"/>
        <c:crosses val="autoZero"/>
        <c:crossBetween val="between"/>
      </c:valAx>
      <c:spPr>
        <a:noFill/>
        <a:ln>
          <a:noFill/>
        </a:ln>
        <a:effectLst/>
      </c:spPr>
    </c:plotArea>
    <c:legend>
      <c:legendPos val="t"/>
      <c:layout>
        <c:manualLayout>
          <c:xMode val="edge"/>
          <c:yMode val="edge"/>
          <c:x val="0.21207712072169915"/>
          <c:y val="6.8938028667053355E-2"/>
          <c:w val="0.57584575855660169"/>
          <c:h val="8.021031397692036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01F62C-AC9D-4BD1-8AEE-D1B3F7ECFD72}" type="doc">
      <dgm:prSet loTypeId="urn:microsoft.com/office/officeart/2005/8/layout/arrow2" loCatId="process" qsTypeId="urn:microsoft.com/office/officeart/2005/8/quickstyle/simple1" qsCatId="simple" csTypeId="urn:microsoft.com/office/officeart/2005/8/colors/accent2_4" csCatId="accent2" phldr="1"/>
      <dgm:spPr/>
    </dgm:pt>
    <dgm:pt modelId="{5DECA359-EB6A-4CC8-8B65-7F82BD17B041}">
      <dgm:prSet phldrT="[Text]" custT="1"/>
      <dgm:spPr/>
      <dgm:t>
        <a:bodyPr/>
        <a:lstStyle/>
        <a:p>
          <a:r>
            <a:rPr lang="en-US" sz="1800" b="1" dirty="0"/>
            <a:t>2001-</a:t>
          </a:r>
          <a:r>
            <a:rPr lang="en-US" sz="1800" dirty="0"/>
            <a:t> ECMA-335</a:t>
          </a:r>
        </a:p>
      </dgm:t>
    </dgm:pt>
    <dgm:pt modelId="{CDE66DC1-941E-432F-B0BB-46700B6CA983}" type="parTrans" cxnId="{3644BF0D-383A-4C5C-AF66-3C12D074B577}">
      <dgm:prSet/>
      <dgm:spPr/>
      <dgm:t>
        <a:bodyPr/>
        <a:lstStyle/>
        <a:p>
          <a:endParaRPr lang="en-US"/>
        </a:p>
      </dgm:t>
    </dgm:pt>
    <dgm:pt modelId="{1664592B-AFA7-4170-8781-772B37D022B9}" type="sibTrans" cxnId="{3644BF0D-383A-4C5C-AF66-3C12D074B577}">
      <dgm:prSet/>
      <dgm:spPr/>
      <dgm:t>
        <a:bodyPr/>
        <a:lstStyle/>
        <a:p>
          <a:endParaRPr lang="en-US"/>
        </a:p>
      </dgm:t>
    </dgm:pt>
    <dgm:pt modelId="{8B6DD358-51BF-4757-8751-7796FAC5E1F6}">
      <dgm:prSet phldrT="[Text]" custT="1"/>
      <dgm:spPr/>
      <dgm:t>
        <a:bodyPr/>
        <a:lstStyle/>
        <a:p>
          <a:pPr marL="0">
            <a:lnSpc>
              <a:spcPct val="100000"/>
            </a:lnSpc>
            <a:buNone/>
          </a:pPr>
          <a:r>
            <a:rPr lang="en-US" sz="1800" b="1" dirty="0"/>
            <a:t>2002-</a:t>
          </a:r>
          <a:r>
            <a:rPr lang="en-US" sz="1800" dirty="0"/>
            <a:t> .NET 1.0 for Windows released, Mono project begins	</a:t>
          </a:r>
        </a:p>
      </dgm:t>
    </dgm:pt>
    <dgm:pt modelId="{BB507609-5D96-485C-AA4D-603615282FB7}" type="parTrans" cxnId="{CA465489-0965-47B7-B0AF-C7B581A3273E}">
      <dgm:prSet/>
      <dgm:spPr/>
      <dgm:t>
        <a:bodyPr/>
        <a:lstStyle/>
        <a:p>
          <a:endParaRPr lang="en-US"/>
        </a:p>
      </dgm:t>
    </dgm:pt>
    <dgm:pt modelId="{3BD186A1-8242-4EC2-A64B-8FF7EA165DDC}" type="sibTrans" cxnId="{CA465489-0965-47B7-B0AF-C7B581A3273E}">
      <dgm:prSet/>
      <dgm:spPr/>
      <dgm:t>
        <a:bodyPr/>
        <a:lstStyle/>
        <a:p>
          <a:endParaRPr lang="en-US"/>
        </a:p>
      </dgm:t>
    </dgm:pt>
    <dgm:pt modelId="{61F523E6-DE2D-47FC-ADC7-928BC14DCEF8}">
      <dgm:prSet phldrT="[Text]" custT="1"/>
      <dgm:spPr/>
      <dgm:t>
        <a:bodyPr/>
        <a:lstStyle/>
        <a:p>
          <a:r>
            <a:rPr lang="en-US" sz="1800" b="1" dirty="0"/>
            <a:t>April 2014- </a:t>
          </a:r>
          <a:r>
            <a:rPr lang="en-US" sz="1800" dirty="0"/>
            <a:t>.NET Compiler Platform (“Roslyn”) Open Source 	             	       .NET Foundation founded</a:t>
          </a:r>
        </a:p>
      </dgm:t>
    </dgm:pt>
    <dgm:pt modelId="{348A9F91-B7D1-4492-AB48-12D5A5A270A4}" type="parTrans" cxnId="{78954D79-6186-4974-B22B-31B2F59A2BB7}">
      <dgm:prSet/>
      <dgm:spPr/>
      <dgm:t>
        <a:bodyPr/>
        <a:lstStyle/>
        <a:p>
          <a:endParaRPr lang="en-US"/>
        </a:p>
      </dgm:t>
    </dgm:pt>
    <dgm:pt modelId="{0637AABF-B55D-468E-8C7B-F586C14B5E63}" type="sibTrans" cxnId="{78954D79-6186-4974-B22B-31B2F59A2BB7}">
      <dgm:prSet/>
      <dgm:spPr/>
      <dgm:t>
        <a:bodyPr/>
        <a:lstStyle/>
        <a:p>
          <a:endParaRPr lang="en-US"/>
        </a:p>
      </dgm:t>
    </dgm:pt>
    <dgm:pt modelId="{4EE8B073-2662-4211-88FD-3F780B479335}">
      <dgm:prSet phldrT="[Text]" custT="1"/>
      <dgm:spPr/>
      <dgm:t>
        <a:bodyPr/>
        <a:lstStyle/>
        <a:p>
          <a:r>
            <a:rPr lang="en-US" sz="1800" b="1" dirty="0"/>
            <a:t>Nov 2014</a:t>
          </a:r>
          <a:r>
            <a:rPr lang="en-US" sz="1800" dirty="0"/>
            <a:t>- .NET Core Cross-plat, Open Source</a:t>
          </a:r>
        </a:p>
      </dgm:t>
    </dgm:pt>
    <dgm:pt modelId="{F353C548-4CC1-4045-97DC-2CA70C22248E}" type="parTrans" cxnId="{592F43C7-AA7F-40DB-A6EE-87A06A40C8EE}">
      <dgm:prSet/>
      <dgm:spPr/>
      <dgm:t>
        <a:bodyPr/>
        <a:lstStyle/>
        <a:p>
          <a:endParaRPr lang="en-US"/>
        </a:p>
      </dgm:t>
    </dgm:pt>
    <dgm:pt modelId="{21ECDFE4-18F6-4853-A046-687374723F93}" type="sibTrans" cxnId="{592F43C7-AA7F-40DB-A6EE-87A06A40C8EE}">
      <dgm:prSet/>
      <dgm:spPr/>
      <dgm:t>
        <a:bodyPr/>
        <a:lstStyle/>
        <a:p>
          <a:endParaRPr lang="en-US"/>
        </a:p>
      </dgm:t>
    </dgm:pt>
    <dgm:pt modelId="{9170D7C7-E3FE-43F7-B22D-00B2FA2A372B}">
      <dgm:prSet phldrT="[Text]" custT="1"/>
      <dgm:spPr/>
      <dgm:t>
        <a:bodyPr/>
        <a:lstStyle/>
        <a:p>
          <a:r>
            <a:rPr lang="en-US" sz="1800" b="1" dirty="0"/>
            <a:t>2008-</a:t>
          </a:r>
          <a:r>
            <a:rPr lang="en-US" sz="1800" dirty="0"/>
            <a:t> ASP.NET MVC (web platform) Open Source</a:t>
          </a:r>
        </a:p>
      </dgm:t>
    </dgm:pt>
    <dgm:pt modelId="{E4041F66-E402-4253-94B2-F78A1DC39BAA}" type="parTrans" cxnId="{63CA3C3F-3B85-446D-A207-E8AC06E3A570}">
      <dgm:prSet/>
      <dgm:spPr/>
      <dgm:t>
        <a:bodyPr/>
        <a:lstStyle/>
        <a:p>
          <a:endParaRPr lang="en-US"/>
        </a:p>
      </dgm:t>
    </dgm:pt>
    <dgm:pt modelId="{2C28FEF2-A27E-4665-97D3-925C6F5693C2}" type="sibTrans" cxnId="{63CA3C3F-3B85-446D-A207-E8AC06E3A570}">
      <dgm:prSet/>
      <dgm:spPr/>
      <dgm:t>
        <a:bodyPr/>
        <a:lstStyle/>
        <a:p>
          <a:endParaRPr lang="en-US"/>
        </a:p>
      </dgm:t>
    </dgm:pt>
    <dgm:pt modelId="{4563629F-5758-4E7A-8599-1AED44CDE18B}">
      <dgm:prSet phldrT="[Text]" custScaleX="287585" custScaleY="18877" custLinFactNeighborX="-78647" custLinFactNeighborY="-19876"/>
      <dgm:spPr/>
      <dgm:t>
        <a:bodyPr/>
        <a:lstStyle/>
        <a:p>
          <a:endParaRPr lang="en-US"/>
        </a:p>
      </dgm:t>
    </dgm:pt>
    <dgm:pt modelId="{7B883F9B-51D9-42ED-8BE9-43167FDF9A8C}" type="parTrans" cxnId="{FE93BB38-03E3-4889-9C4F-0D410C6D4B1C}">
      <dgm:prSet/>
      <dgm:spPr/>
      <dgm:t>
        <a:bodyPr/>
        <a:lstStyle/>
        <a:p>
          <a:endParaRPr lang="en-US"/>
        </a:p>
      </dgm:t>
    </dgm:pt>
    <dgm:pt modelId="{75E555FE-B66C-41B0-8C59-58A5D74DCCD2}" type="sibTrans" cxnId="{FE93BB38-03E3-4889-9C4F-0D410C6D4B1C}">
      <dgm:prSet/>
      <dgm:spPr/>
      <dgm:t>
        <a:bodyPr/>
        <a:lstStyle/>
        <a:p>
          <a:endParaRPr lang="en-US"/>
        </a:p>
      </dgm:t>
    </dgm:pt>
    <dgm:pt modelId="{C29B98F0-A956-4130-BF21-1FE0BAFBB787}" type="pres">
      <dgm:prSet presAssocID="{A801F62C-AC9D-4BD1-8AEE-D1B3F7ECFD72}" presName="arrowDiagram" presStyleCnt="0">
        <dgm:presLayoutVars>
          <dgm:chMax val="5"/>
          <dgm:dir/>
          <dgm:resizeHandles val="exact"/>
        </dgm:presLayoutVars>
      </dgm:prSet>
      <dgm:spPr/>
    </dgm:pt>
    <dgm:pt modelId="{445CE76B-B663-4A13-91FA-4833B1F882E0}" type="pres">
      <dgm:prSet presAssocID="{A801F62C-AC9D-4BD1-8AEE-D1B3F7ECFD72}" presName="arrow" presStyleLbl="bgShp" presStyleIdx="0" presStyleCnt="1" custAng="21051906" custScaleX="131407" custLinFactNeighborY="-966"/>
      <dgm:spPr>
        <a:solidFill>
          <a:schemeClr val="accent1">
            <a:lumMod val="40000"/>
            <a:lumOff val="60000"/>
          </a:schemeClr>
        </a:solidFill>
      </dgm:spPr>
    </dgm:pt>
    <dgm:pt modelId="{DD2FDE80-BD76-4FE6-AD76-212799F56C9B}" type="pres">
      <dgm:prSet presAssocID="{A801F62C-AC9D-4BD1-8AEE-D1B3F7ECFD72}" presName="arrowDiagram5" presStyleCnt="0"/>
      <dgm:spPr/>
    </dgm:pt>
    <dgm:pt modelId="{1A79CE91-146D-4A58-8CFF-24E185EEE864}" type="pres">
      <dgm:prSet presAssocID="{5DECA359-EB6A-4CC8-8B65-7F82BD17B041}" presName="bullet5a" presStyleLbl="node1" presStyleIdx="0" presStyleCnt="5" custLinFactX="-269167" custLinFactY="231224" custLinFactNeighborX="-300000" custLinFactNeighborY="300000">
        <dgm:style>
          <a:lnRef idx="3">
            <a:schemeClr val="lt1"/>
          </a:lnRef>
          <a:fillRef idx="1">
            <a:schemeClr val="accent2"/>
          </a:fillRef>
          <a:effectRef idx="1">
            <a:schemeClr val="accent2"/>
          </a:effectRef>
          <a:fontRef idx="minor">
            <a:schemeClr val="lt1"/>
          </a:fontRef>
        </dgm:style>
      </dgm:prSet>
      <dgm:spPr>
        <a:solidFill>
          <a:schemeClr val="tx2"/>
        </a:solidFill>
      </dgm:spPr>
    </dgm:pt>
    <dgm:pt modelId="{02ACBB0C-A4E6-4CE0-AB81-EEC339D618C4}" type="pres">
      <dgm:prSet presAssocID="{5DECA359-EB6A-4CC8-8B65-7F82BD17B041}" presName="textBox5a" presStyleLbl="revTx" presStyleIdx="0" presStyleCnt="5" custScaleX="181353" custScaleY="29595" custLinFactNeighborX="-46634" custLinFactNeighborY="44428">
        <dgm:presLayoutVars>
          <dgm:bulletEnabled val="1"/>
        </dgm:presLayoutVars>
      </dgm:prSet>
      <dgm:spPr/>
    </dgm:pt>
    <dgm:pt modelId="{0AD565A3-5AC3-4127-A403-CC5DC4A0D427}" type="pres">
      <dgm:prSet presAssocID="{8B6DD358-51BF-4757-8751-7796FAC5E1F6}" presName="bullet5b" presStyleLbl="node1" presStyleIdx="1" presStyleCnt="5" custLinFactX="-219479" custLinFactY="200000" custLinFactNeighborX="-300000" custLinFactNeighborY="222509">
        <dgm:style>
          <a:lnRef idx="3">
            <a:schemeClr val="lt1"/>
          </a:lnRef>
          <a:fillRef idx="1">
            <a:schemeClr val="accent2"/>
          </a:fillRef>
          <a:effectRef idx="1">
            <a:schemeClr val="accent2"/>
          </a:effectRef>
          <a:fontRef idx="minor">
            <a:schemeClr val="lt1"/>
          </a:fontRef>
        </dgm:style>
      </dgm:prSet>
      <dgm:spPr>
        <a:solidFill>
          <a:schemeClr val="accent1"/>
        </a:solidFill>
      </dgm:spPr>
    </dgm:pt>
    <dgm:pt modelId="{2CF6D86F-C3C8-4708-9EA9-7215C8E231C2}" type="pres">
      <dgm:prSet presAssocID="{8B6DD358-51BF-4757-8751-7796FAC5E1F6}" presName="textBox5b" presStyleLbl="revTx" presStyleIdx="1" presStyleCnt="5" custScaleX="517012" custScaleY="26395" custLinFactX="4191" custLinFactNeighborX="100000" custLinFactNeighborY="21530">
        <dgm:presLayoutVars>
          <dgm:bulletEnabled val="1"/>
        </dgm:presLayoutVars>
      </dgm:prSet>
      <dgm:spPr/>
    </dgm:pt>
    <dgm:pt modelId="{FE73A144-1EF7-4D1D-A0D8-4B0231E7A56E}" type="pres">
      <dgm:prSet presAssocID="{9170D7C7-E3FE-43F7-B22D-00B2FA2A372B}" presName="bullet5c" presStyleLbl="node1" presStyleIdx="2" presStyleCnt="5" custLinFactX="-214284" custLinFactY="104221" custLinFactNeighborX="-300000" custLinFactNeighborY="200000">
        <dgm:style>
          <a:lnRef idx="3">
            <a:schemeClr val="lt1"/>
          </a:lnRef>
          <a:fillRef idx="1">
            <a:schemeClr val="accent2"/>
          </a:fillRef>
          <a:effectRef idx="1">
            <a:schemeClr val="accent2"/>
          </a:effectRef>
          <a:fontRef idx="minor">
            <a:schemeClr val="lt1"/>
          </a:fontRef>
        </dgm:style>
      </dgm:prSet>
      <dgm:spPr>
        <a:solidFill>
          <a:schemeClr val="accent1"/>
        </a:solidFill>
      </dgm:spPr>
    </dgm:pt>
    <dgm:pt modelId="{65D9C5E1-E7BD-41A6-9C64-5D4CA8948D44}" type="pres">
      <dgm:prSet presAssocID="{9170D7C7-E3FE-43F7-B22D-00B2FA2A372B}" presName="textBox5c" presStyleLbl="revTx" presStyleIdx="2" presStyleCnt="5" custScaleX="344772" custScaleY="20898" custLinFactNeighborX="2357" custLinFactNeighborY="7743">
        <dgm:presLayoutVars>
          <dgm:bulletEnabled val="1"/>
        </dgm:presLayoutVars>
      </dgm:prSet>
      <dgm:spPr/>
    </dgm:pt>
    <dgm:pt modelId="{37BC5191-6CA7-4BCD-BD18-FA4936AE9D47}" type="pres">
      <dgm:prSet presAssocID="{61F523E6-DE2D-47FC-ADC7-928BC14DCEF8}" presName="bullet5d" presStyleLbl="node1" presStyleIdx="3" presStyleCnt="5" custLinFactX="-173596" custLinFactY="36697" custLinFactNeighborX="-200000" custLinFactNeighborY="100000">
        <dgm:style>
          <a:lnRef idx="3">
            <a:schemeClr val="lt1"/>
          </a:lnRef>
          <a:fillRef idx="1">
            <a:schemeClr val="accent2"/>
          </a:fillRef>
          <a:effectRef idx="1">
            <a:schemeClr val="accent2"/>
          </a:effectRef>
          <a:fontRef idx="minor">
            <a:schemeClr val="lt1"/>
          </a:fontRef>
        </dgm:style>
      </dgm:prSet>
      <dgm:spPr/>
    </dgm:pt>
    <dgm:pt modelId="{D68714DF-9EDE-4838-9966-03944FEEBB86}" type="pres">
      <dgm:prSet presAssocID="{61F523E6-DE2D-47FC-ADC7-928BC14DCEF8}" presName="textBox5d" presStyleLbl="revTx" presStyleIdx="3" presStyleCnt="5" custScaleX="403782" custScaleY="14935" custLinFactNeighborX="43801" custLinFactNeighborY="-12794">
        <dgm:presLayoutVars>
          <dgm:bulletEnabled val="1"/>
        </dgm:presLayoutVars>
      </dgm:prSet>
      <dgm:spPr/>
    </dgm:pt>
    <dgm:pt modelId="{11088BE2-FC9D-41F7-A371-06827BFE761D}" type="pres">
      <dgm:prSet presAssocID="{4EE8B073-2662-4211-88FD-3F780B479335}" presName="bullet5e" presStyleLbl="node1" presStyleIdx="4" presStyleCnt="5" custScaleX="87197" custScaleY="87197" custLinFactX="-167033" custLinFactNeighborX="-200000" custLinFactNeighborY="84470">
        <dgm:style>
          <a:lnRef idx="3">
            <a:schemeClr val="lt1"/>
          </a:lnRef>
          <a:fillRef idx="1">
            <a:schemeClr val="accent2"/>
          </a:fillRef>
          <a:effectRef idx="1">
            <a:schemeClr val="accent2"/>
          </a:effectRef>
          <a:fontRef idx="minor">
            <a:schemeClr val="lt1"/>
          </a:fontRef>
        </dgm:style>
      </dgm:prSet>
      <dgm:spPr>
        <a:solidFill>
          <a:schemeClr val="accent1"/>
        </a:solidFill>
      </dgm:spPr>
    </dgm:pt>
    <dgm:pt modelId="{36BA0F86-05E3-4F56-8DDA-64D8EA824BE5}" type="pres">
      <dgm:prSet presAssocID="{4EE8B073-2662-4211-88FD-3F780B479335}" presName="textBox5e" presStyleLbl="revTx" presStyleIdx="4" presStyleCnt="5" custScaleX="340981" custScaleY="18877" custLinFactNeighborX="-24009" custLinFactNeighborY="-17646">
        <dgm:presLayoutVars>
          <dgm:bulletEnabled val="1"/>
        </dgm:presLayoutVars>
      </dgm:prSet>
      <dgm:spPr/>
    </dgm:pt>
  </dgm:ptLst>
  <dgm:cxnLst>
    <dgm:cxn modelId="{3644BF0D-383A-4C5C-AF66-3C12D074B577}" srcId="{A801F62C-AC9D-4BD1-8AEE-D1B3F7ECFD72}" destId="{5DECA359-EB6A-4CC8-8B65-7F82BD17B041}" srcOrd="0" destOrd="0" parTransId="{CDE66DC1-941E-432F-B0BB-46700B6CA983}" sibTransId="{1664592B-AFA7-4170-8781-772B37D022B9}"/>
    <dgm:cxn modelId="{FE93BB38-03E3-4889-9C4F-0D410C6D4B1C}" srcId="{A801F62C-AC9D-4BD1-8AEE-D1B3F7ECFD72}" destId="{4563629F-5758-4E7A-8599-1AED44CDE18B}" srcOrd="5" destOrd="0" parTransId="{7B883F9B-51D9-42ED-8BE9-43167FDF9A8C}" sibTransId="{75E555FE-B66C-41B0-8C59-58A5D74DCCD2}"/>
    <dgm:cxn modelId="{63CA3C3F-3B85-446D-A207-E8AC06E3A570}" srcId="{A801F62C-AC9D-4BD1-8AEE-D1B3F7ECFD72}" destId="{9170D7C7-E3FE-43F7-B22D-00B2FA2A372B}" srcOrd="2" destOrd="0" parTransId="{E4041F66-E402-4253-94B2-F78A1DC39BAA}" sibTransId="{2C28FEF2-A27E-4665-97D3-925C6F5693C2}"/>
    <dgm:cxn modelId="{25C5E176-5607-40F7-98D5-639AF06EA712}" type="presOf" srcId="{A801F62C-AC9D-4BD1-8AEE-D1B3F7ECFD72}" destId="{C29B98F0-A956-4130-BF21-1FE0BAFBB787}" srcOrd="0" destOrd="0" presId="urn:microsoft.com/office/officeart/2005/8/layout/arrow2"/>
    <dgm:cxn modelId="{78954D79-6186-4974-B22B-31B2F59A2BB7}" srcId="{A801F62C-AC9D-4BD1-8AEE-D1B3F7ECFD72}" destId="{61F523E6-DE2D-47FC-ADC7-928BC14DCEF8}" srcOrd="3" destOrd="0" parTransId="{348A9F91-B7D1-4492-AB48-12D5A5A270A4}" sibTransId="{0637AABF-B55D-468E-8C7B-F586C14B5E63}"/>
    <dgm:cxn modelId="{ACBE487B-FA3E-45F6-BA3E-542D9F973B15}" type="presOf" srcId="{8B6DD358-51BF-4757-8751-7796FAC5E1F6}" destId="{2CF6D86F-C3C8-4708-9EA9-7215C8E231C2}" srcOrd="0" destOrd="0" presId="urn:microsoft.com/office/officeart/2005/8/layout/arrow2"/>
    <dgm:cxn modelId="{CA465489-0965-47B7-B0AF-C7B581A3273E}" srcId="{A801F62C-AC9D-4BD1-8AEE-D1B3F7ECFD72}" destId="{8B6DD358-51BF-4757-8751-7796FAC5E1F6}" srcOrd="1" destOrd="0" parTransId="{BB507609-5D96-485C-AA4D-603615282FB7}" sibTransId="{3BD186A1-8242-4EC2-A64B-8FF7EA165DDC}"/>
    <dgm:cxn modelId="{0AB80497-9034-4CF2-BD25-B467A43B5283}" type="presOf" srcId="{5DECA359-EB6A-4CC8-8B65-7F82BD17B041}" destId="{02ACBB0C-A4E6-4CE0-AB81-EEC339D618C4}" srcOrd="0" destOrd="0" presId="urn:microsoft.com/office/officeart/2005/8/layout/arrow2"/>
    <dgm:cxn modelId="{CC89CEB3-5AAE-43DE-8EB0-2DB3BA797881}" type="presOf" srcId="{9170D7C7-E3FE-43F7-B22D-00B2FA2A372B}" destId="{65D9C5E1-E7BD-41A6-9C64-5D4CA8948D44}" srcOrd="0" destOrd="0" presId="urn:microsoft.com/office/officeart/2005/8/layout/arrow2"/>
    <dgm:cxn modelId="{592F43C7-AA7F-40DB-A6EE-87A06A40C8EE}" srcId="{A801F62C-AC9D-4BD1-8AEE-D1B3F7ECFD72}" destId="{4EE8B073-2662-4211-88FD-3F780B479335}" srcOrd="4" destOrd="0" parTransId="{F353C548-4CC1-4045-97DC-2CA70C22248E}" sibTransId="{21ECDFE4-18F6-4853-A046-687374723F93}"/>
    <dgm:cxn modelId="{D76C70D2-908E-4340-873D-8DD3B07DADA4}" type="presOf" srcId="{4EE8B073-2662-4211-88FD-3F780B479335}" destId="{36BA0F86-05E3-4F56-8DDA-64D8EA824BE5}" srcOrd="0" destOrd="0" presId="urn:microsoft.com/office/officeart/2005/8/layout/arrow2"/>
    <dgm:cxn modelId="{E348B9F3-186E-453C-9DAB-0113EEDC5D34}" type="presOf" srcId="{61F523E6-DE2D-47FC-ADC7-928BC14DCEF8}" destId="{D68714DF-9EDE-4838-9966-03944FEEBB86}" srcOrd="0" destOrd="0" presId="urn:microsoft.com/office/officeart/2005/8/layout/arrow2"/>
    <dgm:cxn modelId="{4ABB8962-3BB6-4E45-AF36-B690E508C722}" type="presParOf" srcId="{C29B98F0-A956-4130-BF21-1FE0BAFBB787}" destId="{445CE76B-B663-4A13-91FA-4833B1F882E0}" srcOrd="0" destOrd="0" presId="urn:microsoft.com/office/officeart/2005/8/layout/arrow2"/>
    <dgm:cxn modelId="{80F2B8BB-A9D1-42A0-A446-725FA810ABFE}" type="presParOf" srcId="{C29B98F0-A956-4130-BF21-1FE0BAFBB787}" destId="{DD2FDE80-BD76-4FE6-AD76-212799F56C9B}" srcOrd="1" destOrd="0" presId="urn:microsoft.com/office/officeart/2005/8/layout/arrow2"/>
    <dgm:cxn modelId="{35CC3BCA-6DF3-4CC6-B196-A5F0A11952C3}" type="presParOf" srcId="{DD2FDE80-BD76-4FE6-AD76-212799F56C9B}" destId="{1A79CE91-146D-4A58-8CFF-24E185EEE864}" srcOrd="0" destOrd="0" presId="urn:microsoft.com/office/officeart/2005/8/layout/arrow2"/>
    <dgm:cxn modelId="{F3D3B1C4-FFF2-438D-B4A6-6BBDD53A7378}" type="presParOf" srcId="{DD2FDE80-BD76-4FE6-AD76-212799F56C9B}" destId="{02ACBB0C-A4E6-4CE0-AB81-EEC339D618C4}" srcOrd="1" destOrd="0" presId="urn:microsoft.com/office/officeart/2005/8/layout/arrow2"/>
    <dgm:cxn modelId="{C7D252CF-AA55-4FD9-837E-9FBAB21B9038}" type="presParOf" srcId="{DD2FDE80-BD76-4FE6-AD76-212799F56C9B}" destId="{0AD565A3-5AC3-4127-A403-CC5DC4A0D427}" srcOrd="2" destOrd="0" presId="urn:microsoft.com/office/officeart/2005/8/layout/arrow2"/>
    <dgm:cxn modelId="{73556352-5F84-45E3-A002-51802265191E}" type="presParOf" srcId="{DD2FDE80-BD76-4FE6-AD76-212799F56C9B}" destId="{2CF6D86F-C3C8-4708-9EA9-7215C8E231C2}" srcOrd="3" destOrd="0" presId="urn:microsoft.com/office/officeart/2005/8/layout/arrow2"/>
    <dgm:cxn modelId="{18BCB69C-49E5-4D17-BC9A-33DA44692CB0}" type="presParOf" srcId="{DD2FDE80-BD76-4FE6-AD76-212799F56C9B}" destId="{FE73A144-1EF7-4D1D-A0D8-4B0231E7A56E}" srcOrd="4" destOrd="0" presId="urn:microsoft.com/office/officeart/2005/8/layout/arrow2"/>
    <dgm:cxn modelId="{42AAF556-D55F-441E-B91E-2485CB88F76B}" type="presParOf" srcId="{DD2FDE80-BD76-4FE6-AD76-212799F56C9B}" destId="{65D9C5E1-E7BD-41A6-9C64-5D4CA8948D44}" srcOrd="5" destOrd="0" presId="urn:microsoft.com/office/officeart/2005/8/layout/arrow2"/>
    <dgm:cxn modelId="{3C1EDC62-30E0-40D3-90C6-49264C33AC19}" type="presParOf" srcId="{DD2FDE80-BD76-4FE6-AD76-212799F56C9B}" destId="{37BC5191-6CA7-4BCD-BD18-FA4936AE9D47}" srcOrd="6" destOrd="0" presId="urn:microsoft.com/office/officeart/2005/8/layout/arrow2"/>
    <dgm:cxn modelId="{AD20DAA6-3787-4F96-9D4C-CDEB034EFFD6}" type="presParOf" srcId="{DD2FDE80-BD76-4FE6-AD76-212799F56C9B}" destId="{D68714DF-9EDE-4838-9966-03944FEEBB86}" srcOrd="7" destOrd="0" presId="urn:microsoft.com/office/officeart/2005/8/layout/arrow2"/>
    <dgm:cxn modelId="{14A69CEE-7E9B-4D59-A082-38BCA0BBA432}" type="presParOf" srcId="{DD2FDE80-BD76-4FE6-AD76-212799F56C9B}" destId="{11088BE2-FC9D-41F7-A371-06827BFE761D}" srcOrd="8" destOrd="0" presId="urn:microsoft.com/office/officeart/2005/8/layout/arrow2"/>
    <dgm:cxn modelId="{EA883E96-87D1-4AA6-AC7B-62DA85A6AA93}" type="presParOf" srcId="{DD2FDE80-BD76-4FE6-AD76-212799F56C9B}" destId="{36BA0F86-05E3-4F56-8DDA-64D8EA824BE5}" srcOrd="9" destOrd="0" presId="urn:microsoft.com/office/officeart/2005/8/layout/arrow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CE76B-B663-4A13-91FA-4833B1F882E0}">
      <dsp:nvSpPr>
        <dsp:cNvPr id="0" name=""/>
        <dsp:cNvSpPr/>
      </dsp:nvSpPr>
      <dsp:spPr>
        <a:xfrm rot="21051906">
          <a:off x="-267102" y="-52214"/>
          <a:ext cx="11364531" cy="5405216"/>
        </a:xfrm>
        <a:prstGeom prst="swooshArrow">
          <a:avLst>
            <a:gd name="adj1" fmla="val 25000"/>
            <a:gd name="adj2" fmla="val 25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1A79CE91-146D-4A58-8CFF-24E185EEE864}">
      <dsp:nvSpPr>
        <dsp:cNvPr id="0" name=""/>
        <dsp:cNvSpPr/>
      </dsp:nvSpPr>
      <dsp:spPr>
        <a:xfrm>
          <a:off x="810711" y="5075986"/>
          <a:ext cx="198911" cy="198911"/>
        </a:xfrm>
        <a:prstGeom prst="ellipse">
          <a:avLst/>
        </a:prstGeom>
        <a:solidFill>
          <a:schemeClr val="tx2"/>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02ACBB0C-A4E6-4CE0-AB81-EEC339D618C4}">
      <dsp:nvSpPr>
        <dsp:cNvPr id="0" name=""/>
        <dsp:cNvSpPr/>
      </dsp:nvSpPr>
      <dsp:spPr>
        <a:xfrm>
          <a:off x="1053138" y="5024493"/>
          <a:ext cx="2054608" cy="380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399"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2001-</a:t>
          </a:r>
          <a:r>
            <a:rPr lang="en-US" sz="1800" kern="1200" dirty="0"/>
            <a:t> ECMA-335</a:t>
          </a:r>
        </a:p>
      </dsp:txBody>
      <dsp:txXfrm>
        <a:off x="1053138" y="5024493"/>
        <a:ext cx="2054608" cy="380722"/>
      </dsp:txXfrm>
    </dsp:sp>
    <dsp:sp modelId="{0AD565A3-5AC3-4127-A403-CC5DC4A0D427}">
      <dsp:nvSpPr>
        <dsp:cNvPr id="0" name=""/>
        <dsp:cNvSpPr/>
      </dsp:nvSpPr>
      <dsp:spPr>
        <a:xfrm>
          <a:off x="1402223" y="4300201"/>
          <a:ext cx="311340" cy="311340"/>
        </a:xfrm>
        <a:prstGeom prst="ellipse">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2CF6D86F-C3C8-4708-9EA9-7215C8E231C2}">
      <dsp:nvSpPr>
        <dsp:cNvPr id="0" name=""/>
        <dsp:cNvSpPr/>
      </dsp:nvSpPr>
      <dsp:spPr>
        <a:xfrm>
          <a:off x="1677668" y="4461536"/>
          <a:ext cx="7422355" cy="59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973"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2002-</a:t>
          </a:r>
          <a:r>
            <a:rPr lang="en-US" sz="1800" kern="1200" dirty="0"/>
            <a:t> .NET 1.0 for Windows released, Mono project begins	</a:t>
          </a:r>
        </a:p>
      </dsp:txBody>
      <dsp:txXfrm>
        <a:off x="1677668" y="4461536"/>
        <a:ext cx="7422355" cy="597790"/>
      </dsp:txXfrm>
    </dsp:sp>
    <dsp:sp modelId="{FE73A144-1EF7-4D1D-A0D8-4B0231E7A56E}">
      <dsp:nvSpPr>
        <dsp:cNvPr id="0" name=""/>
        <dsp:cNvSpPr/>
      </dsp:nvSpPr>
      <dsp:spPr>
        <a:xfrm>
          <a:off x="2268407" y="3422808"/>
          <a:ext cx="415120" cy="415120"/>
        </a:xfrm>
        <a:prstGeom prst="ellipse">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65D9C5E1-E7BD-41A6-9C64-5D4CA8948D44}">
      <dsp:nvSpPr>
        <dsp:cNvPr id="0" name=""/>
        <dsp:cNvSpPr/>
      </dsp:nvSpPr>
      <dsp:spPr>
        <a:xfrm>
          <a:off x="2607425" y="3804149"/>
          <a:ext cx="5754695" cy="63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964"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2008-</a:t>
          </a:r>
          <a:r>
            <a:rPr lang="en-US" sz="1800" kern="1200" dirty="0"/>
            <a:t> ASP.NET MVC (web platform) Open Source</a:t>
          </a:r>
        </a:p>
      </dsp:txBody>
      <dsp:txXfrm>
        <a:off x="2607425" y="3804149"/>
        <a:ext cx="5754695" cy="634825"/>
      </dsp:txXfrm>
    </dsp:sp>
    <dsp:sp modelId="{37BC5191-6CA7-4BCD-BD18-FA4936AE9D47}">
      <dsp:nvSpPr>
        <dsp:cNvPr id="0" name=""/>
        <dsp:cNvSpPr/>
      </dsp:nvSpPr>
      <dsp:spPr>
        <a:xfrm>
          <a:off x="4008686" y="2248588"/>
          <a:ext cx="536197" cy="536197"/>
        </a:xfrm>
        <a:prstGeom prst="ellipse">
          <a:avLst/>
        </a:prstGeom>
        <a:solidFill>
          <a:schemeClr val="accent2"/>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D68714DF-9EDE-4838-9966-03944FEEBB86}">
      <dsp:nvSpPr>
        <dsp:cNvPr id="0" name=""/>
        <dsp:cNvSpPr/>
      </dsp:nvSpPr>
      <dsp:spPr>
        <a:xfrm>
          <a:off x="4410398" y="2860699"/>
          <a:ext cx="6984092" cy="54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120"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April 2014- </a:t>
          </a:r>
          <a:r>
            <a:rPr lang="en-US" sz="1800" kern="1200" dirty="0"/>
            <a:t>.NET Compiler Platform (“Roslyn”) Open Source 	             	       .NET Foundation founded</a:t>
          </a:r>
        </a:p>
      </dsp:txBody>
      <dsp:txXfrm>
        <a:off x="4410398" y="2860699"/>
        <a:ext cx="6984092" cy="540870"/>
      </dsp:txXfrm>
    </dsp:sp>
    <dsp:sp modelId="{11088BE2-FC9D-41F7-A371-06827BFE761D}">
      <dsp:nvSpPr>
        <dsp:cNvPr id="0" name=""/>
        <dsp:cNvSpPr/>
      </dsp:nvSpPr>
      <dsp:spPr>
        <a:xfrm>
          <a:off x="5204153" y="1706219"/>
          <a:ext cx="595746" cy="595746"/>
        </a:xfrm>
        <a:prstGeom prst="ellipse">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36BA0F86-05E3-4F56-8DDA-64D8EA824BE5}">
      <dsp:nvSpPr>
        <dsp:cNvPr id="0" name=""/>
        <dsp:cNvSpPr/>
      </dsp:nvSpPr>
      <dsp:spPr>
        <a:xfrm>
          <a:off x="5510303" y="2338610"/>
          <a:ext cx="5897843" cy="750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024"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Nov 2014</a:t>
          </a:r>
          <a:r>
            <a:rPr lang="en-US" sz="1800" kern="1200" dirty="0"/>
            <a:t>- .NET Core Cross-plat, Open Source</a:t>
          </a:r>
        </a:p>
      </dsp:txBody>
      <dsp:txXfrm>
        <a:off x="5510303" y="2338610"/>
        <a:ext cx="5897843" cy="75097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109183-6A97-499C-A537-A98260FD926B}"/>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B7B27EE-C43D-48BC-BE7F-8AA923ADF511}"/>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6A4A805B-461C-4670-9402-81E801250286}" type="datetimeFigureOut">
              <a:rPr lang="en-US" smtClean="0"/>
              <a:t>3/20/2018</a:t>
            </a:fld>
            <a:endParaRPr lang="en-US"/>
          </a:p>
        </p:txBody>
      </p:sp>
      <p:sp>
        <p:nvSpPr>
          <p:cNvPr id="4" name="Footer Placeholder 3">
            <a:extLst>
              <a:ext uri="{FF2B5EF4-FFF2-40B4-BE49-F238E27FC236}">
                <a16:creationId xmlns:a16="http://schemas.microsoft.com/office/drawing/2014/main" id="{ECE6E46E-E7C4-451B-8240-39427C18E875}"/>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B97971-52EE-4BDD-A93C-B1B507E4CC55}"/>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BE7A608B-A52C-471B-B76C-638862CCF1D6}" type="slidenum">
              <a:rPr lang="en-US" smtClean="0"/>
              <a:t>‹#›</a:t>
            </a:fld>
            <a:endParaRPr lang="en-US"/>
          </a:p>
        </p:txBody>
      </p:sp>
    </p:spTree>
    <p:extLst>
      <p:ext uri="{BB962C8B-B14F-4D97-AF65-F5344CB8AC3E}">
        <p14:creationId xmlns:p14="http://schemas.microsoft.com/office/powerpoint/2010/main" val="423705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0AE778D-2A57-4226-B72B-26EA3CA60131}" type="slidenum">
              <a:rPr lang="en-US" smtClean="0"/>
              <a:t>‹#›</a:t>
            </a:fld>
            <a:endParaRPr lang="en-US"/>
          </a:p>
        </p:txBody>
      </p:sp>
      <p:sp>
        <p:nvSpPr>
          <p:cNvPr id="11" name="Header Placeholder 10">
            <a:extLst>
              <a:ext uri="{FF2B5EF4-FFF2-40B4-BE49-F238E27FC236}">
                <a16:creationId xmlns:a16="http://schemas.microsoft.com/office/drawing/2014/main" id="{C6085E80-0CA6-429A-827F-050AA72B63D6}"/>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612">
              <a:defRPr/>
            </a:pPr>
            <a:fld id="{3F63EB8A-53A4-4077-8798-610E05BE84FE}" type="slidenum">
              <a:rPr lang="en-US">
                <a:solidFill>
                  <a:prstClr val="black"/>
                </a:solidFill>
                <a:latin typeface="Calibri" panose="020F0502020204030204"/>
              </a:rPr>
              <a:pPr defTabSz="966612">
                <a:defRPr/>
              </a:pPr>
              <a:t>1</a:t>
            </a:fld>
            <a:endParaRPr lang="en-US">
              <a:solidFill>
                <a:prstClr val="black"/>
              </a:solidFill>
              <a:latin typeface="Calibri" panose="020F0502020204030204"/>
            </a:endParaRPr>
          </a:p>
        </p:txBody>
      </p:sp>
      <p:sp>
        <p:nvSpPr>
          <p:cNvPr id="8" name="Header Placeholder 10">
            <a:extLst>
              <a:ext uri="{FF2B5EF4-FFF2-40B4-BE49-F238E27FC236}">
                <a16:creationId xmlns:a16="http://schemas.microsoft.com/office/drawing/2014/main" id="{2D783C66-F127-46DC-9F52-CFBF74E00FBD}"/>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58716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.NET Foundation is our center of gravity for open development and collaboration around the .NET ecosystem. The .NET</a:t>
            </a:r>
            <a:r>
              <a:rPr lang="en-US" b="0" baseline="0" dirty="0"/>
              <a:t> </a:t>
            </a:r>
            <a:r>
              <a:rPr lang="en-US" baseline="0" dirty="0"/>
              <a:t>Foundation has over 60 projects and hundreds of repos under its stewardship. Open Source Software foundations provide protection, support, services and best practices for helping each project be successful and to grow the ecosystem of people and software. </a:t>
            </a:r>
            <a:endParaRPr lang="en-US" dirty="0"/>
          </a:p>
          <a:p>
            <a:endParaRPr lang="en-US" dirty="0"/>
          </a:p>
          <a:p>
            <a:endParaRPr lang="en-US" dirty="0"/>
          </a:p>
          <a:p>
            <a:endParaRPr lang="en-US" dirty="0"/>
          </a:p>
        </p:txBody>
      </p:sp>
      <p:sp>
        <p:nvSpPr>
          <p:cNvPr id="7" name="Slide Number Placeholder 6"/>
          <p:cNvSpPr>
            <a:spLocks noGrp="1"/>
          </p:cNvSpPr>
          <p:nvPr>
            <p:ph type="sldNum" sz="quarter" idx="13"/>
          </p:nvPr>
        </p:nvSpPr>
        <p:spPr/>
        <p:txBody>
          <a:bodyPr/>
          <a:lstStyle/>
          <a:p>
            <a:pPr defTabSz="1004735">
              <a:defRPr/>
            </a:pPr>
            <a:fld id="{B4008EB6-D09E-4580-8CD6-DDB14511944F}" type="slidenum">
              <a:rPr lang="en-US">
                <a:solidFill>
                  <a:prstClr val="black"/>
                </a:solidFill>
                <a:latin typeface="Calibri" panose="020F0502020204030204"/>
              </a:rPr>
              <a:pPr defTabSz="1004735">
                <a:defRPr/>
              </a:pPr>
              <a:t>10</a:t>
            </a:fld>
            <a:endParaRPr lang="en-US">
              <a:solidFill>
                <a:prstClr val="black"/>
              </a:solidFill>
              <a:latin typeface="Calibri" panose="020F0502020204030204"/>
            </a:endParaRPr>
          </a:p>
        </p:txBody>
      </p:sp>
      <p:sp>
        <p:nvSpPr>
          <p:cNvPr id="8" name="Header Placeholder 10">
            <a:extLst>
              <a:ext uri="{FF2B5EF4-FFF2-40B4-BE49-F238E27FC236}">
                <a16:creationId xmlns:a16="http://schemas.microsoft.com/office/drawing/2014/main" id="{BA0A9682-9551-48BB-9E1E-C3AFDBD64EEA}"/>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1504625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a huge community and the .NET Foundation is key to help foster it. We have over 4 million developers worldwide and .NET has grown its developer base by 1 million over the last year. There are meetups all over the world that speak on all sorts of .NET topics and application development. Here are the ones on meetup.com.</a:t>
            </a:r>
          </a:p>
        </p:txBody>
      </p:sp>
      <p:sp>
        <p:nvSpPr>
          <p:cNvPr id="4" name="Slide Number Placeholder 3"/>
          <p:cNvSpPr>
            <a:spLocks noGrp="1"/>
          </p:cNvSpPr>
          <p:nvPr>
            <p:ph type="sldNum" sz="quarter" idx="10"/>
          </p:nvPr>
        </p:nvSpPr>
        <p:spPr/>
        <p:txBody>
          <a:bodyPr/>
          <a:lstStyle/>
          <a:p>
            <a:fld id="{E0AE778D-2A57-4226-B72B-26EA3CA60131}" type="slidenum">
              <a:rPr lang="en-US" smtClean="0"/>
              <a:t>11</a:t>
            </a:fld>
            <a:endParaRPr lang="en-US"/>
          </a:p>
        </p:txBody>
      </p:sp>
      <p:sp>
        <p:nvSpPr>
          <p:cNvPr id="5" name="Header Placeholder 10">
            <a:extLst>
              <a:ext uri="{FF2B5EF4-FFF2-40B4-BE49-F238E27FC236}">
                <a16:creationId xmlns:a16="http://schemas.microsoft.com/office/drawing/2014/main" id="{B97ED9AE-6E82-4D32-9F42-74C22E074F0F}"/>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643184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it’s not just individual developers, it’s large companies that are invested in the future of .NET. .NET is bigger than Microsoft. The technical steering group of the .NET Foundation is responsible for guiding .NET into the future together with industry partners. </a:t>
            </a:r>
          </a:p>
        </p:txBody>
      </p:sp>
      <p:sp>
        <p:nvSpPr>
          <p:cNvPr id="7" name="Slide Number Placeholder 6"/>
          <p:cNvSpPr>
            <a:spLocks noGrp="1"/>
          </p:cNvSpPr>
          <p:nvPr>
            <p:ph type="sldNum" sz="quarter" idx="13"/>
          </p:nvPr>
        </p:nvSpPr>
        <p:spPr/>
        <p:txBody>
          <a:bodyPr/>
          <a:lstStyle/>
          <a:p>
            <a:pPr defTabSz="986002">
              <a:defRPr/>
            </a:pPr>
            <a:fld id="{B4008EB6-D09E-4580-8CD6-DDB14511944F}" type="slidenum">
              <a:rPr lang="en-US">
                <a:solidFill>
                  <a:prstClr val="black"/>
                </a:solidFill>
                <a:latin typeface="Segoe UI" pitchFamily="34" charset="0"/>
              </a:rPr>
              <a:pPr defTabSz="986002">
                <a:defRPr/>
              </a:pPr>
              <a:t>12</a:t>
            </a:fld>
            <a:endParaRPr lang="en-US">
              <a:solidFill>
                <a:prstClr val="black"/>
              </a:solidFill>
              <a:latin typeface="Segoe UI" pitchFamily="34" charset="0"/>
            </a:endParaRPr>
          </a:p>
        </p:txBody>
      </p:sp>
      <p:sp>
        <p:nvSpPr>
          <p:cNvPr id="8" name="Header Placeholder 10">
            <a:extLst>
              <a:ext uri="{FF2B5EF4-FFF2-40B4-BE49-F238E27FC236}">
                <a16:creationId xmlns:a16="http://schemas.microsoft.com/office/drawing/2014/main" id="{71E255AA-A44E-4218-B613-F704AC76BACB}"/>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52509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customers have been embracing the productivity in our platform, languages and tools for 15+ years. We’re now gaining existing customers as well as new ones on our cloud-native, cross-platform, and device-native approaches with these new architectures. Here are just a few. There are many more (and their stories) on our website. </a:t>
            </a:r>
          </a:p>
        </p:txBody>
      </p:sp>
      <p:sp>
        <p:nvSpPr>
          <p:cNvPr id="4" name="Slide Number Placeholder 3"/>
          <p:cNvSpPr>
            <a:spLocks noGrp="1"/>
          </p:cNvSpPr>
          <p:nvPr>
            <p:ph type="sldNum" sz="quarter" idx="10"/>
          </p:nvPr>
        </p:nvSpPr>
        <p:spPr/>
        <p:txBody>
          <a:bodyPr/>
          <a:lstStyle/>
          <a:p>
            <a:pPr defTabSz="986002">
              <a:defRPr/>
            </a:pPr>
            <a:fld id="{CC8195A8-0CC9-4EC5-84EE-12317B82121E}" type="slidenum">
              <a:rPr lang="en-US">
                <a:solidFill>
                  <a:prstClr val="black"/>
                </a:solidFill>
                <a:latin typeface="Segoe UI" pitchFamily="34" charset="0"/>
              </a:rPr>
              <a:pPr defTabSz="986002">
                <a:defRPr/>
              </a:pPr>
              <a:t>13</a:t>
            </a:fld>
            <a:endParaRPr lang="en-US">
              <a:solidFill>
                <a:prstClr val="black"/>
              </a:solidFill>
              <a:latin typeface="Segoe UI" pitchFamily="34" charset="0"/>
            </a:endParaRPr>
          </a:p>
        </p:txBody>
      </p:sp>
      <p:sp>
        <p:nvSpPr>
          <p:cNvPr id="5" name="Header Placeholder 10">
            <a:extLst>
              <a:ext uri="{FF2B5EF4-FFF2-40B4-BE49-F238E27FC236}">
                <a16:creationId xmlns:a16="http://schemas.microsoft.com/office/drawing/2014/main" id="{44AAF98E-DC76-4EA1-8AF6-30E24F8648DD}"/>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848925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612">
              <a:defRPr/>
            </a:pPr>
            <a:fld id="{3829E9FC-B671-424D-AD31-3E8C5FC948FF}" type="slidenum">
              <a:rPr lang="en-US">
                <a:solidFill>
                  <a:prstClr val="black"/>
                </a:solidFill>
                <a:latin typeface="Calibri" panose="020F0502020204030204"/>
              </a:rPr>
              <a:pPr defTabSz="966612">
                <a:defRPr/>
              </a:pPr>
              <a:t>14</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DE65F77B-63D7-4180-9A8C-A9F24C269718}"/>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408584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Dotnet-bot helps us check the contributions (called Pull Requests) to make sure they are the developer’s original work. Dotnet-bot does this by checking if people have signed a contributor license agreement. This makes sure that the code that is submitted isn’t stolen from another product or company. </a:t>
            </a:r>
          </a:p>
        </p:txBody>
      </p:sp>
      <p:sp>
        <p:nvSpPr>
          <p:cNvPr id="4" name="Slide Number Placeholder 3"/>
          <p:cNvSpPr>
            <a:spLocks noGrp="1"/>
          </p:cNvSpPr>
          <p:nvPr>
            <p:ph type="sldNum" sz="quarter" idx="10"/>
          </p:nvPr>
        </p:nvSpPr>
        <p:spPr/>
        <p:txBody>
          <a:bodyPr/>
          <a:lstStyle/>
          <a:p>
            <a:pPr defTabSz="966612">
              <a:defRPr/>
            </a:pPr>
            <a:fld id="{3829E9FC-B671-424D-AD31-3E8C5FC948FF}" type="slidenum">
              <a:rPr lang="en-US">
                <a:solidFill>
                  <a:prstClr val="black"/>
                </a:solidFill>
                <a:latin typeface="Calibri" panose="020F0502020204030204"/>
              </a:rPr>
              <a:pPr defTabSz="966612">
                <a:defRPr/>
              </a:pPr>
              <a:t>15</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913E86A2-2B63-443A-9F8D-ED5CE2E88FBC}"/>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83442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encourage you to look through GitHub – there are millions of open source projects there, some big, some small. To give you a sense of the size of .NET, take a look at how many PRs we’ve had, open discussions happening in issues, and stars (or likes) we’ve got. </a:t>
            </a:r>
          </a:p>
        </p:txBody>
      </p:sp>
      <p:sp>
        <p:nvSpPr>
          <p:cNvPr id="4" name="Slide Number Placeholder 3"/>
          <p:cNvSpPr>
            <a:spLocks noGrp="1"/>
          </p:cNvSpPr>
          <p:nvPr>
            <p:ph type="sldNum" sz="quarter" idx="10"/>
          </p:nvPr>
        </p:nvSpPr>
        <p:spPr/>
        <p:txBody>
          <a:bodyPr/>
          <a:lstStyle/>
          <a:p>
            <a:pPr defTabSz="966612">
              <a:defRPr/>
            </a:pPr>
            <a:fld id="{3829E9FC-B671-424D-AD31-3E8C5FC948FF}" type="slidenum">
              <a:rPr lang="en-US">
                <a:solidFill>
                  <a:prstClr val="black"/>
                </a:solidFill>
                <a:latin typeface="Calibri" panose="020F0502020204030204"/>
              </a:rPr>
              <a:pPr defTabSz="966612">
                <a:defRPr/>
              </a:pPr>
              <a:t>16</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FC39B0B8-F1E0-4EB2-A799-4FA4D7F28B1E}"/>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504923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And our usage is growing. As of February 2018, if we take a look at just the cross-platform, web workload (.NET Core) you can see we are already over a half million active developers per month. Active means unique developers with 2+ days of development per month. </a:t>
            </a:r>
          </a:p>
          <a:p>
            <a:pPr defTabSz="966612">
              <a:defRPr/>
            </a:pPr>
            <a:endParaRPr lang="en-US" dirty="0"/>
          </a:p>
          <a:p>
            <a:pPr defTabSz="966612">
              <a:defRPr/>
            </a:pPr>
            <a:r>
              <a:rPr lang="en-US" dirty="0"/>
              <a:t>On average we’re seeing double digit percentage growth of .NET Core </a:t>
            </a:r>
            <a:r>
              <a:rPr lang="en-US" dirty="0" err="1"/>
              <a:t>MoM</a:t>
            </a:r>
            <a:r>
              <a:rPr lang="en-US" dirty="0"/>
              <a:t> since 2.0 release in August. Metric includes .NET Core CLI + .NET Core in Visual Studio, 2day+ Active.  </a:t>
            </a:r>
          </a:p>
          <a:p>
            <a:endParaRPr lang="en-US" dirty="0"/>
          </a:p>
          <a:p>
            <a:r>
              <a:rPr lang="en-US" dirty="0"/>
              <a:t>.NET all up across </a:t>
            </a:r>
            <a:r>
              <a:rPr lang="en-US"/>
              <a:t>other workloads is </a:t>
            </a:r>
            <a:r>
              <a:rPr lang="en-US" dirty="0"/>
              <a:t>also growing rapidly. We have 4M active developers. We get about 450K new developers/Month and we see a 15% growth in Community PR’s </a:t>
            </a:r>
            <a:r>
              <a:rPr lang="en-US" dirty="0" err="1"/>
              <a:t>MoM</a:t>
            </a:r>
            <a:r>
              <a:rPr lang="en-US" dirty="0"/>
              <a:t>. </a:t>
            </a:r>
          </a:p>
        </p:txBody>
      </p:sp>
      <p:sp>
        <p:nvSpPr>
          <p:cNvPr id="4" name="Slide Number Placeholder 3"/>
          <p:cNvSpPr>
            <a:spLocks noGrp="1"/>
          </p:cNvSpPr>
          <p:nvPr>
            <p:ph type="sldNum" sz="quarter" idx="10"/>
          </p:nvPr>
        </p:nvSpPr>
        <p:spPr/>
        <p:txBody>
          <a:bodyPr/>
          <a:lstStyle/>
          <a:p>
            <a:fld id="{A5B2E1C3-744A-48F6-B1A1-972992C1F32F}" type="slidenum">
              <a:rPr lang="en-US" smtClean="0"/>
              <a:t>17</a:t>
            </a:fld>
            <a:endParaRPr lang="en-US"/>
          </a:p>
        </p:txBody>
      </p:sp>
      <p:sp>
        <p:nvSpPr>
          <p:cNvPr id="5" name="Header Placeholder 10">
            <a:extLst>
              <a:ext uri="{FF2B5EF4-FFF2-40B4-BE49-F238E27FC236}">
                <a16:creationId xmlns:a16="http://schemas.microsoft.com/office/drawing/2014/main" id="{844CBA84-9978-4A47-9720-91A757AB5E8A}"/>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117039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want to learn .NET? Start with a language. We make it easy to get started learning right in your browser. </a:t>
            </a:r>
          </a:p>
        </p:txBody>
      </p:sp>
      <p:sp>
        <p:nvSpPr>
          <p:cNvPr id="4" name="Slide Number Placeholder 3"/>
          <p:cNvSpPr>
            <a:spLocks noGrp="1"/>
          </p:cNvSpPr>
          <p:nvPr>
            <p:ph type="sldNum" sz="quarter" idx="10"/>
          </p:nvPr>
        </p:nvSpPr>
        <p:spPr/>
        <p:txBody>
          <a:bodyPr/>
          <a:lstStyle/>
          <a:p>
            <a:fld id="{E0AE778D-2A57-4226-B72B-26EA3CA60131}" type="slidenum">
              <a:rPr lang="en-US" smtClean="0"/>
              <a:t>18</a:t>
            </a:fld>
            <a:endParaRPr lang="en-US"/>
          </a:p>
        </p:txBody>
      </p:sp>
      <p:sp>
        <p:nvSpPr>
          <p:cNvPr id="5" name="Header Placeholder 10">
            <a:extLst>
              <a:ext uri="{FF2B5EF4-FFF2-40B4-BE49-F238E27FC236}">
                <a16:creationId xmlns:a16="http://schemas.microsoft.com/office/drawing/2014/main" id="{43AD052D-DF69-459D-86BF-623D5EA6F6A5}"/>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345490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In-Browser tutorial:</a:t>
            </a:r>
          </a:p>
          <a:p>
            <a:r>
              <a:rPr lang="en-US" dirty="0"/>
              <a:t>www.dot.net </a:t>
            </a:r>
            <a:r>
              <a:rPr lang="en-US" dirty="0">
                <a:sym typeface="Wingdings" panose="05000000000000000000" pitchFamily="2" charset="2"/>
              </a:rPr>
              <a:t> Get Started  Select In-browser tutorial</a:t>
            </a:r>
          </a:p>
          <a:p>
            <a:r>
              <a:rPr lang="en-US" b="1" dirty="0">
                <a:sym typeface="Wingdings" panose="05000000000000000000" pitchFamily="2" charset="2"/>
              </a:rPr>
              <a:t>https://www.microsoft.com/net/learn/in-browser-tutorial/1</a:t>
            </a:r>
          </a:p>
          <a:p>
            <a:endParaRPr lang="en-US" b="1" dirty="0">
              <a:sym typeface="Wingdings" panose="05000000000000000000" pitchFamily="2" charset="2"/>
            </a:endParaRPr>
          </a:p>
          <a:p>
            <a:r>
              <a:rPr lang="en-US" dirty="0">
                <a:sym typeface="Wingdings" panose="05000000000000000000" pitchFamily="2" charset="2"/>
              </a:rPr>
              <a:t>-- Have the class walk through some of the lessons.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19</a:t>
            </a:fld>
            <a:endParaRPr lang="en-US"/>
          </a:p>
        </p:txBody>
      </p:sp>
      <p:sp>
        <p:nvSpPr>
          <p:cNvPr id="5" name="Header Placeholder 10">
            <a:extLst>
              <a:ext uri="{FF2B5EF4-FFF2-40B4-BE49-F238E27FC236}">
                <a16:creationId xmlns:a16="http://schemas.microsoft.com/office/drawing/2014/main" id="{389753A2-5F8A-4548-8AA2-356A80BBADBE}"/>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263716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.NET?</a:t>
            </a:r>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3450629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free tools that can help you build </a:t>
            </a:r>
            <a:r>
              <a:rPr lang="en-US"/>
              <a:t>your apps.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20</a:t>
            </a:fld>
            <a:endParaRPr lang="en-US"/>
          </a:p>
        </p:txBody>
      </p:sp>
      <p:sp>
        <p:nvSpPr>
          <p:cNvPr id="5" name="Header Placeholder 10">
            <a:extLst>
              <a:ext uri="{FF2B5EF4-FFF2-40B4-BE49-F238E27FC236}">
                <a16:creationId xmlns:a16="http://schemas.microsoft.com/office/drawing/2014/main" id="{5DA3948D-156A-44E9-AF62-E5BCD2B66E49}"/>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190371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demo:</a:t>
            </a:r>
          </a:p>
          <a:p>
            <a:r>
              <a:rPr lang="en-US" dirty="0"/>
              <a:t>Setup – install dotnet SDK</a:t>
            </a:r>
          </a:p>
          <a:p>
            <a:r>
              <a:rPr lang="en-US" dirty="0"/>
              <a:t>-&gt;&gt; . </a:t>
            </a:r>
            <a:r>
              <a:rPr lang="en-US"/>
              <a:t>Got to www</a:t>
            </a:r>
            <a:r>
              <a:rPr lang="en-US" dirty="0"/>
              <a:t>.dot.net/core – walk through the setup instructions for your operating system</a:t>
            </a:r>
          </a:p>
          <a:p>
            <a:r>
              <a:rPr lang="en-US" dirty="0"/>
              <a:t>-&gt;&gt; . [Optional] Install an editor like Visual Studio Code (any OS) or Visual Studio (Windows) from www.visualstudio.com</a:t>
            </a:r>
          </a:p>
          <a:p>
            <a:endParaRPr lang="en-US" dirty="0"/>
          </a:p>
          <a:p>
            <a:r>
              <a:rPr lang="en-US" dirty="0"/>
              <a:t>Open terminal/command prompt</a:t>
            </a:r>
          </a:p>
          <a:p>
            <a:r>
              <a:rPr lang="en-US" dirty="0"/>
              <a:t>&gt;dotnet new </a:t>
            </a:r>
          </a:p>
          <a:p>
            <a:r>
              <a:rPr lang="en-US" dirty="0"/>
              <a:t>Show all the templates you can use</a:t>
            </a:r>
          </a:p>
          <a:p>
            <a:r>
              <a:rPr lang="en-US" dirty="0"/>
              <a:t>&gt;dotnet new web</a:t>
            </a:r>
          </a:p>
          <a:p>
            <a:r>
              <a:rPr lang="en-US" dirty="0"/>
              <a:t>Creates a web application</a:t>
            </a:r>
          </a:p>
          <a:p>
            <a:r>
              <a:rPr lang="en-US" dirty="0"/>
              <a:t>&gt;dotnet run</a:t>
            </a:r>
          </a:p>
          <a:p>
            <a:r>
              <a:rPr lang="en-US" dirty="0"/>
              <a:t>Starts web app. Navigate a browser to localhost:5000 to show “Hello World”</a:t>
            </a:r>
          </a:p>
          <a:p>
            <a:r>
              <a:rPr lang="en-US" dirty="0"/>
              <a:t>&gt; CTRL+C to stop web server</a:t>
            </a:r>
          </a:p>
          <a:p>
            <a:endParaRPr lang="en-US" dirty="0"/>
          </a:p>
          <a:p>
            <a:r>
              <a:rPr lang="en-US" dirty="0"/>
              <a:t>&gt;code .</a:t>
            </a:r>
          </a:p>
          <a:p>
            <a:r>
              <a:rPr lang="en-US" dirty="0"/>
              <a:t>Open </a:t>
            </a:r>
            <a:r>
              <a:rPr lang="en-US" dirty="0" err="1"/>
              <a:t>VSCode</a:t>
            </a:r>
            <a:endParaRPr lang="en-US" dirty="0"/>
          </a:p>
          <a:p>
            <a:endParaRPr lang="en-US" dirty="0"/>
          </a:p>
          <a:p>
            <a:r>
              <a:rPr lang="en-US" dirty="0"/>
              <a:t>Run through this tutorial:</a:t>
            </a:r>
          </a:p>
          <a:p>
            <a:r>
              <a:rPr lang="en-US" b="1" dirty="0"/>
              <a:t>https://docs.microsoft.com/en-us/dotnet/core/tutorials/with-visual-studio-code </a:t>
            </a:r>
          </a:p>
          <a:p>
            <a:endParaRPr lang="en-US" dirty="0"/>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21</a:t>
            </a:fld>
            <a:endParaRPr lang="en-US"/>
          </a:p>
        </p:txBody>
      </p:sp>
      <p:sp>
        <p:nvSpPr>
          <p:cNvPr id="5" name="Header Placeholder 10">
            <a:extLst>
              <a:ext uri="{FF2B5EF4-FFF2-40B4-BE49-F238E27FC236}">
                <a16:creationId xmlns:a16="http://schemas.microsoft.com/office/drawing/2014/main" id="{0B36E475-4515-40F9-9BE0-F39BF7F82595}"/>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1985198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66612">
              <a:defRPr/>
            </a:pPr>
            <a:fld id="{3F63EB8A-53A4-4077-8798-610E05BE84FE}" type="slidenum">
              <a:rPr lang="en-US">
                <a:solidFill>
                  <a:prstClr val="black"/>
                </a:solidFill>
                <a:latin typeface="Calibri" panose="020F0502020204030204"/>
              </a:rPr>
              <a:pPr defTabSz="966612">
                <a:defRPr/>
              </a:pPr>
              <a:t>22</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055E7980-2E48-42BA-84EE-13737B7BCA61}"/>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3345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build anything with .NET. It is an entire software development platform that takes care of a lot of the heavy lifting for you when you want to build an application. Applications frameworks help you build the specific types of apps or workloads and enable you to literally build any app for any platform with any operating system. Each .NET workload shares a common infrastructure and </a:t>
            </a:r>
            <a:r>
              <a:rPr lang="en-US" b="0" baseline="0" dirty="0"/>
              <a:t>.NET Standard library. </a:t>
            </a:r>
            <a:r>
              <a:rPr lang="en-US" baseline="0" dirty="0"/>
              <a:t>This means not only are your .NET skills portable, but your </a:t>
            </a:r>
            <a:r>
              <a:rPr lang="en-US" i="1" baseline="0" dirty="0"/>
              <a:t>actual code </a:t>
            </a:r>
            <a:r>
              <a:rPr lang="en-US" baseline="0" dirty="0"/>
              <a:t>is portable no matter what you’re building. This makes it easy to share reusable components (called libraries) across the breadth of applications people build. </a:t>
            </a:r>
          </a:p>
          <a:p>
            <a:endParaRPr lang="en-US" baseline="0" dirty="0"/>
          </a:p>
          <a:p>
            <a:r>
              <a:rPr lang="en-US" baseline="0" dirty="0"/>
              <a:t>Additionally, there are a broad set of development tools that makes it really productive to write, debug, build and manage code bases. </a:t>
            </a:r>
          </a:p>
          <a:p>
            <a:endParaRPr lang="en-US" dirty="0"/>
          </a:p>
          <a:p>
            <a:r>
              <a:rPr lang="en-US" dirty="0"/>
              <a:t>See:</a:t>
            </a:r>
            <a:r>
              <a:rPr lang="en-US" baseline="0" dirty="0"/>
              <a:t> www.dot.net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defTabSz="966612">
              <a:defRPr/>
            </a:pPr>
            <a:fld id="{3829E9FC-B671-424D-AD31-3E8C5FC948FF}" type="slidenum">
              <a:rPr lang="en-US">
                <a:solidFill>
                  <a:prstClr val="black"/>
                </a:solidFill>
                <a:latin typeface="Calibri" panose="020F0502020204030204"/>
              </a:rPr>
              <a:pPr defTabSz="966612">
                <a:defRPr/>
              </a:pPr>
              <a:t>3</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15325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to slide bullet points.)</a:t>
            </a:r>
          </a:p>
          <a:p>
            <a:endParaRPr lang="en-US" dirty="0"/>
          </a:p>
        </p:txBody>
      </p:sp>
      <p:sp>
        <p:nvSpPr>
          <p:cNvPr id="4" name="Slide Number Placeholder 3"/>
          <p:cNvSpPr>
            <a:spLocks noGrp="1"/>
          </p:cNvSpPr>
          <p:nvPr>
            <p:ph type="sldNum" sz="quarter" idx="10"/>
          </p:nvPr>
        </p:nvSpPr>
        <p:spPr/>
        <p:txBody>
          <a:bodyPr/>
          <a:lstStyle/>
          <a:p>
            <a:pPr defTabSz="966612">
              <a:defRPr/>
            </a:pPr>
            <a:fld id="{3829E9FC-B671-424D-AD31-3E8C5FC948FF}" type="slidenum">
              <a:rPr lang="en-US">
                <a:solidFill>
                  <a:prstClr val="black"/>
                </a:solidFill>
                <a:latin typeface="Calibri" panose="020F0502020204030204"/>
              </a:rPr>
              <a:pPr defTabSz="966612">
                <a:defRPr/>
              </a:pPr>
              <a:t>4</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A3570C16-3FD0-4809-9C21-C1C051908DAD}"/>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921784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Everybody wants to have a successful career and that means finding a job. There are a LOT of .NET jobs available since it’s been around for over 15 years. And in general, there are a huge amount of programming jobs. </a:t>
            </a:r>
          </a:p>
        </p:txBody>
      </p:sp>
      <p:sp>
        <p:nvSpPr>
          <p:cNvPr id="4" name="Slide Number Placeholder 3"/>
          <p:cNvSpPr>
            <a:spLocks noGrp="1"/>
          </p:cNvSpPr>
          <p:nvPr>
            <p:ph type="sldNum" sz="quarter" idx="10"/>
          </p:nvPr>
        </p:nvSpPr>
        <p:spPr/>
        <p:txBody>
          <a:bodyPr/>
          <a:lstStyle/>
          <a:p>
            <a:pPr defTabSz="966612">
              <a:defRPr/>
            </a:pPr>
            <a:fld id="{3829E9FC-B671-424D-AD31-3E8C5FC948FF}" type="slidenum">
              <a:rPr lang="en-US">
                <a:solidFill>
                  <a:prstClr val="black"/>
                </a:solidFill>
                <a:latin typeface="Calibri" panose="020F0502020204030204"/>
              </a:rPr>
              <a:pPr defTabSz="966612">
                <a:defRPr/>
              </a:pPr>
              <a:t>5</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CC8F8E5F-1494-4846-8610-13C0DEFD496D}"/>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22059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we couldn’t do any of this this without the open source community. </a:t>
            </a:r>
          </a:p>
          <a:p>
            <a:endParaRPr lang="en-US" dirty="0"/>
          </a:p>
          <a:p>
            <a:r>
              <a:rPr lang="en-US" dirty="0"/>
              <a:t>Open source is about accepting people’s diverse opinions and combined intelligence to build something amazing. There are thousands of people all over the world contributing to the .NET platform. </a:t>
            </a:r>
          </a:p>
          <a:p>
            <a:endParaRPr lang="en-US" dirty="0"/>
          </a:p>
          <a:p>
            <a:endParaRPr lang="en-US" dirty="0"/>
          </a:p>
        </p:txBody>
      </p:sp>
      <p:sp>
        <p:nvSpPr>
          <p:cNvPr id="7" name="Slide Number Placeholder 6"/>
          <p:cNvSpPr>
            <a:spLocks noGrp="1"/>
          </p:cNvSpPr>
          <p:nvPr>
            <p:ph type="sldNum" sz="quarter" idx="13"/>
          </p:nvPr>
        </p:nvSpPr>
        <p:spPr/>
        <p:txBody>
          <a:bodyPr/>
          <a:lstStyle/>
          <a:p>
            <a:pPr defTabSz="986002">
              <a:defRPr/>
            </a:pPr>
            <a:fld id="{B4008EB6-D09E-4580-8CD6-DDB14511944F}" type="slidenum">
              <a:rPr lang="en-US">
                <a:solidFill>
                  <a:prstClr val="black"/>
                </a:solidFill>
                <a:latin typeface="Segoe UI" pitchFamily="34" charset="0"/>
              </a:rPr>
              <a:pPr defTabSz="986002">
                <a:defRPr/>
              </a:pPr>
              <a:t>6</a:t>
            </a:fld>
            <a:endParaRPr lang="en-US">
              <a:solidFill>
                <a:prstClr val="black"/>
              </a:solidFill>
              <a:latin typeface="Segoe UI" pitchFamily="34" charset="0"/>
            </a:endParaRPr>
          </a:p>
        </p:txBody>
      </p:sp>
      <p:sp>
        <p:nvSpPr>
          <p:cNvPr id="8" name="Header Placeholder 10">
            <a:extLst>
              <a:ext uri="{FF2B5EF4-FFF2-40B4-BE49-F238E27FC236}">
                <a16:creationId xmlns:a16="http://schemas.microsoft.com/office/drawing/2014/main" id="{81DCCBF7-E7E2-42AD-8F8C-739556351B5D}"/>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1533026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companies taking a bet on .NET because it’s a completely open source project. More than 16,000 contributors* from 3300 companies have contributed to .NET Core and related open source repositories, with over half of the contributions coming from outside Microsoft. </a:t>
            </a:r>
          </a:p>
          <a:p>
            <a:endParaRPr lang="en-US" dirty="0"/>
          </a:p>
          <a:p>
            <a:r>
              <a:rPr lang="en-US" dirty="0"/>
              <a:t>Samsung is a big partner and are releasing their new Smart TVs that support .NET. They plan to expand to all their IoT devices too. </a:t>
            </a:r>
            <a:r>
              <a:rPr lang="en-US" dirty="0" err="1"/>
              <a:t>Illyriad</a:t>
            </a:r>
            <a:r>
              <a:rPr lang="en-US" dirty="0"/>
              <a:t> Games, specifically Ben Adams, contributed many performance enhancements to the platform. They build a MMO with hundreds of thousands of concurrent users so performance is super important to them. These enhancements not only benefit them but everyone that uses .NET. </a:t>
            </a:r>
          </a:p>
          <a:p>
            <a:endParaRPr lang="en-US" dirty="0"/>
          </a:p>
          <a:p>
            <a:pPr defTabSz="966612">
              <a:defRPr/>
            </a:pPr>
            <a:r>
              <a:rPr lang="en-US" dirty="0"/>
              <a:t>*contributor = Submitted a Pull Request or </a:t>
            </a:r>
            <a:r>
              <a:rPr lang="en-US" i="1" dirty="0"/>
              <a:t>Created </a:t>
            </a:r>
            <a:r>
              <a:rPr lang="en-US" dirty="0"/>
              <a:t>an Issue</a:t>
            </a:r>
          </a:p>
          <a:p>
            <a:endParaRPr lang="en-US" dirty="0"/>
          </a:p>
        </p:txBody>
      </p:sp>
      <p:sp>
        <p:nvSpPr>
          <p:cNvPr id="7" name="Slide Number Placeholder 6"/>
          <p:cNvSpPr>
            <a:spLocks noGrp="1"/>
          </p:cNvSpPr>
          <p:nvPr>
            <p:ph type="sldNum" sz="quarter" idx="13"/>
          </p:nvPr>
        </p:nvSpPr>
        <p:spPr/>
        <p:txBody>
          <a:bodyPr/>
          <a:lstStyle/>
          <a:p>
            <a:pPr defTabSz="986002">
              <a:defRPr/>
            </a:pPr>
            <a:fld id="{B4008EB6-D09E-4580-8CD6-DDB14511944F}" type="slidenum">
              <a:rPr lang="en-US">
                <a:solidFill>
                  <a:prstClr val="black"/>
                </a:solidFill>
                <a:latin typeface="Segoe UI" pitchFamily="34" charset="0"/>
              </a:rPr>
              <a:pPr defTabSz="986002">
                <a:defRPr/>
              </a:pPr>
              <a:t>7</a:t>
            </a:fld>
            <a:endParaRPr lang="en-US">
              <a:solidFill>
                <a:prstClr val="black"/>
              </a:solidFill>
              <a:latin typeface="Segoe UI" pitchFamily="34" charset="0"/>
            </a:endParaRPr>
          </a:p>
        </p:txBody>
      </p:sp>
      <p:sp>
        <p:nvSpPr>
          <p:cNvPr id="8" name="Header Placeholder 10">
            <a:extLst>
              <a:ext uri="{FF2B5EF4-FFF2-40B4-BE49-F238E27FC236}">
                <a16:creationId xmlns:a16="http://schemas.microsoft.com/office/drawing/2014/main" id="{90CD7AC4-82E9-4367-8CA7-1036982E541A}"/>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012143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Jim </a:t>
            </a:r>
            <a:r>
              <a:rPr lang="en-US" b="1" dirty="0" err="1"/>
              <a:t>Zemlin</a:t>
            </a:r>
            <a:r>
              <a:rPr lang="en-US" b="1" dirty="0"/>
              <a:t>, Executive</a:t>
            </a:r>
            <a:r>
              <a:rPr lang="en-US" b="1" baseline="0" dirty="0"/>
              <a:t> director of Linux foundation said “There are 10’s of millions of open source projects, invest in the ones with sustainable ecosystems”. .NET is one of those projects. </a:t>
            </a:r>
            <a:r>
              <a:rPr lang="en-US" dirty="0"/>
              <a:t>June 5</a:t>
            </a:r>
            <a:r>
              <a:rPr lang="en-US" baseline="30000" dirty="0"/>
              <a:t>th</a:t>
            </a:r>
            <a:r>
              <a:rPr lang="en-US" dirty="0"/>
              <a:t> 2017, CNCF</a:t>
            </a:r>
            <a:r>
              <a:rPr lang="en-US" baseline="0" dirty="0"/>
              <a:t> released an analysis of the top 30 highest velocity open source projects today. </a:t>
            </a:r>
            <a:r>
              <a:rPr lang="en-US" dirty="0"/>
              <a:t>This is a logarithmic</a:t>
            </a:r>
            <a:r>
              <a:rPr lang="en-US" baseline="0" dirty="0"/>
              <a:t> scale to measure OSS project velocity with commits on the X axis and PRs and issues on the Y axis, with # of authors indicated by the size of the circle. The farther upper right the more activity a project has. Linux Kernel is #1, followed by Chromium, Kubernetes and </a:t>
            </a:r>
            <a:r>
              <a:rPr lang="en-US" baseline="0" dirty="0" err="1"/>
              <a:t>VSCode</a:t>
            </a:r>
            <a:r>
              <a:rPr lang="en-US" baseline="0" dirty="0"/>
              <a:t>. Notice .NET is the #1 application framework. </a:t>
            </a:r>
          </a:p>
          <a:p>
            <a:endParaRPr lang="en-US" baseline="0" dirty="0"/>
          </a:p>
          <a:p>
            <a:pPr defTabSz="966612">
              <a:defRPr/>
            </a:pPr>
            <a:r>
              <a:rPr lang="en-US" baseline="0" dirty="0"/>
              <a:t>Updated live: https://cdn.rawgit.com/cncf/velocity/d6f852d9/charts/top_30_bubble_chart_2017.html </a:t>
            </a:r>
            <a:endParaRPr lang="en-US" dirty="0"/>
          </a:p>
          <a:p>
            <a:endParaRPr lang="en-US" dirty="0"/>
          </a:p>
        </p:txBody>
      </p:sp>
      <p:sp>
        <p:nvSpPr>
          <p:cNvPr id="4" name="Slide Number Placeholder 3"/>
          <p:cNvSpPr>
            <a:spLocks noGrp="1"/>
          </p:cNvSpPr>
          <p:nvPr>
            <p:ph type="sldNum" sz="quarter" idx="10"/>
          </p:nvPr>
        </p:nvSpPr>
        <p:spPr/>
        <p:txBody>
          <a:bodyPr/>
          <a:lstStyle/>
          <a:p>
            <a:pPr defTabSz="966612">
              <a:defRPr/>
            </a:pPr>
            <a:fld id="{EBAD7DCF-4954-42D1-825D-68A0F61615A4}" type="slidenum">
              <a:rPr lang="en-US">
                <a:solidFill>
                  <a:prstClr val="black"/>
                </a:solidFill>
                <a:latin typeface="Calibri" panose="020F0502020204030204"/>
              </a:rPr>
              <a:pPr defTabSz="966612">
                <a:defRPr/>
              </a:pPr>
              <a:t>8</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5D26D21F-3566-4A31-9CF4-64F7531D051C}"/>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238198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93295" y="4800600"/>
            <a:ext cx="6352673" cy="2420938"/>
          </a:xfrm>
        </p:spPr>
        <p:txBody>
          <a:bodyPr/>
          <a:lstStyle/>
          <a:p>
            <a:pPr defTabSz="966612">
              <a:defRPr/>
            </a:pPr>
            <a:r>
              <a:rPr lang="en-US" dirty="0"/>
              <a:t>This didn’t happen overnight. Here’s a little history of .NET open source…..</a:t>
            </a:r>
          </a:p>
          <a:p>
            <a:pPr defTabSz="966612">
              <a:defRPr/>
            </a:pPr>
            <a:endParaRPr lang="en-US" dirty="0"/>
          </a:p>
          <a:p>
            <a:pPr defTabSz="966612">
              <a:defRPr/>
            </a:pPr>
            <a:r>
              <a:rPr lang="en-US" dirty="0"/>
              <a:t>Dec 2001-Feb 2002. </a:t>
            </a:r>
          </a:p>
          <a:p>
            <a:pPr defTabSz="966612">
              <a:defRPr/>
            </a:pPr>
            <a:r>
              <a:rPr lang="en-US" b="1" dirty="0"/>
              <a:t>A new platform is born. </a:t>
            </a:r>
            <a:r>
              <a:rPr lang="en-US" b="0" dirty="0"/>
              <a:t>Along with HP,</a:t>
            </a:r>
            <a:r>
              <a:rPr lang="en-US" b="0" baseline="0" dirty="0"/>
              <a:t> Intel and others, the ECMA-335 standard was created that defined a common language infrastructure to support multiple programming languages. C# and Visual Basic.NET were released and F# came later in 2007, but there are over 20 other .NET languages today. Visual Studio .NET was released and included C#, VB, C++ development all in one box. This was the first IDE that was truly integrated across multiple languages. </a:t>
            </a:r>
          </a:p>
          <a:p>
            <a:pPr defTabSz="966612">
              <a:defRPr/>
            </a:pPr>
            <a:endParaRPr lang="en-US" b="1" dirty="0"/>
          </a:p>
          <a:p>
            <a:pPr defTabSz="966612">
              <a:defRPr/>
            </a:pPr>
            <a:r>
              <a:rPr lang="en-US" b="1" dirty="0"/>
              <a:t>Mono project begins. </a:t>
            </a:r>
            <a:r>
              <a:rPr lang="en-US" dirty="0"/>
              <a:t>The CLI</a:t>
            </a:r>
            <a:r>
              <a:rPr lang="en-US" baseline="0" dirty="0"/>
              <a:t> spec gave others the ability to create their own .NET implementations. Even though Microsoft built the first .NET Framework for Windows-only, the spec was intentionally portable across OSes and chipsets. The Mono project began, spearheaded by Miguel de Icaza, with the goal to implement Microsoft's new .NET development platform on Linux and Unix-like platforms. Later, Miguel started Xamarin which focused on cross-platform, native, mobile development with C#, built upon Mono. This allows developers to use C# and .NET to build apps for iOS and Android. Unity games development also emerged from Mono. </a:t>
            </a:r>
          </a:p>
          <a:p>
            <a:pPr defTabSz="966612">
              <a:defRPr/>
            </a:pPr>
            <a:endParaRPr lang="en-US" baseline="0" dirty="0"/>
          </a:p>
          <a:p>
            <a:pPr defTabSz="966612">
              <a:defRPr/>
            </a:pPr>
            <a:r>
              <a:rPr lang="en-US" baseline="0" dirty="0"/>
              <a:t>2008. </a:t>
            </a:r>
          </a:p>
          <a:p>
            <a:pPr defTabSz="966612">
              <a:defRPr/>
            </a:pPr>
            <a:r>
              <a:rPr lang="en-US" b="1" baseline="0" dirty="0"/>
              <a:t>ASP.NET MVC web development stack is released to </a:t>
            </a:r>
            <a:r>
              <a:rPr lang="en-US" b="1" baseline="0" dirty="0" err="1"/>
              <a:t>CodePlex</a:t>
            </a:r>
            <a:r>
              <a:rPr lang="en-US" b="1" baseline="0" dirty="0"/>
              <a:t> as open source. </a:t>
            </a:r>
            <a:r>
              <a:rPr lang="en-US" b="0" baseline="0" dirty="0"/>
              <a:t>This was the first application development framework from Microsoft to be released as open source. The underlying runtime and compilers were still closed however. </a:t>
            </a:r>
          </a:p>
          <a:p>
            <a:pPr defTabSz="966612">
              <a:defRPr/>
            </a:pPr>
            <a:endParaRPr lang="en-US" b="0" baseline="0" dirty="0"/>
          </a:p>
          <a:p>
            <a:pPr defTabSz="966612">
              <a:defRPr/>
            </a:pPr>
            <a:r>
              <a:rPr lang="en-US" b="0" baseline="0" dirty="0"/>
              <a:t>2014. </a:t>
            </a:r>
          </a:p>
          <a:p>
            <a:pPr defTabSz="966612">
              <a:defRPr/>
            </a:pPr>
            <a:r>
              <a:rPr lang="en-US" b="1" dirty="0"/>
              <a:t>Hell</a:t>
            </a:r>
            <a:r>
              <a:rPr lang="en-US" b="1" baseline="0" dirty="0"/>
              <a:t> freezes over &amp; pigs fly. </a:t>
            </a:r>
            <a:r>
              <a:rPr lang="en-US" dirty="0"/>
              <a:t>Early 2014 at Microsoft’s BUILD</a:t>
            </a:r>
            <a:r>
              <a:rPr lang="en-US" baseline="0" dirty="0"/>
              <a:t> conference</a:t>
            </a:r>
            <a:r>
              <a:rPr lang="en-US" dirty="0"/>
              <a:t>, Anders Hejlsberg, the father of C#,</a:t>
            </a:r>
            <a:r>
              <a:rPr lang="en-US" baseline="0" dirty="0"/>
              <a:t> releases </a:t>
            </a:r>
            <a:r>
              <a:rPr lang="en-US" dirty="0"/>
              <a:t>the .NET Compiler</a:t>
            </a:r>
            <a:r>
              <a:rPr lang="en-US" baseline="0" dirty="0"/>
              <a:t> Platform “Roslyn” as open source on stage. Later in November, .NET Core project begins in the open. The technology world is shocked, and the .NET community is excited. .NET Core is a new cloud-native implementation of .NET that is geared for cross-platform, hyper-scale services as well as small IoT devices. It’s meant to bring .NET into the next 15 years of computing. And the community has been extremely supportive.</a:t>
            </a:r>
            <a:endParaRPr lang="en-US" b="0" baseline="0" dirty="0"/>
          </a:p>
          <a:p>
            <a:pPr defTabSz="966612">
              <a:defRPr/>
            </a:pPr>
            <a:endParaRPr lang="en-US" b="0" baseline="0" dirty="0"/>
          </a:p>
          <a:p>
            <a:pPr defTabSz="966612">
              <a:defRPr/>
            </a:pPr>
            <a:r>
              <a:rPr lang="en-US" b="0" baseline="0" dirty="0"/>
              <a:t>2016. </a:t>
            </a:r>
          </a:p>
          <a:p>
            <a:pPr defTabSz="966612">
              <a:defRPr/>
            </a:pPr>
            <a:r>
              <a:rPr lang="en-US" b="1" dirty="0"/>
              <a:t>Mono comes home. </a:t>
            </a:r>
            <a:r>
              <a:rPr lang="en-US" dirty="0"/>
              <a:t>In</a:t>
            </a:r>
            <a:r>
              <a:rPr lang="en-US" baseline="0" dirty="0"/>
              <a:t> early 2016, Microsoft finally acquires Xamarin and brings Miguel de Icaza into Developer Division. Mono joins the .NET foundation and is officially supported and contributed to by Microsoft. The Microsoft community officially meets the Mono community. </a:t>
            </a:r>
            <a:endParaRPr lang="en-US" b="0" baseline="0" dirty="0"/>
          </a:p>
          <a:p>
            <a:pPr defTabSz="966612">
              <a:defRPr/>
            </a:pPr>
            <a:endParaRPr lang="en-US" b="0" baseline="0" dirty="0"/>
          </a:p>
          <a:p>
            <a:pPr defTabSz="966612">
              <a:defRPr/>
            </a:pPr>
            <a:r>
              <a:rPr lang="en-US" b="0" baseline="0" dirty="0"/>
              <a:t>2017. </a:t>
            </a:r>
          </a:p>
          <a:p>
            <a:pPr defTabSz="966612">
              <a:defRPr/>
            </a:pPr>
            <a:r>
              <a:rPr lang="en-US" b="1" baseline="0" dirty="0"/>
              <a:t>.NET Core 2.0 Released. </a:t>
            </a:r>
            <a:r>
              <a:rPr lang="en-US" b="0" baseline="0" dirty="0"/>
              <a:t>Our cross platform and open source implementation of .NET finally releases to the world with unified tooling support across multiple operating systems and editors. </a:t>
            </a:r>
            <a:endParaRPr lang="en-US" b="1" baseline="0" dirty="0"/>
          </a:p>
          <a:p>
            <a:pPr defTabSz="966612">
              <a:defRPr/>
            </a:pPr>
            <a:endParaRPr lang="en-US" b="0" baseline="0" dirty="0"/>
          </a:p>
          <a:p>
            <a:pPr defTabSz="966612">
              <a:defRPr/>
            </a:pPr>
            <a:endParaRPr lang="en-US" dirty="0"/>
          </a:p>
          <a:p>
            <a:pPr defTabSz="966612">
              <a:defRPr/>
            </a:pPr>
            <a:endParaRPr lang="en-US" dirty="0"/>
          </a:p>
        </p:txBody>
      </p:sp>
      <p:sp>
        <p:nvSpPr>
          <p:cNvPr id="7" name="Slide Number Placeholder 6"/>
          <p:cNvSpPr>
            <a:spLocks noGrp="1"/>
          </p:cNvSpPr>
          <p:nvPr>
            <p:ph type="sldNum" sz="quarter" idx="13"/>
          </p:nvPr>
        </p:nvSpPr>
        <p:spPr>
          <a:xfrm>
            <a:off x="4144963" y="9120188"/>
            <a:ext cx="3170237" cy="481012"/>
          </a:xfrm>
        </p:spPr>
        <p:txBody>
          <a:bodyPr/>
          <a:lstStyle/>
          <a:p>
            <a:pPr defTabSz="966612">
              <a:defRPr/>
            </a:pPr>
            <a:fld id="{B4008EB6-D09E-4580-8CD6-DDB14511944F}" type="slidenum">
              <a:rPr lang="en-US">
                <a:solidFill>
                  <a:prstClr val="black"/>
                </a:solidFill>
                <a:latin typeface="Calibri" panose="020F0502020204030204"/>
              </a:rPr>
              <a:pPr defTabSz="966612">
                <a:defRPr/>
              </a:pPr>
              <a:t>9</a:t>
            </a:fld>
            <a:endParaRPr lang="en-US" dirty="0">
              <a:solidFill>
                <a:prstClr val="black"/>
              </a:solidFill>
              <a:latin typeface="Calibri" panose="020F0502020204030204"/>
            </a:endParaRPr>
          </a:p>
        </p:txBody>
      </p:sp>
      <p:sp>
        <p:nvSpPr>
          <p:cNvPr id="8" name="Slide Image Placeholder 7">
            <a:extLst>
              <a:ext uri="{FF2B5EF4-FFF2-40B4-BE49-F238E27FC236}">
                <a16:creationId xmlns:a16="http://schemas.microsoft.com/office/drawing/2014/main" id="{BCAF6593-53E3-40FD-8C5A-D856B8FADFB4}"/>
              </a:ext>
            </a:extLst>
          </p:cNvPr>
          <p:cNvSpPr>
            <a:spLocks noGrp="1" noRot="1" noChangeAspect="1"/>
          </p:cNvSpPr>
          <p:nvPr>
            <p:ph type="sldImg"/>
          </p:nvPr>
        </p:nvSpPr>
        <p:spPr/>
      </p:sp>
      <p:sp>
        <p:nvSpPr>
          <p:cNvPr id="10" name="Header Placeholder 10">
            <a:extLst>
              <a:ext uri="{FF2B5EF4-FFF2-40B4-BE49-F238E27FC236}">
                <a16:creationId xmlns:a16="http://schemas.microsoft.com/office/drawing/2014/main" id="{A3E9A547-A109-437E-9821-7A92FBEE648A}"/>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291182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r>
              <a:rPr lang="en-US" sz="2400" i="1" dirty="0">
                <a:solidFill>
                  <a:schemeClr val="bg1"/>
                </a:solidFill>
              </a:rPr>
              <a:t>A developer platform for building all your apps. </a:t>
            </a:r>
          </a:p>
        </p:txBody>
      </p:sp>
    </p:spTree>
    <p:extLst>
      <p:ext uri="{BB962C8B-B14F-4D97-AF65-F5344CB8AC3E}">
        <p14:creationId xmlns:p14="http://schemas.microsoft.com/office/powerpoint/2010/main" val="3380129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ne Column Subhead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7">
                <a:solidFill>
                  <a:schemeClr val="tx2"/>
                </a:solidFill>
                <a:latin typeface="Segoe UI Light"/>
                <a:cs typeface="Segoe UI Light"/>
              </a:defRPr>
            </a:lvl1pPr>
          </a:lstStyle>
          <a:p>
            <a:r>
              <a:rPr lang="en-US"/>
              <a:t>Click to edit Master title style</a:t>
            </a:r>
          </a:p>
        </p:txBody>
      </p:sp>
      <p:sp>
        <p:nvSpPr>
          <p:cNvPr id="10" name="Text Placeholder 2"/>
          <p:cNvSpPr>
            <a:spLocks noGrp="1"/>
          </p:cNvSpPr>
          <p:nvPr>
            <p:ph type="body" idx="11"/>
          </p:nvPr>
        </p:nvSpPr>
        <p:spPr>
          <a:xfrm>
            <a:off x="304799" y="1286338"/>
            <a:ext cx="11582400" cy="554421"/>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TextBox 4"/>
          <p:cNvSpPr txBox="1"/>
          <p:nvPr userDrawn="1"/>
        </p:nvSpPr>
        <p:spPr>
          <a:xfrm>
            <a:off x="297677"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
        <p:nvSpPr>
          <p:cNvPr id="7" name="Content Placeholder 2"/>
          <p:cNvSpPr>
            <a:spLocks noGrp="1"/>
          </p:cNvSpPr>
          <p:nvPr>
            <p:ph idx="1" hasCustomPrompt="1"/>
          </p:nvPr>
        </p:nvSpPr>
        <p:spPr>
          <a:xfrm>
            <a:off x="304800" y="1852429"/>
            <a:ext cx="11582400" cy="4220351"/>
          </a:xfrm>
          <a:prstGeom prst="rect">
            <a:avLst/>
          </a:prstGeom>
        </p:spPr>
        <p:txBody>
          <a:bodyPr lIns="0" tIns="0" rIns="0" bIns="0"/>
          <a:lstStyle>
            <a:lvl1pPr marL="243834" indent="-243834">
              <a:lnSpc>
                <a:spcPct val="100000"/>
              </a:lnSpc>
              <a:spcBef>
                <a:spcPts val="667"/>
              </a:spcBef>
              <a:buFont typeface="Arial" charset="0"/>
              <a:buChar char="•"/>
              <a:defRPr sz="3200" baseline="0">
                <a:solidFill>
                  <a:schemeClr val="tx1"/>
                </a:solidFill>
                <a:latin typeface="Segoe UI Light"/>
                <a:cs typeface="Segoe UI Light"/>
              </a:defRPr>
            </a:lvl1pPr>
            <a:lvl2pPr marL="609585" indent="-243834">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377" indent="-243834">
              <a:lnSpc>
                <a:spcPct val="100000"/>
              </a:lnSpc>
              <a:spcBef>
                <a:spcPts val="667"/>
              </a:spcBef>
              <a:buFont typeface="Arial"/>
              <a:buChar char="•"/>
              <a:defRPr sz="2667">
                <a:solidFill>
                  <a:schemeClr val="tx1"/>
                </a:solidFill>
                <a:latin typeface="Segoe UI Light"/>
                <a:cs typeface="Segoe UI Light"/>
              </a:defRPr>
            </a:lvl3pPr>
            <a:lvl4pPr marL="1219170" marR="0" indent="-243834" algn="l" defTabSz="1219170"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588" indent="243834">
              <a:spcBef>
                <a:spcPts val="1333"/>
              </a:spcBef>
              <a:buFont typeface="Arial"/>
              <a:buChar char="•"/>
              <a:tabLst>
                <a:tab pos="2135664" algn="l"/>
              </a:tabLst>
              <a:defRPr sz="2667" baseline="0">
                <a:solidFill>
                  <a:schemeClr val="bg1"/>
                </a:solidFill>
                <a:latin typeface="Segoe UI Light"/>
                <a:cs typeface="Segoe UI Light"/>
              </a:defRPr>
            </a:lvl5pPr>
          </a:lstStyle>
          <a:p>
            <a:pPr lvl="0"/>
            <a:r>
              <a:rPr lang="en-US"/>
              <a:t>Bullet first level</a:t>
            </a:r>
          </a:p>
          <a:p>
            <a:pPr lvl="1"/>
            <a:r>
              <a:rPr lang="en-US"/>
              <a:t>Bullet second level</a:t>
            </a:r>
          </a:p>
          <a:p>
            <a:pPr lvl="2"/>
            <a:r>
              <a:rPr lang="en-US"/>
              <a:t>Bullet third level</a:t>
            </a:r>
          </a:p>
          <a:p>
            <a:pPr lvl="3"/>
            <a:r>
              <a:rPr lang="en-US"/>
              <a:t>Bullet fourth level</a:t>
            </a:r>
          </a:p>
        </p:txBody>
      </p:sp>
    </p:spTree>
    <p:extLst>
      <p:ext uri="{BB962C8B-B14F-4D97-AF65-F5344CB8AC3E}">
        <p14:creationId xmlns:p14="http://schemas.microsoft.com/office/powerpoint/2010/main" val="41651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35259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510956" cy="899665"/>
          </a:xfrm>
        </p:spPr>
        <p:txBody>
          <a:bodyPr/>
          <a:lstStyle/>
          <a:p>
            <a:r>
              <a:rPr lang="en-US"/>
              <a:t>Click to edit Master title style</a:t>
            </a:r>
          </a:p>
        </p:txBody>
      </p:sp>
      <p:sp>
        <p:nvSpPr>
          <p:cNvPr id="7" name="Text Placeholder 3">
            <a:extLst>
              <a:ext uri="{FF2B5EF4-FFF2-40B4-BE49-F238E27FC236}">
                <a16:creationId xmlns:a16="http://schemas.microsoft.com/office/drawing/2014/main" id="{03D45574-B30B-4C34-A8B0-D8DC428F3EED}"/>
              </a:ext>
            </a:extLst>
          </p:cNvPr>
          <p:cNvSpPr>
            <a:spLocks noGrp="1"/>
          </p:cNvSpPr>
          <p:nvPr>
            <p:ph type="body" sz="quarter" idx="10"/>
          </p:nvPr>
        </p:nvSpPr>
        <p:spPr>
          <a:xfrm>
            <a:off x="269240" y="1373694"/>
            <a:ext cx="11510956" cy="2055306"/>
          </a:xfrm>
        </p:spPr>
        <p:txBody>
          <a:bodyPr wrap="square">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315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spTree>
    <p:extLst>
      <p:ext uri="{BB962C8B-B14F-4D97-AF65-F5344CB8AC3E}">
        <p14:creationId xmlns:p14="http://schemas.microsoft.com/office/powerpoint/2010/main" val="9573217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2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a:t>Video title</a:t>
            </a:r>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26652" y="882710"/>
            <a:ext cx="7984402" cy="5763417"/>
          </a:xfrm>
          <a:prstGeom prst="rect">
            <a:avLst/>
          </a:prstGeom>
        </p:spPr>
      </p:pic>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2281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spTree>
    <p:extLst>
      <p:ext uri="{BB962C8B-B14F-4D97-AF65-F5344CB8AC3E}">
        <p14:creationId xmlns:p14="http://schemas.microsoft.com/office/powerpoint/2010/main" val="1228093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18" r:id="rId3"/>
    <p:sldLayoutId id="2147483733" r:id="rId4"/>
    <p:sldLayoutId id="2147483725" r:id="rId5"/>
    <p:sldLayoutId id="2147483726" r:id="rId6"/>
    <p:sldLayoutId id="2147483746" r:id="rId7"/>
    <p:sldLayoutId id="2147483742" r:id="rId8"/>
    <p:sldLayoutId id="2147483741" r:id="rId9"/>
    <p:sldLayoutId id="2147483751" r:id="rId1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dot.net/"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hyperlink" Target="http://customers.microsoft.com/en-us/story/a-top-game-studio-of-netease-transforms-development-and-accelerates-time-to-market-with-net-core" TargetMode="External"/><Relationship Id="rId13" Type="http://schemas.openxmlformats.org/officeDocument/2006/relationships/image" Target="../media/image30.png"/><Relationship Id="rId18" Type="http://schemas.openxmlformats.org/officeDocument/2006/relationships/hyperlink" Target="http://www.microsoft.com/net/customers" TargetMode="External"/><Relationship Id="rId3" Type="http://schemas.openxmlformats.org/officeDocument/2006/relationships/hyperlink" Target="http://customers.microsoft.com/en-us/story/raygun" TargetMode="External"/><Relationship Id="rId7" Type="http://schemas.openxmlformats.org/officeDocument/2006/relationships/hyperlink" Target="http://customers.microsoft.com/en-us/story/age-of-ascent-an-ultra-mmo-game-powered-by-azure" TargetMode="External"/><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13.xml"/><Relationship Id="rId16"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hyperlink" Target="https://customers.microsoft.com/en-us/story/tencent-telecommunications-dotnetcore" TargetMode="External"/><Relationship Id="rId11" Type="http://schemas.openxmlformats.org/officeDocument/2006/relationships/hyperlink" Target="https://customers.microsoft.com/en-US/story/godaddy-professional-services-net-core" TargetMode="External"/><Relationship Id="rId5" Type="http://schemas.openxmlformats.org/officeDocument/2006/relationships/hyperlink" Target="http://customers.microsoft.com/en-us/story/jetcustomerstory" TargetMode="External"/><Relationship Id="rId15" Type="http://schemas.openxmlformats.org/officeDocument/2006/relationships/image" Target="../media/image32.png"/><Relationship Id="rId10" Type="http://schemas.openxmlformats.org/officeDocument/2006/relationships/image" Target="../media/image28.png"/><Relationship Id="rId4" Type="http://schemas.openxmlformats.org/officeDocument/2006/relationships/hyperlink" Target="https://customers.microsoft.com/en-us/story/quantum-technologies-discrete-manufacturing-azure" TargetMode="External"/><Relationship Id="rId9" Type="http://schemas.openxmlformats.org/officeDocument/2006/relationships/hyperlink" Target="https://customers.microsoft.com/en-us/story/ups" TargetMode="External"/><Relationship Id="rId1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www.dot.ne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hyperlink" Target="http://www.visualstudio.com/" TargetMode="External"/><Relationship Id="rId7" Type="http://schemas.openxmlformats.org/officeDocument/2006/relationships/image" Target="../media/image45.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 Id="rId9" Type="http://schemas.openxmlformats.org/officeDocument/2006/relationships/image" Target="../media/image47.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www.dot.net/"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hyperlink" Target="https://www.cncf.io/blog/2017/06/05/30-highest-velocity-open-source-projects/"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148AE-22F2-430C-AC4D-A467BDA1C3C4}"/>
              </a:ext>
            </a:extLst>
          </p:cNvPr>
          <p:cNvSpPr txBox="1"/>
          <p:nvPr/>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3" name="TextBox 2">
            <a:extLst>
              <a:ext uri="{FF2B5EF4-FFF2-40B4-BE49-F238E27FC236}">
                <a16:creationId xmlns:a16="http://schemas.microsoft.com/office/drawing/2014/main" id="{07F5F5E3-DBC3-4B69-B8F5-2B96349A8D33}"/>
              </a:ext>
            </a:extLst>
          </p:cNvPr>
          <p:cNvSpPr txBox="1"/>
          <p:nvPr/>
        </p:nvSpPr>
        <p:spPr>
          <a:xfrm>
            <a:off x="0" y="4188396"/>
            <a:ext cx="12191999" cy="20220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600" dirty="0">
                <a:solidFill>
                  <a:schemeClr val="bg1"/>
                </a:solidFill>
                <a:hlinkClick r:id="rId3"/>
              </a:rPr>
              <a:t>www.dot.net</a:t>
            </a:r>
            <a:r>
              <a:rPr lang="en-US" sz="3600" dirty="0">
                <a:solidFill>
                  <a:schemeClr val="bg1"/>
                </a:solidFill>
              </a:rPr>
              <a:t> </a:t>
            </a:r>
          </a:p>
        </p:txBody>
      </p:sp>
    </p:spTree>
    <p:extLst>
      <p:ext uri="{BB962C8B-B14F-4D97-AF65-F5344CB8AC3E}">
        <p14:creationId xmlns:p14="http://schemas.microsoft.com/office/powerpoint/2010/main" val="419756236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11" name="TextBox 10"/>
          <p:cNvSpPr txBox="1"/>
          <p:nvPr/>
        </p:nvSpPr>
        <p:spPr>
          <a:xfrm>
            <a:off x="4325467" y="3118016"/>
            <a:ext cx="3441480" cy="621968"/>
          </a:xfrm>
          <a:prstGeom prst="rect">
            <a:avLst/>
          </a:prstGeom>
          <a:noFill/>
        </p:spPr>
        <p:txBody>
          <a:bodyPr wrap="square" lIns="179259" tIns="143407" rIns="179259" bIns="143407" rtlCol="0" anchor="ctr" anchorCtr="0">
            <a:spAutoFit/>
          </a:bodyPr>
          <a:lstStyle/>
          <a:p>
            <a:pPr marL="0" marR="0" lvl="0" indent="0" algn="ctr" defTabSz="914192" rtl="0" eaLnBrk="1" fontAlgn="auto" latinLnBrk="0" hangingPunct="1">
              <a:lnSpc>
                <a:spcPct val="90000"/>
              </a:lnSpc>
              <a:spcBef>
                <a:spcPts val="0"/>
              </a:spcBef>
              <a:spcAft>
                <a:spcPts val="588"/>
              </a:spcAft>
              <a:buClrTx/>
              <a:buSzTx/>
              <a:buFontTx/>
              <a:buNone/>
              <a:tabLst/>
              <a:defRPr/>
            </a:pPr>
            <a:r>
              <a:rPr kumimoji="0" lang="en-US" sz="2353" b="1" i="0" u="none" strike="noStrike" kern="1200" cap="none" spc="0" normalizeH="0" baseline="0" noProof="0">
                <a:ln>
                  <a:noFill/>
                </a:ln>
                <a:gradFill>
                  <a:gsLst>
                    <a:gs pos="1333">
                      <a:prstClr val="white"/>
                    </a:gs>
                    <a:gs pos="8000">
                      <a:prstClr val="white"/>
                    </a:gs>
                  </a:gsLst>
                  <a:lin ang="5400000" scaled="0"/>
                </a:gradFill>
                <a:effectLst/>
                <a:uLnTx/>
                <a:uFillTx/>
                <a:latin typeface="Segoe UI"/>
                <a:ea typeface="+mn-ea"/>
                <a:cs typeface="+mn-cs"/>
              </a:rPr>
              <a:t>.NET ECOSYSTEM</a:t>
            </a:r>
            <a:endParaRPr kumimoji="0" lang="en-US" sz="1175" b="0" i="0" u="none" strike="noStrike" kern="1200" cap="none" spc="0" normalizeH="0" baseline="0" noProof="0">
              <a:ln>
                <a:noFill/>
              </a:ln>
              <a:gradFill>
                <a:gsLst>
                  <a:gs pos="1333">
                    <a:prstClr val="white"/>
                  </a:gs>
                  <a:gs pos="8000">
                    <a:prstClr val="white"/>
                  </a:gs>
                </a:gsLst>
                <a:lin ang="5400000" scaled="0"/>
              </a:gradFill>
              <a:effectLst/>
              <a:uLnTx/>
              <a:uFillTx/>
              <a:latin typeface="Segoe UI"/>
              <a:ea typeface="+mn-ea"/>
              <a:cs typeface="+mn-cs"/>
            </a:endParaRPr>
          </a:p>
        </p:txBody>
      </p:sp>
      <p:pic>
        <p:nvPicPr>
          <p:cNvPr id="22" name="Picture 21"/>
          <p:cNvPicPr>
            <a:picLocks noChangeAspect="1"/>
          </p:cNvPicPr>
          <p:nvPr/>
        </p:nvPicPr>
        <p:blipFill>
          <a:blip r:embed="rId3"/>
          <a:stretch>
            <a:fillRect/>
          </a:stretch>
        </p:blipFill>
        <p:spPr>
          <a:xfrm>
            <a:off x="5064324" y="2481353"/>
            <a:ext cx="1932642" cy="1932642"/>
          </a:xfrm>
          <a:prstGeom prst="rect">
            <a:avLst/>
          </a:prstGeom>
        </p:spPr>
      </p:pic>
      <p:grpSp>
        <p:nvGrpSpPr>
          <p:cNvPr id="159" name="Group 158"/>
          <p:cNvGrpSpPr/>
          <p:nvPr/>
        </p:nvGrpSpPr>
        <p:grpSpPr>
          <a:xfrm>
            <a:off x="3728083" y="948580"/>
            <a:ext cx="5034751" cy="4834368"/>
            <a:chOff x="3802492" y="966742"/>
            <a:chExt cx="5136433" cy="4932008"/>
          </a:xfrm>
        </p:grpSpPr>
        <p:sp>
          <p:nvSpPr>
            <p:cNvPr id="10" name="Oval 9"/>
            <p:cNvSpPr/>
            <p:nvPr/>
          </p:nvSpPr>
          <p:spPr bwMode="auto">
            <a:xfrm>
              <a:off x="4149720" y="1428747"/>
              <a:ext cx="4137022" cy="4137028"/>
            </a:xfrm>
            <a:prstGeom prst="ellipse">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3" name="Oval 142"/>
            <p:cNvSpPr/>
            <p:nvPr/>
          </p:nvSpPr>
          <p:spPr bwMode="auto">
            <a:xfrm>
              <a:off x="4085906" y="1879595"/>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1" name="Oval 140"/>
            <p:cNvSpPr/>
            <p:nvPr/>
          </p:nvSpPr>
          <p:spPr bwMode="auto">
            <a:xfrm>
              <a:off x="4808938" y="4908149"/>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75" name="Freeform 10"/>
            <p:cNvSpPr>
              <a:spLocks noEditPoints="1"/>
            </p:cNvSpPr>
            <p:nvPr/>
          </p:nvSpPr>
          <p:spPr bwMode="auto">
            <a:xfrm>
              <a:off x="4999033" y="5037177"/>
              <a:ext cx="610408" cy="626252"/>
            </a:xfrm>
            <a:custGeom>
              <a:avLst/>
              <a:gdLst>
                <a:gd name="T0" fmla="*/ 809 w 809"/>
                <a:gd name="T1" fmla="*/ 330 h 830"/>
                <a:gd name="T2" fmla="*/ 721 w 809"/>
                <a:gd name="T3" fmla="*/ 0 h 830"/>
                <a:gd name="T4" fmla="*/ 390 w 809"/>
                <a:gd name="T5" fmla="*/ 89 h 830"/>
                <a:gd name="T6" fmla="*/ 341 w 809"/>
                <a:gd name="T7" fmla="*/ 175 h 830"/>
                <a:gd name="T8" fmla="*/ 242 w 809"/>
                <a:gd name="T9" fmla="*/ 174 h 830"/>
                <a:gd name="T10" fmla="*/ 0 w 809"/>
                <a:gd name="T11" fmla="*/ 415 h 830"/>
                <a:gd name="T12" fmla="*/ 242 w 809"/>
                <a:gd name="T13" fmla="*/ 656 h 830"/>
                <a:gd name="T14" fmla="*/ 242 w 809"/>
                <a:gd name="T15" fmla="*/ 656 h 830"/>
                <a:gd name="T16" fmla="*/ 341 w 809"/>
                <a:gd name="T17" fmla="*/ 655 h 830"/>
                <a:gd name="T18" fmla="*/ 390 w 809"/>
                <a:gd name="T19" fmla="*/ 741 h 830"/>
                <a:gd name="T20" fmla="*/ 721 w 809"/>
                <a:gd name="T21" fmla="*/ 830 h 830"/>
                <a:gd name="T22" fmla="*/ 809 w 809"/>
                <a:gd name="T23" fmla="*/ 500 h 830"/>
                <a:gd name="T24" fmla="*/ 759 w 809"/>
                <a:gd name="T25" fmla="*/ 415 h 830"/>
                <a:gd name="T26" fmla="*/ 809 w 809"/>
                <a:gd name="T27" fmla="*/ 330 h 830"/>
                <a:gd name="T28" fmla="*/ 602 w 809"/>
                <a:gd name="T29" fmla="*/ 123 h 830"/>
                <a:gd name="T30" fmla="*/ 457 w 809"/>
                <a:gd name="T31" fmla="*/ 374 h 830"/>
                <a:gd name="T32" fmla="*/ 167 w 809"/>
                <a:gd name="T33" fmla="*/ 374 h 830"/>
                <a:gd name="T34" fmla="*/ 349 w 809"/>
                <a:gd name="T35" fmla="*/ 188 h 830"/>
                <a:gd name="T36" fmla="*/ 602 w 809"/>
                <a:gd name="T37" fmla="*/ 123 h 830"/>
                <a:gd name="T38" fmla="*/ 457 w 809"/>
                <a:gd name="T39" fmla="*/ 455 h 830"/>
                <a:gd name="T40" fmla="*/ 602 w 809"/>
                <a:gd name="T41" fmla="*/ 706 h 830"/>
                <a:gd name="T42" fmla="*/ 349 w 809"/>
                <a:gd name="T43" fmla="*/ 642 h 830"/>
                <a:gd name="T44" fmla="*/ 167 w 809"/>
                <a:gd name="T45" fmla="*/ 455 h 830"/>
                <a:gd name="T46" fmla="*/ 457 w 809"/>
                <a:gd name="T47" fmla="*/ 455 h 830"/>
                <a:gd name="T48" fmla="*/ 528 w 809"/>
                <a:gd name="T49" fmla="*/ 415 h 830"/>
                <a:gd name="T50" fmla="*/ 673 w 809"/>
                <a:gd name="T51" fmla="*/ 164 h 830"/>
                <a:gd name="T52" fmla="*/ 743 w 809"/>
                <a:gd name="T53" fmla="*/ 415 h 830"/>
                <a:gd name="T54" fmla="*/ 673 w 809"/>
                <a:gd name="T55" fmla="*/ 665 h 830"/>
                <a:gd name="T56" fmla="*/ 528 w 809"/>
                <a:gd name="T57" fmla="*/ 415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9" h="830">
                  <a:moveTo>
                    <a:pt x="809" y="330"/>
                  </a:moveTo>
                  <a:lnTo>
                    <a:pt x="721" y="0"/>
                  </a:lnTo>
                  <a:lnTo>
                    <a:pt x="390" y="89"/>
                  </a:lnTo>
                  <a:lnTo>
                    <a:pt x="341" y="175"/>
                  </a:lnTo>
                  <a:lnTo>
                    <a:pt x="242" y="174"/>
                  </a:lnTo>
                  <a:lnTo>
                    <a:pt x="0" y="415"/>
                  </a:lnTo>
                  <a:lnTo>
                    <a:pt x="242" y="656"/>
                  </a:lnTo>
                  <a:lnTo>
                    <a:pt x="242" y="656"/>
                  </a:lnTo>
                  <a:lnTo>
                    <a:pt x="341" y="655"/>
                  </a:lnTo>
                  <a:lnTo>
                    <a:pt x="390" y="741"/>
                  </a:lnTo>
                  <a:lnTo>
                    <a:pt x="721" y="830"/>
                  </a:lnTo>
                  <a:lnTo>
                    <a:pt x="809" y="500"/>
                  </a:lnTo>
                  <a:lnTo>
                    <a:pt x="759" y="415"/>
                  </a:lnTo>
                  <a:lnTo>
                    <a:pt x="809" y="330"/>
                  </a:lnTo>
                  <a:close/>
                  <a:moveTo>
                    <a:pt x="602" y="123"/>
                  </a:moveTo>
                  <a:lnTo>
                    <a:pt x="457" y="374"/>
                  </a:lnTo>
                  <a:lnTo>
                    <a:pt x="167" y="374"/>
                  </a:lnTo>
                  <a:lnTo>
                    <a:pt x="349" y="188"/>
                  </a:lnTo>
                  <a:lnTo>
                    <a:pt x="602" y="123"/>
                  </a:lnTo>
                  <a:close/>
                  <a:moveTo>
                    <a:pt x="457" y="455"/>
                  </a:moveTo>
                  <a:lnTo>
                    <a:pt x="602" y="706"/>
                  </a:lnTo>
                  <a:lnTo>
                    <a:pt x="349" y="642"/>
                  </a:lnTo>
                  <a:lnTo>
                    <a:pt x="167" y="455"/>
                  </a:lnTo>
                  <a:lnTo>
                    <a:pt x="457" y="455"/>
                  </a:lnTo>
                  <a:close/>
                  <a:moveTo>
                    <a:pt x="528" y="415"/>
                  </a:moveTo>
                  <a:lnTo>
                    <a:pt x="673" y="164"/>
                  </a:lnTo>
                  <a:lnTo>
                    <a:pt x="743" y="415"/>
                  </a:lnTo>
                  <a:lnTo>
                    <a:pt x="673" y="665"/>
                  </a:lnTo>
                  <a:lnTo>
                    <a:pt x="528" y="4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42" name="Oval 141"/>
            <p:cNvSpPr/>
            <p:nvPr/>
          </p:nvSpPr>
          <p:spPr bwMode="auto">
            <a:xfrm>
              <a:off x="3955355" y="3858097"/>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0" name="Oval 139"/>
            <p:cNvSpPr/>
            <p:nvPr/>
          </p:nvSpPr>
          <p:spPr bwMode="auto">
            <a:xfrm>
              <a:off x="6614848" y="4870844"/>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84" name="Freeform 18"/>
            <p:cNvSpPr>
              <a:spLocks noEditPoints="1"/>
            </p:cNvSpPr>
            <p:nvPr/>
          </p:nvSpPr>
          <p:spPr bwMode="auto">
            <a:xfrm>
              <a:off x="6751631" y="5037179"/>
              <a:ext cx="717034" cy="632268"/>
            </a:xfrm>
            <a:custGeom>
              <a:avLst/>
              <a:gdLst>
                <a:gd name="T0" fmla="*/ 149 w 512"/>
                <a:gd name="T1" fmla="*/ 0 h 452"/>
                <a:gd name="T2" fmla="*/ 115 w 512"/>
                <a:gd name="T3" fmla="*/ 20 h 452"/>
                <a:gd name="T4" fmla="*/ 7 w 512"/>
                <a:gd name="T5" fmla="*/ 206 h 452"/>
                <a:gd name="T6" fmla="*/ 7 w 512"/>
                <a:gd name="T7" fmla="*/ 246 h 452"/>
                <a:gd name="T8" fmla="*/ 115 w 512"/>
                <a:gd name="T9" fmla="*/ 432 h 452"/>
                <a:gd name="T10" fmla="*/ 149 w 512"/>
                <a:gd name="T11" fmla="*/ 452 h 452"/>
                <a:gd name="T12" fmla="*/ 363 w 512"/>
                <a:gd name="T13" fmla="*/ 452 h 452"/>
                <a:gd name="T14" fmla="*/ 397 w 512"/>
                <a:gd name="T15" fmla="*/ 432 h 452"/>
                <a:gd name="T16" fmla="*/ 505 w 512"/>
                <a:gd name="T17" fmla="*/ 246 h 452"/>
                <a:gd name="T18" fmla="*/ 505 w 512"/>
                <a:gd name="T19" fmla="*/ 206 h 452"/>
                <a:gd name="T20" fmla="*/ 397 w 512"/>
                <a:gd name="T21" fmla="*/ 20 h 452"/>
                <a:gd name="T22" fmla="*/ 363 w 512"/>
                <a:gd name="T23" fmla="*/ 0 h 452"/>
                <a:gd name="T24" fmla="*/ 149 w 512"/>
                <a:gd name="T25" fmla="*/ 0 h 452"/>
                <a:gd name="T26" fmla="*/ 151 w 512"/>
                <a:gd name="T27" fmla="*/ 109 h 452"/>
                <a:gd name="T28" fmla="*/ 151 w 512"/>
                <a:gd name="T29" fmla="*/ 109 h 452"/>
                <a:gd name="T30" fmla="*/ 188 w 512"/>
                <a:gd name="T31" fmla="*/ 109 h 452"/>
                <a:gd name="T32" fmla="*/ 193 w 512"/>
                <a:gd name="T33" fmla="*/ 112 h 452"/>
                <a:gd name="T34" fmla="*/ 255 w 512"/>
                <a:gd name="T35" fmla="*/ 224 h 452"/>
                <a:gd name="T36" fmla="*/ 256 w 512"/>
                <a:gd name="T37" fmla="*/ 225 h 452"/>
                <a:gd name="T38" fmla="*/ 257 w 512"/>
                <a:gd name="T39" fmla="*/ 224 h 452"/>
                <a:gd name="T40" fmla="*/ 319 w 512"/>
                <a:gd name="T41" fmla="*/ 112 h 452"/>
                <a:gd name="T42" fmla="*/ 324 w 512"/>
                <a:gd name="T43" fmla="*/ 109 h 452"/>
                <a:gd name="T44" fmla="*/ 361 w 512"/>
                <a:gd name="T45" fmla="*/ 109 h 452"/>
                <a:gd name="T46" fmla="*/ 365 w 512"/>
                <a:gd name="T47" fmla="*/ 116 h 452"/>
                <a:gd name="T48" fmla="*/ 303 w 512"/>
                <a:gd name="T49" fmla="*/ 226 h 452"/>
                <a:gd name="T50" fmla="*/ 365 w 512"/>
                <a:gd name="T51" fmla="*/ 336 h 452"/>
                <a:gd name="T52" fmla="*/ 361 w 512"/>
                <a:gd name="T53" fmla="*/ 343 h 452"/>
                <a:gd name="T54" fmla="*/ 324 w 512"/>
                <a:gd name="T55" fmla="*/ 343 h 452"/>
                <a:gd name="T56" fmla="*/ 319 w 512"/>
                <a:gd name="T57" fmla="*/ 340 h 452"/>
                <a:gd name="T58" fmla="*/ 257 w 512"/>
                <a:gd name="T59" fmla="*/ 228 h 452"/>
                <a:gd name="T60" fmla="*/ 256 w 512"/>
                <a:gd name="T61" fmla="*/ 226 h 452"/>
                <a:gd name="T62" fmla="*/ 255 w 512"/>
                <a:gd name="T63" fmla="*/ 228 h 452"/>
                <a:gd name="T64" fmla="*/ 193 w 512"/>
                <a:gd name="T65" fmla="*/ 340 h 452"/>
                <a:gd name="T66" fmla="*/ 188 w 512"/>
                <a:gd name="T67" fmla="*/ 343 h 452"/>
                <a:gd name="T68" fmla="*/ 151 w 512"/>
                <a:gd name="T69" fmla="*/ 343 h 452"/>
                <a:gd name="T70" fmla="*/ 147 w 512"/>
                <a:gd name="T71" fmla="*/ 336 h 452"/>
                <a:gd name="T72" fmla="*/ 209 w 512"/>
                <a:gd name="T73" fmla="*/ 226 h 452"/>
                <a:gd name="T74" fmla="*/ 147 w 512"/>
                <a:gd name="T75" fmla="*/ 116 h 452"/>
                <a:gd name="T76" fmla="*/ 151 w 512"/>
                <a:gd name="T77" fmla="*/ 109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2" h="452">
                  <a:moveTo>
                    <a:pt x="149" y="0"/>
                  </a:moveTo>
                  <a:cubicBezTo>
                    <a:pt x="135" y="0"/>
                    <a:pt x="121" y="8"/>
                    <a:pt x="115" y="20"/>
                  </a:cubicBezTo>
                  <a:cubicBezTo>
                    <a:pt x="7" y="206"/>
                    <a:pt x="7" y="206"/>
                    <a:pt x="7" y="206"/>
                  </a:cubicBezTo>
                  <a:cubicBezTo>
                    <a:pt x="0" y="218"/>
                    <a:pt x="0" y="234"/>
                    <a:pt x="7" y="246"/>
                  </a:cubicBezTo>
                  <a:cubicBezTo>
                    <a:pt x="115" y="432"/>
                    <a:pt x="115" y="432"/>
                    <a:pt x="115" y="432"/>
                  </a:cubicBezTo>
                  <a:cubicBezTo>
                    <a:pt x="121" y="444"/>
                    <a:pt x="135" y="452"/>
                    <a:pt x="149" y="452"/>
                  </a:cubicBezTo>
                  <a:cubicBezTo>
                    <a:pt x="363" y="452"/>
                    <a:pt x="363" y="452"/>
                    <a:pt x="363" y="452"/>
                  </a:cubicBezTo>
                  <a:cubicBezTo>
                    <a:pt x="377" y="452"/>
                    <a:pt x="391" y="444"/>
                    <a:pt x="397" y="432"/>
                  </a:cubicBezTo>
                  <a:cubicBezTo>
                    <a:pt x="505" y="246"/>
                    <a:pt x="505" y="246"/>
                    <a:pt x="505" y="246"/>
                  </a:cubicBezTo>
                  <a:cubicBezTo>
                    <a:pt x="512" y="234"/>
                    <a:pt x="512" y="218"/>
                    <a:pt x="505" y="206"/>
                  </a:cubicBezTo>
                  <a:cubicBezTo>
                    <a:pt x="397" y="20"/>
                    <a:pt x="397" y="20"/>
                    <a:pt x="397" y="20"/>
                  </a:cubicBezTo>
                  <a:cubicBezTo>
                    <a:pt x="391" y="8"/>
                    <a:pt x="377" y="0"/>
                    <a:pt x="363" y="0"/>
                  </a:cubicBezTo>
                  <a:cubicBezTo>
                    <a:pt x="149" y="0"/>
                    <a:pt x="149" y="0"/>
                    <a:pt x="149" y="0"/>
                  </a:cubicBezTo>
                  <a:close/>
                  <a:moveTo>
                    <a:pt x="151" y="109"/>
                  </a:moveTo>
                  <a:cubicBezTo>
                    <a:pt x="151" y="109"/>
                    <a:pt x="151" y="109"/>
                    <a:pt x="151" y="109"/>
                  </a:cubicBezTo>
                  <a:cubicBezTo>
                    <a:pt x="188" y="109"/>
                    <a:pt x="188" y="109"/>
                    <a:pt x="188" y="109"/>
                  </a:cubicBezTo>
                  <a:cubicBezTo>
                    <a:pt x="190" y="109"/>
                    <a:pt x="192" y="110"/>
                    <a:pt x="193" y="112"/>
                  </a:cubicBezTo>
                  <a:cubicBezTo>
                    <a:pt x="255" y="224"/>
                    <a:pt x="255" y="224"/>
                    <a:pt x="255" y="224"/>
                  </a:cubicBezTo>
                  <a:cubicBezTo>
                    <a:pt x="256" y="224"/>
                    <a:pt x="256" y="225"/>
                    <a:pt x="256" y="225"/>
                  </a:cubicBezTo>
                  <a:cubicBezTo>
                    <a:pt x="256" y="225"/>
                    <a:pt x="256" y="224"/>
                    <a:pt x="257" y="224"/>
                  </a:cubicBezTo>
                  <a:cubicBezTo>
                    <a:pt x="319" y="112"/>
                    <a:pt x="319" y="112"/>
                    <a:pt x="319" y="112"/>
                  </a:cubicBezTo>
                  <a:cubicBezTo>
                    <a:pt x="320" y="110"/>
                    <a:pt x="322" y="109"/>
                    <a:pt x="324" y="109"/>
                  </a:cubicBezTo>
                  <a:cubicBezTo>
                    <a:pt x="361" y="109"/>
                    <a:pt x="361" y="109"/>
                    <a:pt x="361" y="109"/>
                  </a:cubicBezTo>
                  <a:cubicBezTo>
                    <a:pt x="364" y="109"/>
                    <a:pt x="366" y="113"/>
                    <a:pt x="365" y="116"/>
                  </a:cubicBezTo>
                  <a:cubicBezTo>
                    <a:pt x="303" y="226"/>
                    <a:pt x="303" y="226"/>
                    <a:pt x="303" y="226"/>
                  </a:cubicBezTo>
                  <a:cubicBezTo>
                    <a:pt x="365" y="336"/>
                    <a:pt x="365" y="336"/>
                    <a:pt x="365" y="336"/>
                  </a:cubicBezTo>
                  <a:cubicBezTo>
                    <a:pt x="366" y="339"/>
                    <a:pt x="364" y="343"/>
                    <a:pt x="361" y="343"/>
                  </a:cubicBezTo>
                  <a:cubicBezTo>
                    <a:pt x="324" y="343"/>
                    <a:pt x="324" y="343"/>
                    <a:pt x="324" y="343"/>
                  </a:cubicBezTo>
                  <a:cubicBezTo>
                    <a:pt x="322" y="343"/>
                    <a:pt x="320" y="342"/>
                    <a:pt x="319" y="340"/>
                  </a:cubicBezTo>
                  <a:cubicBezTo>
                    <a:pt x="257" y="228"/>
                    <a:pt x="257" y="228"/>
                    <a:pt x="257" y="228"/>
                  </a:cubicBezTo>
                  <a:cubicBezTo>
                    <a:pt x="256" y="228"/>
                    <a:pt x="256" y="227"/>
                    <a:pt x="256" y="226"/>
                  </a:cubicBezTo>
                  <a:cubicBezTo>
                    <a:pt x="256" y="227"/>
                    <a:pt x="256" y="228"/>
                    <a:pt x="255" y="228"/>
                  </a:cubicBezTo>
                  <a:cubicBezTo>
                    <a:pt x="193" y="340"/>
                    <a:pt x="193" y="340"/>
                    <a:pt x="193" y="340"/>
                  </a:cubicBezTo>
                  <a:cubicBezTo>
                    <a:pt x="192" y="342"/>
                    <a:pt x="190" y="343"/>
                    <a:pt x="188" y="343"/>
                  </a:cubicBezTo>
                  <a:cubicBezTo>
                    <a:pt x="151" y="343"/>
                    <a:pt x="151" y="343"/>
                    <a:pt x="151" y="343"/>
                  </a:cubicBezTo>
                  <a:cubicBezTo>
                    <a:pt x="148" y="343"/>
                    <a:pt x="146" y="339"/>
                    <a:pt x="147" y="336"/>
                  </a:cubicBezTo>
                  <a:cubicBezTo>
                    <a:pt x="209" y="226"/>
                    <a:pt x="209" y="226"/>
                    <a:pt x="209" y="226"/>
                  </a:cubicBezTo>
                  <a:cubicBezTo>
                    <a:pt x="147" y="116"/>
                    <a:pt x="147" y="116"/>
                    <a:pt x="147" y="116"/>
                  </a:cubicBezTo>
                  <a:cubicBezTo>
                    <a:pt x="146" y="114"/>
                    <a:pt x="148" y="110"/>
                    <a:pt x="151" y="109"/>
                  </a:cubicBez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37" name="Oval 136"/>
            <p:cNvSpPr/>
            <p:nvPr/>
          </p:nvSpPr>
          <p:spPr bwMode="auto">
            <a:xfrm>
              <a:off x="5729230" y="966742"/>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80" name="Freeform 14"/>
            <p:cNvSpPr>
              <a:spLocks noEditPoints="1"/>
            </p:cNvSpPr>
            <p:nvPr/>
          </p:nvSpPr>
          <p:spPr bwMode="auto">
            <a:xfrm>
              <a:off x="5937505" y="1200514"/>
              <a:ext cx="558333" cy="565584"/>
            </a:xfrm>
            <a:custGeom>
              <a:avLst/>
              <a:gdLst>
                <a:gd name="T0" fmla="*/ 171 w 228"/>
                <a:gd name="T1" fmla="*/ 0 h 231"/>
                <a:gd name="T2" fmla="*/ 80 w 228"/>
                <a:gd name="T3" fmla="*/ 91 h 231"/>
                <a:gd name="T4" fmla="*/ 23 w 228"/>
                <a:gd name="T5" fmla="*/ 46 h 231"/>
                <a:gd name="T6" fmla="*/ 0 w 228"/>
                <a:gd name="T7" fmla="*/ 57 h 231"/>
                <a:gd name="T8" fmla="*/ 0 w 228"/>
                <a:gd name="T9" fmla="*/ 173 h 231"/>
                <a:gd name="T10" fmla="*/ 23 w 228"/>
                <a:gd name="T11" fmla="*/ 185 h 231"/>
                <a:gd name="T12" fmla="*/ 80 w 228"/>
                <a:gd name="T13" fmla="*/ 139 h 231"/>
                <a:gd name="T14" fmla="*/ 171 w 228"/>
                <a:gd name="T15" fmla="*/ 231 h 231"/>
                <a:gd name="T16" fmla="*/ 228 w 228"/>
                <a:gd name="T17" fmla="*/ 208 h 231"/>
                <a:gd name="T18" fmla="*/ 228 w 228"/>
                <a:gd name="T19" fmla="*/ 22 h 231"/>
                <a:gd name="T20" fmla="*/ 171 w 228"/>
                <a:gd name="T21" fmla="*/ 0 h 231"/>
                <a:gd name="T22" fmla="*/ 171 w 228"/>
                <a:gd name="T23" fmla="*/ 0 h 231"/>
                <a:gd name="T24" fmla="*/ 23 w 228"/>
                <a:gd name="T25" fmla="*/ 150 h 231"/>
                <a:gd name="T26" fmla="*/ 23 w 228"/>
                <a:gd name="T27" fmla="*/ 81 h 231"/>
                <a:gd name="T28" fmla="*/ 57 w 228"/>
                <a:gd name="T29" fmla="*/ 115 h 231"/>
                <a:gd name="T30" fmla="*/ 23 w 228"/>
                <a:gd name="T31" fmla="*/ 150 h 231"/>
                <a:gd name="T32" fmla="*/ 23 w 228"/>
                <a:gd name="T33" fmla="*/ 150 h 231"/>
                <a:gd name="T34" fmla="*/ 110 w 228"/>
                <a:gd name="T35" fmla="*/ 115 h 231"/>
                <a:gd name="T36" fmla="*/ 171 w 228"/>
                <a:gd name="T37" fmla="*/ 68 h 231"/>
                <a:gd name="T38" fmla="*/ 171 w 228"/>
                <a:gd name="T39" fmla="*/ 163 h 231"/>
                <a:gd name="T40" fmla="*/ 110 w 228"/>
                <a:gd name="T41" fmla="*/ 115 h 231"/>
                <a:gd name="T42" fmla="*/ 110 w 228"/>
                <a:gd name="T43" fmla="*/ 1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231">
                  <a:moveTo>
                    <a:pt x="171" y="0"/>
                  </a:moveTo>
                  <a:cubicBezTo>
                    <a:pt x="80" y="91"/>
                    <a:pt x="80" y="91"/>
                    <a:pt x="80" y="91"/>
                  </a:cubicBezTo>
                  <a:cubicBezTo>
                    <a:pt x="23" y="46"/>
                    <a:pt x="23" y="46"/>
                    <a:pt x="23" y="46"/>
                  </a:cubicBezTo>
                  <a:cubicBezTo>
                    <a:pt x="0" y="57"/>
                    <a:pt x="0" y="57"/>
                    <a:pt x="0" y="57"/>
                  </a:cubicBezTo>
                  <a:cubicBezTo>
                    <a:pt x="0" y="173"/>
                    <a:pt x="0" y="173"/>
                    <a:pt x="0" y="173"/>
                  </a:cubicBezTo>
                  <a:cubicBezTo>
                    <a:pt x="23" y="185"/>
                    <a:pt x="23" y="185"/>
                    <a:pt x="23" y="185"/>
                  </a:cubicBezTo>
                  <a:cubicBezTo>
                    <a:pt x="80" y="139"/>
                    <a:pt x="80" y="139"/>
                    <a:pt x="80" y="139"/>
                  </a:cubicBezTo>
                  <a:cubicBezTo>
                    <a:pt x="171" y="231"/>
                    <a:pt x="171" y="231"/>
                    <a:pt x="171" y="231"/>
                  </a:cubicBezTo>
                  <a:cubicBezTo>
                    <a:pt x="228" y="208"/>
                    <a:pt x="228" y="208"/>
                    <a:pt x="228" y="208"/>
                  </a:cubicBezTo>
                  <a:cubicBezTo>
                    <a:pt x="228" y="22"/>
                    <a:pt x="228" y="22"/>
                    <a:pt x="228" y="22"/>
                  </a:cubicBezTo>
                  <a:cubicBezTo>
                    <a:pt x="171" y="0"/>
                    <a:pt x="171" y="0"/>
                    <a:pt x="171" y="0"/>
                  </a:cubicBezTo>
                  <a:cubicBezTo>
                    <a:pt x="171" y="0"/>
                    <a:pt x="171" y="0"/>
                    <a:pt x="171" y="0"/>
                  </a:cubicBezTo>
                  <a:close/>
                  <a:moveTo>
                    <a:pt x="23" y="150"/>
                  </a:moveTo>
                  <a:cubicBezTo>
                    <a:pt x="23" y="81"/>
                    <a:pt x="23" y="81"/>
                    <a:pt x="23" y="81"/>
                  </a:cubicBezTo>
                  <a:cubicBezTo>
                    <a:pt x="57" y="115"/>
                    <a:pt x="57" y="115"/>
                    <a:pt x="57" y="115"/>
                  </a:cubicBezTo>
                  <a:cubicBezTo>
                    <a:pt x="23" y="150"/>
                    <a:pt x="23" y="150"/>
                    <a:pt x="23" y="150"/>
                  </a:cubicBezTo>
                  <a:cubicBezTo>
                    <a:pt x="23" y="150"/>
                    <a:pt x="23" y="150"/>
                    <a:pt x="23" y="150"/>
                  </a:cubicBezTo>
                  <a:close/>
                  <a:moveTo>
                    <a:pt x="110" y="115"/>
                  </a:moveTo>
                  <a:cubicBezTo>
                    <a:pt x="171" y="68"/>
                    <a:pt x="171" y="68"/>
                    <a:pt x="171" y="68"/>
                  </a:cubicBezTo>
                  <a:cubicBezTo>
                    <a:pt x="171" y="163"/>
                    <a:pt x="171" y="163"/>
                    <a:pt x="171" y="163"/>
                  </a:cubicBezTo>
                  <a:cubicBezTo>
                    <a:pt x="110" y="115"/>
                    <a:pt x="110" y="115"/>
                    <a:pt x="110" y="115"/>
                  </a:cubicBezTo>
                  <a:cubicBezTo>
                    <a:pt x="110" y="115"/>
                    <a:pt x="110" y="115"/>
                    <a:pt x="11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nvGrpSpPr>
            <p:cNvPr id="100" name="Group 35"/>
            <p:cNvGrpSpPr>
              <a:grpSpLocks noChangeAspect="1"/>
            </p:cNvGrpSpPr>
            <p:nvPr/>
          </p:nvGrpSpPr>
          <p:grpSpPr bwMode="auto">
            <a:xfrm>
              <a:off x="4253323" y="1940574"/>
              <a:ext cx="574838" cy="693477"/>
              <a:chOff x="-8618" y="5470"/>
              <a:chExt cx="3663" cy="4419"/>
            </a:xfrm>
            <a:solidFill>
              <a:schemeClr val="bg1"/>
            </a:solidFill>
          </p:grpSpPr>
          <p:sp>
            <p:nvSpPr>
              <p:cNvPr id="102" name="Freeform 36"/>
              <p:cNvSpPr>
                <a:spLocks/>
              </p:cNvSpPr>
              <p:nvPr/>
            </p:nvSpPr>
            <p:spPr bwMode="auto">
              <a:xfrm>
                <a:off x="-7250" y="6661"/>
                <a:ext cx="787" cy="241"/>
              </a:xfrm>
              <a:custGeom>
                <a:avLst/>
                <a:gdLst>
                  <a:gd name="T0" fmla="*/ 474 w 612"/>
                  <a:gd name="T1" fmla="*/ 116 h 188"/>
                  <a:gd name="T2" fmla="*/ 260 w 612"/>
                  <a:gd name="T3" fmla="*/ 188 h 188"/>
                  <a:gd name="T4" fmla="*/ 77 w 612"/>
                  <a:gd name="T5" fmla="*/ 117 h 188"/>
                  <a:gd name="T6" fmla="*/ 23 w 612"/>
                  <a:gd name="T7" fmla="*/ 70 h 188"/>
                  <a:gd name="T8" fmla="*/ 12 w 612"/>
                  <a:gd name="T9" fmla="*/ 26 h 188"/>
                  <a:gd name="T10" fmla="*/ 41 w 612"/>
                  <a:gd name="T11" fmla="*/ 59 h 188"/>
                  <a:gd name="T12" fmla="*/ 93 w 612"/>
                  <a:gd name="T13" fmla="*/ 105 h 188"/>
                  <a:gd name="T14" fmla="*/ 260 w 612"/>
                  <a:gd name="T15" fmla="*/ 170 h 188"/>
                  <a:gd name="T16" fmla="*/ 461 w 612"/>
                  <a:gd name="T17" fmla="*/ 101 h 188"/>
                  <a:gd name="T18" fmla="*/ 554 w 612"/>
                  <a:gd name="T19" fmla="*/ 36 h 188"/>
                  <a:gd name="T20" fmla="*/ 594 w 612"/>
                  <a:gd name="T21" fmla="*/ 2 h 188"/>
                  <a:gd name="T22" fmla="*/ 573 w 612"/>
                  <a:gd name="T23" fmla="*/ 46 h 188"/>
                  <a:gd name="T24" fmla="*/ 474 w 612"/>
                  <a:gd name="T25" fmla="*/ 11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2" h="188">
                    <a:moveTo>
                      <a:pt x="474" y="116"/>
                    </a:moveTo>
                    <a:cubicBezTo>
                      <a:pt x="411" y="148"/>
                      <a:pt x="338" y="188"/>
                      <a:pt x="260" y="188"/>
                    </a:cubicBezTo>
                    <a:cubicBezTo>
                      <a:pt x="182" y="188"/>
                      <a:pt x="121" y="152"/>
                      <a:pt x="77" y="117"/>
                    </a:cubicBezTo>
                    <a:cubicBezTo>
                      <a:pt x="55" y="100"/>
                      <a:pt x="37" y="82"/>
                      <a:pt x="23" y="70"/>
                    </a:cubicBezTo>
                    <a:cubicBezTo>
                      <a:pt x="0" y="51"/>
                      <a:pt x="3" y="25"/>
                      <a:pt x="12" y="26"/>
                    </a:cubicBezTo>
                    <a:cubicBezTo>
                      <a:pt x="29" y="28"/>
                      <a:pt x="31" y="49"/>
                      <a:pt x="41" y="59"/>
                    </a:cubicBezTo>
                    <a:cubicBezTo>
                      <a:pt x="55" y="72"/>
                      <a:pt x="72" y="88"/>
                      <a:pt x="93" y="105"/>
                    </a:cubicBezTo>
                    <a:cubicBezTo>
                      <a:pt x="135" y="138"/>
                      <a:pt x="190" y="170"/>
                      <a:pt x="260" y="170"/>
                    </a:cubicBezTo>
                    <a:cubicBezTo>
                      <a:pt x="330" y="170"/>
                      <a:pt x="411" y="129"/>
                      <a:pt x="461" y="101"/>
                    </a:cubicBezTo>
                    <a:cubicBezTo>
                      <a:pt x="489" y="86"/>
                      <a:pt x="524" y="57"/>
                      <a:pt x="554" y="36"/>
                    </a:cubicBezTo>
                    <a:cubicBezTo>
                      <a:pt x="576" y="20"/>
                      <a:pt x="575" y="0"/>
                      <a:pt x="594" y="2"/>
                    </a:cubicBezTo>
                    <a:cubicBezTo>
                      <a:pt x="612" y="4"/>
                      <a:pt x="598" y="24"/>
                      <a:pt x="573" y="46"/>
                    </a:cubicBezTo>
                    <a:cubicBezTo>
                      <a:pt x="547" y="69"/>
                      <a:pt x="506" y="99"/>
                      <a:pt x="474"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3" name="Freeform 37"/>
              <p:cNvSpPr>
                <a:spLocks noEditPoints="1"/>
              </p:cNvSpPr>
              <p:nvPr/>
            </p:nvSpPr>
            <p:spPr bwMode="auto">
              <a:xfrm>
                <a:off x="-8618" y="5470"/>
                <a:ext cx="3663" cy="4419"/>
              </a:xfrm>
              <a:custGeom>
                <a:avLst/>
                <a:gdLst>
                  <a:gd name="T0" fmla="*/ 2622 w 2847"/>
                  <a:gd name="T1" fmla="*/ 2424 h 3439"/>
                  <a:gd name="T2" fmla="*/ 2542 w 2847"/>
                  <a:gd name="T3" fmla="*/ 1861 h 3439"/>
                  <a:gd name="T4" fmla="*/ 1429 w 2847"/>
                  <a:gd name="T5" fmla="*/ 3 h 3439"/>
                  <a:gd name="T6" fmla="*/ 394 w 2847"/>
                  <a:gd name="T7" fmla="*/ 2345 h 3439"/>
                  <a:gd name="T8" fmla="*/ 45 w 2847"/>
                  <a:gd name="T9" fmla="*/ 2633 h 3439"/>
                  <a:gd name="T10" fmla="*/ 34 w 2847"/>
                  <a:gd name="T11" fmla="*/ 2795 h 3439"/>
                  <a:gd name="T12" fmla="*/ 557 w 2847"/>
                  <a:gd name="T13" fmla="*/ 3313 h 3439"/>
                  <a:gd name="T14" fmla="*/ 1106 w 2847"/>
                  <a:gd name="T15" fmla="*/ 3248 h 3439"/>
                  <a:gd name="T16" fmla="*/ 1816 w 2847"/>
                  <a:gd name="T17" fmla="*/ 3276 h 3439"/>
                  <a:gd name="T18" fmla="*/ 2409 w 2847"/>
                  <a:gd name="T19" fmla="*/ 3243 h 3439"/>
                  <a:gd name="T20" fmla="*/ 1402 w 2847"/>
                  <a:gd name="T21" fmla="*/ 695 h 3439"/>
                  <a:gd name="T22" fmla="*/ 1572 w 2847"/>
                  <a:gd name="T23" fmla="*/ 475 h 3439"/>
                  <a:gd name="T24" fmla="*/ 1743 w 2847"/>
                  <a:gd name="T25" fmla="*/ 692 h 3439"/>
                  <a:gd name="T26" fmla="*/ 1678 w 2847"/>
                  <a:gd name="T27" fmla="*/ 848 h 3439"/>
                  <a:gd name="T28" fmla="*/ 1644 w 2847"/>
                  <a:gd name="T29" fmla="*/ 729 h 3439"/>
                  <a:gd name="T30" fmla="*/ 1571 w 2847"/>
                  <a:gd name="T31" fmla="*/ 606 h 3439"/>
                  <a:gd name="T32" fmla="*/ 1489 w 2847"/>
                  <a:gd name="T33" fmla="*/ 724 h 3439"/>
                  <a:gd name="T34" fmla="*/ 1402 w 2847"/>
                  <a:gd name="T35" fmla="*/ 698 h 3439"/>
                  <a:gd name="T36" fmla="*/ 1146 w 2847"/>
                  <a:gd name="T37" fmla="*/ 508 h 3439"/>
                  <a:gd name="T38" fmla="*/ 1279 w 2847"/>
                  <a:gd name="T39" fmla="*/ 690 h 3439"/>
                  <a:gd name="T40" fmla="*/ 1267 w 2847"/>
                  <a:gd name="T41" fmla="*/ 736 h 3439"/>
                  <a:gd name="T42" fmla="*/ 1199 w 2847"/>
                  <a:gd name="T43" fmla="*/ 677 h 3439"/>
                  <a:gd name="T44" fmla="*/ 1119 w 2847"/>
                  <a:gd name="T45" fmla="*/ 647 h 3439"/>
                  <a:gd name="T46" fmla="*/ 1111 w 2847"/>
                  <a:gd name="T47" fmla="*/ 785 h 3439"/>
                  <a:gd name="T48" fmla="*/ 1095 w 2847"/>
                  <a:gd name="T49" fmla="*/ 857 h 3439"/>
                  <a:gd name="T50" fmla="*/ 1045 w 2847"/>
                  <a:gd name="T51" fmla="*/ 609 h 3439"/>
                  <a:gd name="T52" fmla="*/ 1155 w 2847"/>
                  <a:gd name="T53" fmla="*/ 845 h 3439"/>
                  <a:gd name="T54" fmla="*/ 1516 w 2847"/>
                  <a:gd name="T55" fmla="*/ 809 h 3439"/>
                  <a:gd name="T56" fmla="*/ 1736 w 2847"/>
                  <a:gd name="T57" fmla="*/ 927 h 3439"/>
                  <a:gd name="T58" fmla="*/ 1586 w 2847"/>
                  <a:gd name="T59" fmla="*/ 1114 h 3439"/>
                  <a:gd name="T60" fmla="*/ 1219 w 2847"/>
                  <a:gd name="T61" fmla="*/ 1171 h 3439"/>
                  <a:gd name="T62" fmla="*/ 1033 w 2847"/>
                  <a:gd name="T63" fmla="*/ 997 h 3439"/>
                  <a:gd name="T64" fmla="*/ 1083 w 2847"/>
                  <a:gd name="T65" fmla="*/ 3152 h 3439"/>
                  <a:gd name="T66" fmla="*/ 169 w 2847"/>
                  <a:gd name="T67" fmla="*/ 3185 h 3439"/>
                  <a:gd name="T68" fmla="*/ 83 w 2847"/>
                  <a:gd name="T69" fmla="*/ 2949 h 3439"/>
                  <a:gd name="T70" fmla="*/ 184 w 2847"/>
                  <a:gd name="T71" fmla="*/ 2578 h 3439"/>
                  <a:gd name="T72" fmla="*/ 412 w 2847"/>
                  <a:gd name="T73" fmla="*/ 2391 h 3439"/>
                  <a:gd name="T74" fmla="*/ 677 w 2847"/>
                  <a:gd name="T75" fmla="*/ 2452 h 3439"/>
                  <a:gd name="T76" fmla="*/ 979 w 2847"/>
                  <a:gd name="T77" fmla="*/ 2926 h 3439"/>
                  <a:gd name="T78" fmla="*/ 975 w 2847"/>
                  <a:gd name="T79" fmla="*/ 2847 h 3439"/>
                  <a:gd name="T80" fmla="*/ 781 w 2847"/>
                  <a:gd name="T81" fmla="*/ 2403 h 3439"/>
                  <a:gd name="T82" fmla="*/ 797 w 2847"/>
                  <a:gd name="T83" fmla="*/ 1570 h 3439"/>
                  <a:gd name="T84" fmla="*/ 1077 w 2847"/>
                  <a:gd name="T85" fmla="*/ 1095 h 3439"/>
                  <a:gd name="T86" fmla="*/ 1328 w 2847"/>
                  <a:gd name="T87" fmla="*/ 1240 h 3439"/>
                  <a:gd name="T88" fmla="*/ 1594 w 2847"/>
                  <a:gd name="T89" fmla="*/ 1139 h 3439"/>
                  <a:gd name="T90" fmla="*/ 2224 w 2847"/>
                  <a:gd name="T91" fmla="*/ 2122 h 3439"/>
                  <a:gd name="T92" fmla="*/ 2289 w 2847"/>
                  <a:gd name="T93" fmla="*/ 2144 h 3439"/>
                  <a:gd name="T94" fmla="*/ 2467 w 2847"/>
                  <a:gd name="T95" fmla="*/ 2378 h 3439"/>
                  <a:gd name="T96" fmla="*/ 2028 w 2847"/>
                  <a:gd name="T97" fmla="*/ 2300 h 3439"/>
                  <a:gd name="T98" fmla="*/ 1839 w 2847"/>
                  <a:gd name="T99" fmla="*/ 2932 h 3439"/>
                  <a:gd name="T100" fmla="*/ 2374 w 2847"/>
                  <a:gd name="T101" fmla="*/ 3214 h 3439"/>
                  <a:gd name="T102" fmla="*/ 1856 w 2847"/>
                  <a:gd name="T103" fmla="*/ 3255 h 3439"/>
                  <a:gd name="T104" fmla="*/ 1958 w 2847"/>
                  <a:gd name="T105" fmla="*/ 2481 h 3439"/>
                  <a:gd name="T106" fmla="*/ 2440 w 2847"/>
                  <a:gd name="T107" fmla="*/ 2424 h 3439"/>
                  <a:gd name="T108" fmla="*/ 2592 w 2847"/>
                  <a:gd name="T109" fmla="*/ 2459 h 3439"/>
                  <a:gd name="T110" fmla="*/ 2707 w 2847"/>
                  <a:gd name="T111" fmla="*/ 2737 h 3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7" h="3439">
                    <a:moveTo>
                      <a:pt x="2741" y="2707"/>
                    </a:moveTo>
                    <a:cubicBezTo>
                      <a:pt x="2741" y="2707"/>
                      <a:pt x="2741" y="2707"/>
                      <a:pt x="2741" y="2707"/>
                    </a:cubicBezTo>
                    <a:cubicBezTo>
                      <a:pt x="2716" y="2679"/>
                      <a:pt x="2705" y="2629"/>
                      <a:pt x="2692" y="2575"/>
                    </a:cubicBezTo>
                    <a:cubicBezTo>
                      <a:pt x="2680" y="2520"/>
                      <a:pt x="2666" y="2462"/>
                      <a:pt x="2622" y="2424"/>
                    </a:cubicBezTo>
                    <a:cubicBezTo>
                      <a:pt x="2622" y="2424"/>
                      <a:pt x="2621" y="2424"/>
                      <a:pt x="2621" y="2424"/>
                    </a:cubicBezTo>
                    <a:cubicBezTo>
                      <a:pt x="2613" y="2416"/>
                      <a:pt x="2603" y="2410"/>
                      <a:pt x="2594" y="2405"/>
                    </a:cubicBezTo>
                    <a:cubicBezTo>
                      <a:pt x="2585" y="2399"/>
                      <a:pt x="2576" y="2395"/>
                      <a:pt x="2567" y="2391"/>
                    </a:cubicBezTo>
                    <a:cubicBezTo>
                      <a:pt x="2629" y="2208"/>
                      <a:pt x="2604" y="2026"/>
                      <a:pt x="2542" y="1861"/>
                    </a:cubicBezTo>
                    <a:cubicBezTo>
                      <a:pt x="2466" y="1659"/>
                      <a:pt x="2332" y="1483"/>
                      <a:pt x="2230" y="1362"/>
                    </a:cubicBezTo>
                    <a:cubicBezTo>
                      <a:pt x="2116" y="1219"/>
                      <a:pt x="2004" y="1082"/>
                      <a:pt x="2007" y="880"/>
                    </a:cubicBezTo>
                    <a:cubicBezTo>
                      <a:pt x="2010" y="572"/>
                      <a:pt x="2040" y="1"/>
                      <a:pt x="1498" y="0"/>
                    </a:cubicBezTo>
                    <a:cubicBezTo>
                      <a:pt x="1476" y="0"/>
                      <a:pt x="1453" y="1"/>
                      <a:pt x="1429" y="3"/>
                    </a:cubicBezTo>
                    <a:cubicBezTo>
                      <a:pt x="824" y="52"/>
                      <a:pt x="984" y="692"/>
                      <a:pt x="975" y="906"/>
                    </a:cubicBezTo>
                    <a:cubicBezTo>
                      <a:pt x="964" y="1063"/>
                      <a:pt x="932" y="1186"/>
                      <a:pt x="825" y="1339"/>
                    </a:cubicBezTo>
                    <a:cubicBezTo>
                      <a:pt x="698" y="1490"/>
                      <a:pt x="520" y="1734"/>
                      <a:pt x="435" y="1987"/>
                    </a:cubicBezTo>
                    <a:cubicBezTo>
                      <a:pt x="395" y="2107"/>
                      <a:pt x="377" y="2229"/>
                      <a:pt x="394" y="2345"/>
                    </a:cubicBezTo>
                    <a:cubicBezTo>
                      <a:pt x="389" y="2349"/>
                      <a:pt x="383" y="2355"/>
                      <a:pt x="378" y="2360"/>
                    </a:cubicBezTo>
                    <a:cubicBezTo>
                      <a:pt x="341" y="2400"/>
                      <a:pt x="314" y="2448"/>
                      <a:pt x="283" y="2480"/>
                    </a:cubicBezTo>
                    <a:cubicBezTo>
                      <a:pt x="254" y="2509"/>
                      <a:pt x="214" y="2519"/>
                      <a:pt x="169" y="2536"/>
                    </a:cubicBezTo>
                    <a:cubicBezTo>
                      <a:pt x="124" y="2552"/>
                      <a:pt x="75" y="2575"/>
                      <a:pt x="45" y="2633"/>
                    </a:cubicBezTo>
                    <a:cubicBezTo>
                      <a:pt x="45" y="2633"/>
                      <a:pt x="45" y="2633"/>
                      <a:pt x="45" y="2633"/>
                    </a:cubicBezTo>
                    <a:cubicBezTo>
                      <a:pt x="45" y="2633"/>
                      <a:pt x="45" y="2633"/>
                      <a:pt x="45" y="2633"/>
                    </a:cubicBezTo>
                    <a:cubicBezTo>
                      <a:pt x="31" y="2659"/>
                      <a:pt x="26" y="2687"/>
                      <a:pt x="26" y="2716"/>
                    </a:cubicBezTo>
                    <a:cubicBezTo>
                      <a:pt x="26" y="2743"/>
                      <a:pt x="30" y="2769"/>
                      <a:pt x="34" y="2795"/>
                    </a:cubicBezTo>
                    <a:cubicBezTo>
                      <a:pt x="42" y="2849"/>
                      <a:pt x="51" y="2900"/>
                      <a:pt x="40" y="2935"/>
                    </a:cubicBezTo>
                    <a:cubicBezTo>
                      <a:pt x="4" y="3031"/>
                      <a:pt x="0" y="3098"/>
                      <a:pt x="25" y="3147"/>
                    </a:cubicBezTo>
                    <a:cubicBezTo>
                      <a:pt x="50" y="3196"/>
                      <a:pt x="101" y="3217"/>
                      <a:pt x="159" y="3229"/>
                    </a:cubicBezTo>
                    <a:cubicBezTo>
                      <a:pt x="276" y="3254"/>
                      <a:pt x="433" y="3248"/>
                      <a:pt x="557" y="3313"/>
                    </a:cubicBezTo>
                    <a:cubicBezTo>
                      <a:pt x="568" y="3293"/>
                      <a:pt x="568" y="3293"/>
                      <a:pt x="568" y="3293"/>
                    </a:cubicBezTo>
                    <a:cubicBezTo>
                      <a:pt x="557" y="3314"/>
                      <a:pt x="557" y="3314"/>
                      <a:pt x="557" y="3314"/>
                    </a:cubicBezTo>
                    <a:cubicBezTo>
                      <a:pt x="690" y="3383"/>
                      <a:pt x="825" y="3408"/>
                      <a:pt x="932" y="3383"/>
                    </a:cubicBezTo>
                    <a:cubicBezTo>
                      <a:pt x="1010" y="3365"/>
                      <a:pt x="1073" y="3319"/>
                      <a:pt x="1106" y="3248"/>
                    </a:cubicBezTo>
                    <a:cubicBezTo>
                      <a:pt x="1190" y="3247"/>
                      <a:pt x="1282" y="3212"/>
                      <a:pt x="1429" y="3203"/>
                    </a:cubicBezTo>
                    <a:cubicBezTo>
                      <a:pt x="1530" y="3195"/>
                      <a:pt x="1655" y="3239"/>
                      <a:pt x="1799" y="3231"/>
                    </a:cubicBezTo>
                    <a:cubicBezTo>
                      <a:pt x="1802" y="3247"/>
                      <a:pt x="1808" y="3262"/>
                      <a:pt x="1815" y="3276"/>
                    </a:cubicBezTo>
                    <a:cubicBezTo>
                      <a:pt x="1815" y="3276"/>
                      <a:pt x="1816" y="3276"/>
                      <a:pt x="1816" y="3276"/>
                    </a:cubicBezTo>
                    <a:cubicBezTo>
                      <a:pt x="1871" y="3388"/>
                      <a:pt x="1975" y="3439"/>
                      <a:pt x="2086" y="3430"/>
                    </a:cubicBezTo>
                    <a:cubicBezTo>
                      <a:pt x="2196" y="3422"/>
                      <a:pt x="2314" y="3356"/>
                      <a:pt x="2409" y="3243"/>
                    </a:cubicBezTo>
                    <a:cubicBezTo>
                      <a:pt x="2392" y="3229"/>
                      <a:pt x="2392" y="3229"/>
                      <a:pt x="2392" y="3229"/>
                    </a:cubicBezTo>
                    <a:cubicBezTo>
                      <a:pt x="2409" y="3243"/>
                      <a:pt x="2409" y="3243"/>
                      <a:pt x="2409" y="3243"/>
                    </a:cubicBezTo>
                    <a:cubicBezTo>
                      <a:pt x="2500" y="3133"/>
                      <a:pt x="2650" y="3088"/>
                      <a:pt x="2750" y="3027"/>
                    </a:cubicBezTo>
                    <a:cubicBezTo>
                      <a:pt x="2800" y="2997"/>
                      <a:pt x="2840" y="2960"/>
                      <a:pt x="2843" y="2905"/>
                    </a:cubicBezTo>
                    <a:cubicBezTo>
                      <a:pt x="2847" y="2850"/>
                      <a:pt x="2814" y="2789"/>
                      <a:pt x="2741" y="2707"/>
                    </a:cubicBezTo>
                    <a:close/>
                    <a:moveTo>
                      <a:pt x="1402" y="695"/>
                    </a:moveTo>
                    <a:cubicBezTo>
                      <a:pt x="1402" y="655"/>
                      <a:pt x="1408" y="621"/>
                      <a:pt x="1424" y="586"/>
                    </a:cubicBezTo>
                    <a:cubicBezTo>
                      <a:pt x="1439" y="550"/>
                      <a:pt x="1458" y="525"/>
                      <a:pt x="1485" y="505"/>
                    </a:cubicBezTo>
                    <a:cubicBezTo>
                      <a:pt x="1512" y="484"/>
                      <a:pt x="1539" y="475"/>
                      <a:pt x="1570" y="475"/>
                    </a:cubicBezTo>
                    <a:cubicBezTo>
                      <a:pt x="1572" y="475"/>
                      <a:pt x="1572" y="475"/>
                      <a:pt x="1572" y="475"/>
                    </a:cubicBezTo>
                    <a:cubicBezTo>
                      <a:pt x="1603" y="475"/>
                      <a:pt x="1629" y="484"/>
                      <a:pt x="1656" y="503"/>
                    </a:cubicBezTo>
                    <a:cubicBezTo>
                      <a:pt x="1683" y="523"/>
                      <a:pt x="1703" y="548"/>
                      <a:pt x="1719" y="583"/>
                    </a:cubicBezTo>
                    <a:cubicBezTo>
                      <a:pt x="1734" y="617"/>
                      <a:pt x="1742" y="650"/>
                      <a:pt x="1743" y="689"/>
                    </a:cubicBezTo>
                    <a:cubicBezTo>
                      <a:pt x="1743" y="690"/>
                      <a:pt x="1743" y="691"/>
                      <a:pt x="1743" y="692"/>
                    </a:cubicBezTo>
                    <a:cubicBezTo>
                      <a:pt x="1743" y="692"/>
                      <a:pt x="1743" y="692"/>
                      <a:pt x="1743" y="692"/>
                    </a:cubicBezTo>
                    <a:cubicBezTo>
                      <a:pt x="1743" y="732"/>
                      <a:pt x="1736" y="767"/>
                      <a:pt x="1721" y="802"/>
                    </a:cubicBezTo>
                    <a:cubicBezTo>
                      <a:pt x="1712" y="822"/>
                      <a:pt x="1702" y="839"/>
                      <a:pt x="1690" y="853"/>
                    </a:cubicBezTo>
                    <a:cubicBezTo>
                      <a:pt x="1686" y="851"/>
                      <a:pt x="1682" y="849"/>
                      <a:pt x="1678" y="848"/>
                    </a:cubicBezTo>
                    <a:cubicBezTo>
                      <a:pt x="1662" y="841"/>
                      <a:pt x="1649" y="836"/>
                      <a:pt x="1637" y="831"/>
                    </a:cubicBezTo>
                    <a:cubicBezTo>
                      <a:pt x="1625" y="827"/>
                      <a:pt x="1615" y="824"/>
                      <a:pt x="1606" y="820"/>
                    </a:cubicBezTo>
                    <a:cubicBezTo>
                      <a:pt x="1613" y="812"/>
                      <a:pt x="1626" y="802"/>
                      <a:pt x="1632" y="789"/>
                    </a:cubicBezTo>
                    <a:cubicBezTo>
                      <a:pt x="1639" y="770"/>
                      <a:pt x="1643" y="751"/>
                      <a:pt x="1644" y="729"/>
                    </a:cubicBezTo>
                    <a:cubicBezTo>
                      <a:pt x="1644" y="728"/>
                      <a:pt x="1644" y="728"/>
                      <a:pt x="1644" y="727"/>
                    </a:cubicBezTo>
                    <a:cubicBezTo>
                      <a:pt x="1645" y="705"/>
                      <a:pt x="1642" y="687"/>
                      <a:pt x="1636" y="669"/>
                    </a:cubicBezTo>
                    <a:cubicBezTo>
                      <a:pt x="1629" y="649"/>
                      <a:pt x="1621" y="635"/>
                      <a:pt x="1609" y="624"/>
                    </a:cubicBezTo>
                    <a:cubicBezTo>
                      <a:pt x="1597" y="612"/>
                      <a:pt x="1585" y="607"/>
                      <a:pt x="1571" y="606"/>
                    </a:cubicBezTo>
                    <a:cubicBezTo>
                      <a:pt x="1570" y="606"/>
                      <a:pt x="1570" y="606"/>
                      <a:pt x="1569" y="606"/>
                    </a:cubicBezTo>
                    <a:cubicBezTo>
                      <a:pt x="1555" y="606"/>
                      <a:pt x="1544" y="611"/>
                      <a:pt x="1532" y="621"/>
                    </a:cubicBezTo>
                    <a:cubicBezTo>
                      <a:pt x="1519" y="632"/>
                      <a:pt x="1510" y="645"/>
                      <a:pt x="1502" y="664"/>
                    </a:cubicBezTo>
                    <a:cubicBezTo>
                      <a:pt x="1494" y="683"/>
                      <a:pt x="1490" y="702"/>
                      <a:pt x="1489" y="724"/>
                    </a:cubicBezTo>
                    <a:cubicBezTo>
                      <a:pt x="1489" y="725"/>
                      <a:pt x="1489" y="725"/>
                      <a:pt x="1489" y="726"/>
                    </a:cubicBezTo>
                    <a:cubicBezTo>
                      <a:pt x="1489" y="739"/>
                      <a:pt x="1490" y="750"/>
                      <a:pt x="1492" y="761"/>
                    </a:cubicBezTo>
                    <a:cubicBezTo>
                      <a:pt x="1464" y="747"/>
                      <a:pt x="1429" y="737"/>
                      <a:pt x="1405" y="731"/>
                    </a:cubicBezTo>
                    <a:cubicBezTo>
                      <a:pt x="1403" y="721"/>
                      <a:pt x="1402" y="710"/>
                      <a:pt x="1402" y="698"/>
                    </a:cubicBezTo>
                    <a:lnTo>
                      <a:pt x="1402" y="695"/>
                    </a:lnTo>
                    <a:close/>
                    <a:moveTo>
                      <a:pt x="1045" y="609"/>
                    </a:moveTo>
                    <a:cubicBezTo>
                      <a:pt x="1054" y="578"/>
                      <a:pt x="1067" y="555"/>
                      <a:pt x="1086" y="537"/>
                    </a:cubicBezTo>
                    <a:cubicBezTo>
                      <a:pt x="1104" y="518"/>
                      <a:pt x="1123" y="509"/>
                      <a:pt x="1146" y="508"/>
                    </a:cubicBezTo>
                    <a:cubicBezTo>
                      <a:pt x="1147" y="508"/>
                      <a:pt x="1149" y="508"/>
                      <a:pt x="1151" y="508"/>
                    </a:cubicBezTo>
                    <a:cubicBezTo>
                      <a:pt x="1171" y="508"/>
                      <a:pt x="1189" y="515"/>
                      <a:pt x="1208" y="530"/>
                    </a:cubicBezTo>
                    <a:cubicBezTo>
                      <a:pt x="1229" y="546"/>
                      <a:pt x="1244" y="567"/>
                      <a:pt x="1257" y="597"/>
                    </a:cubicBezTo>
                    <a:cubicBezTo>
                      <a:pt x="1270" y="626"/>
                      <a:pt x="1277" y="656"/>
                      <a:pt x="1279" y="690"/>
                    </a:cubicBezTo>
                    <a:cubicBezTo>
                      <a:pt x="1279" y="691"/>
                      <a:pt x="1279" y="691"/>
                      <a:pt x="1279" y="691"/>
                    </a:cubicBezTo>
                    <a:cubicBezTo>
                      <a:pt x="1280" y="705"/>
                      <a:pt x="1280" y="719"/>
                      <a:pt x="1279" y="732"/>
                    </a:cubicBezTo>
                    <a:cubicBezTo>
                      <a:pt x="1279" y="732"/>
                      <a:pt x="1279" y="732"/>
                      <a:pt x="1279" y="732"/>
                    </a:cubicBezTo>
                    <a:cubicBezTo>
                      <a:pt x="1275" y="733"/>
                      <a:pt x="1271" y="735"/>
                      <a:pt x="1267" y="736"/>
                    </a:cubicBezTo>
                    <a:cubicBezTo>
                      <a:pt x="1245" y="744"/>
                      <a:pt x="1227" y="752"/>
                      <a:pt x="1211" y="763"/>
                    </a:cubicBezTo>
                    <a:cubicBezTo>
                      <a:pt x="1212" y="752"/>
                      <a:pt x="1212" y="740"/>
                      <a:pt x="1211" y="726"/>
                    </a:cubicBezTo>
                    <a:cubicBezTo>
                      <a:pt x="1211" y="726"/>
                      <a:pt x="1211" y="725"/>
                      <a:pt x="1211" y="724"/>
                    </a:cubicBezTo>
                    <a:cubicBezTo>
                      <a:pt x="1209" y="707"/>
                      <a:pt x="1206" y="692"/>
                      <a:pt x="1199" y="677"/>
                    </a:cubicBezTo>
                    <a:cubicBezTo>
                      <a:pt x="1193" y="662"/>
                      <a:pt x="1185" y="651"/>
                      <a:pt x="1176" y="642"/>
                    </a:cubicBezTo>
                    <a:cubicBezTo>
                      <a:pt x="1167" y="635"/>
                      <a:pt x="1158" y="631"/>
                      <a:pt x="1149" y="631"/>
                    </a:cubicBezTo>
                    <a:cubicBezTo>
                      <a:pt x="1148" y="631"/>
                      <a:pt x="1147" y="631"/>
                      <a:pt x="1146" y="632"/>
                    </a:cubicBezTo>
                    <a:cubicBezTo>
                      <a:pt x="1136" y="632"/>
                      <a:pt x="1128" y="637"/>
                      <a:pt x="1119" y="647"/>
                    </a:cubicBezTo>
                    <a:cubicBezTo>
                      <a:pt x="1111" y="657"/>
                      <a:pt x="1106" y="669"/>
                      <a:pt x="1102" y="686"/>
                    </a:cubicBezTo>
                    <a:cubicBezTo>
                      <a:pt x="1098" y="702"/>
                      <a:pt x="1097" y="718"/>
                      <a:pt x="1099" y="736"/>
                    </a:cubicBezTo>
                    <a:cubicBezTo>
                      <a:pt x="1099" y="737"/>
                      <a:pt x="1099" y="737"/>
                      <a:pt x="1099" y="738"/>
                    </a:cubicBezTo>
                    <a:cubicBezTo>
                      <a:pt x="1101" y="756"/>
                      <a:pt x="1104" y="771"/>
                      <a:pt x="1111" y="785"/>
                    </a:cubicBezTo>
                    <a:cubicBezTo>
                      <a:pt x="1117" y="801"/>
                      <a:pt x="1125" y="812"/>
                      <a:pt x="1134" y="820"/>
                    </a:cubicBezTo>
                    <a:cubicBezTo>
                      <a:pt x="1136" y="821"/>
                      <a:pt x="1138" y="823"/>
                      <a:pt x="1139" y="824"/>
                    </a:cubicBezTo>
                    <a:cubicBezTo>
                      <a:pt x="1129" y="832"/>
                      <a:pt x="1122" y="837"/>
                      <a:pt x="1114" y="843"/>
                    </a:cubicBezTo>
                    <a:cubicBezTo>
                      <a:pt x="1109" y="847"/>
                      <a:pt x="1103" y="852"/>
                      <a:pt x="1095" y="857"/>
                    </a:cubicBezTo>
                    <a:cubicBezTo>
                      <a:pt x="1079" y="842"/>
                      <a:pt x="1067" y="823"/>
                      <a:pt x="1056" y="798"/>
                    </a:cubicBezTo>
                    <a:cubicBezTo>
                      <a:pt x="1043" y="769"/>
                      <a:pt x="1036" y="739"/>
                      <a:pt x="1034" y="705"/>
                    </a:cubicBezTo>
                    <a:cubicBezTo>
                      <a:pt x="1034" y="704"/>
                      <a:pt x="1034" y="704"/>
                      <a:pt x="1034" y="704"/>
                    </a:cubicBezTo>
                    <a:cubicBezTo>
                      <a:pt x="1032" y="670"/>
                      <a:pt x="1035" y="640"/>
                      <a:pt x="1045" y="609"/>
                    </a:cubicBezTo>
                    <a:close/>
                    <a:moveTo>
                      <a:pt x="1060" y="915"/>
                    </a:moveTo>
                    <a:cubicBezTo>
                      <a:pt x="1092" y="891"/>
                      <a:pt x="1115" y="875"/>
                      <a:pt x="1130" y="864"/>
                    </a:cubicBezTo>
                    <a:cubicBezTo>
                      <a:pt x="1144" y="853"/>
                      <a:pt x="1150" y="849"/>
                      <a:pt x="1155" y="845"/>
                    </a:cubicBezTo>
                    <a:cubicBezTo>
                      <a:pt x="1155" y="845"/>
                      <a:pt x="1155" y="845"/>
                      <a:pt x="1155" y="845"/>
                    </a:cubicBezTo>
                    <a:cubicBezTo>
                      <a:pt x="1155" y="845"/>
                      <a:pt x="1155" y="845"/>
                      <a:pt x="1155" y="845"/>
                    </a:cubicBezTo>
                    <a:cubicBezTo>
                      <a:pt x="1179" y="822"/>
                      <a:pt x="1218" y="780"/>
                      <a:pt x="1275" y="761"/>
                    </a:cubicBezTo>
                    <a:cubicBezTo>
                      <a:pt x="1295" y="754"/>
                      <a:pt x="1317" y="749"/>
                      <a:pt x="1342" y="749"/>
                    </a:cubicBezTo>
                    <a:cubicBezTo>
                      <a:pt x="1390" y="749"/>
                      <a:pt x="1447" y="765"/>
                      <a:pt x="1516" y="809"/>
                    </a:cubicBezTo>
                    <a:cubicBezTo>
                      <a:pt x="1558" y="837"/>
                      <a:pt x="1591" y="839"/>
                      <a:pt x="1667" y="871"/>
                    </a:cubicBezTo>
                    <a:cubicBezTo>
                      <a:pt x="1667" y="872"/>
                      <a:pt x="1667" y="872"/>
                      <a:pt x="1667" y="872"/>
                    </a:cubicBezTo>
                    <a:cubicBezTo>
                      <a:pt x="1668" y="872"/>
                      <a:pt x="1668" y="872"/>
                      <a:pt x="1668" y="872"/>
                    </a:cubicBezTo>
                    <a:cubicBezTo>
                      <a:pt x="1704" y="887"/>
                      <a:pt x="1726" y="906"/>
                      <a:pt x="1736" y="927"/>
                    </a:cubicBezTo>
                    <a:cubicBezTo>
                      <a:pt x="1747" y="947"/>
                      <a:pt x="1747" y="970"/>
                      <a:pt x="1738" y="993"/>
                    </a:cubicBezTo>
                    <a:cubicBezTo>
                      <a:pt x="1720" y="1040"/>
                      <a:pt x="1664" y="1090"/>
                      <a:pt x="1586" y="1114"/>
                    </a:cubicBezTo>
                    <a:cubicBezTo>
                      <a:pt x="1586" y="1114"/>
                      <a:pt x="1586" y="1114"/>
                      <a:pt x="1586" y="1114"/>
                    </a:cubicBezTo>
                    <a:cubicBezTo>
                      <a:pt x="1586" y="1114"/>
                      <a:pt x="1586" y="1114"/>
                      <a:pt x="1586" y="1114"/>
                    </a:cubicBezTo>
                    <a:cubicBezTo>
                      <a:pt x="1547" y="1127"/>
                      <a:pt x="1514" y="1154"/>
                      <a:pt x="1474" y="1177"/>
                    </a:cubicBezTo>
                    <a:cubicBezTo>
                      <a:pt x="1435" y="1199"/>
                      <a:pt x="1390" y="1218"/>
                      <a:pt x="1330" y="1214"/>
                    </a:cubicBezTo>
                    <a:cubicBezTo>
                      <a:pt x="1304" y="1213"/>
                      <a:pt x="1283" y="1207"/>
                      <a:pt x="1265" y="1200"/>
                    </a:cubicBezTo>
                    <a:cubicBezTo>
                      <a:pt x="1248" y="1192"/>
                      <a:pt x="1233" y="1182"/>
                      <a:pt x="1219" y="1171"/>
                    </a:cubicBezTo>
                    <a:cubicBezTo>
                      <a:pt x="1191" y="1149"/>
                      <a:pt x="1167" y="1120"/>
                      <a:pt x="1131" y="1100"/>
                    </a:cubicBezTo>
                    <a:cubicBezTo>
                      <a:pt x="1131" y="1100"/>
                      <a:pt x="1131" y="1100"/>
                      <a:pt x="1131" y="1100"/>
                    </a:cubicBezTo>
                    <a:cubicBezTo>
                      <a:pt x="1131" y="1099"/>
                      <a:pt x="1131" y="1099"/>
                      <a:pt x="1131" y="1099"/>
                    </a:cubicBezTo>
                    <a:cubicBezTo>
                      <a:pt x="1074" y="1067"/>
                      <a:pt x="1042" y="1029"/>
                      <a:pt x="1033" y="997"/>
                    </a:cubicBezTo>
                    <a:cubicBezTo>
                      <a:pt x="1023" y="964"/>
                      <a:pt x="1032" y="937"/>
                      <a:pt x="1060" y="915"/>
                    </a:cubicBezTo>
                    <a:close/>
                    <a:moveTo>
                      <a:pt x="1083" y="3152"/>
                    </a:moveTo>
                    <a:cubicBezTo>
                      <a:pt x="1083" y="3152"/>
                      <a:pt x="1083" y="3152"/>
                      <a:pt x="1083" y="3152"/>
                    </a:cubicBezTo>
                    <a:cubicBezTo>
                      <a:pt x="1083" y="3152"/>
                      <a:pt x="1083" y="3152"/>
                      <a:pt x="1083" y="3152"/>
                    </a:cubicBezTo>
                    <a:cubicBezTo>
                      <a:pt x="1075" y="3259"/>
                      <a:pt x="1014" y="3318"/>
                      <a:pt x="922" y="3339"/>
                    </a:cubicBezTo>
                    <a:cubicBezTo>
                      <a:pt x="829" y="3360"/>
                      <a:pt x="704" y="3339"/>
                      <a:pt x="578" y="3273"/>
                    </a:cubicBezTo>
                    <a:cubicBezTo>
                      <a:pt x="578" y="3273"/>
                      <a:pt x="578" y="3273"/>
                      <a:pt x="578" y="3273"/>
                    </a:cubicBezTo>
                    <a:cubicBezTo>
                      <a:pt x="439" y="3200"/>
                      <a:pt x="274" y="3207"/>
                      <a:pt x="169" y="3185"/>
                    </a:cubicBezTo>
                    <a:cubicBezTo>
                      <a:pt x="116" y="3174"/>
                      <a:pt x="81" y="3157"/>
                      <a:pt x="65" y="3126"/>
                    </a:cubicBezTo>
                    <a:cubicBezTo>
                      <a:pt x="49" y="3095"/>
                      <a:pt x="49" y="3042"/>
                      <a:pt x="83" y="2950"/>
                    </a:cubicBezTo>
                    <a:cubicBezTo>
                      <a:pt x="83" y="2949"/>
                      <a:pt x="83" y="2949"/>
                      <a:pt x="83" y="2949"/>
                    </a:cubicBezTo>
                    <a:cubicBezTo>
                      <a:pt x="83" y="2949"/>
                      <a:pt x="83" y="2949"/>
                      <a:pt x="83" y="2949"/>
                    </a:cubicBezTo>
                    <a:cubicBezTo>
                      <a:pt x="100" y="2897"/>
                      <a:pt x="87" y="2841"/>
                      <a:pt x="79" y="2788"/>
                    </a:cubicBezTo>
                    <a:cubicBezTo>
                      <a:pt x="71" y="2736"/>
                      <a:pt x="67" y="2688"/>
                      <a:pt x="85" y="2654"/>
                    </a:cubicBezTo>
                    <a:cubicBezTo>
                      <a:pt x="85" y="2654"/>
                      <a:pt x="85" y="2654"/>
                      <a:pt x="85" y="2654"/>
                    </a:cubicBezTo>
                    <a:cubicBezTo>
                      <a:pt x="109" y="2609"/>
                      <a:pt x="142" y="2593"/>
                      <a:pt x="184" y="2578"/>
                    </a:cubicBezTo>
                    <a:cubicBezTo>
                      <a:pt x="226" y="2563"/>
                      <a:pt x="276" y="2551"/>
                      <a:pt x="316" y="2512"/>
                    </a:cubicBezTo>
                    <a:cubicBezTo>
                      <a:pt x="316" y="2512"/>
                      <a:pt x="316" y="2512"/>
                      <a:pt x="316" y="2512"/>
                    </a:cubicBezTo>
                    <a:cubicBezTo>
                      <a:pt x="316" y="2512"/>
                      <a:pt x="316" y="2512"/>
                      <a:pt x="316" y="2512"/>
                    </a:cubicBezTo>
                    <a:cubicBezTo>
                      <a:pt x="352" y="2473"/>
                      <a:pt x="380" y="2425"/>
                      <a:pt x="412" y="2391"/>
                    </a:cubicBezTo>
                    <a:cubicBezTo>
                      <a:pt x="439" y="2362"/>
                      <a:pt x="466" y="2343"/>
                      <a:pt x="506" y="2343"/>
                    </a:cubicBezTo>
                    <a:cubicBezTo>
                      <a:pt x="507" y="2343"/>
                      <a:pt x="507" y="2343"/>
                      <a:pt x="508" y="2343"/>
                    </a:cubicBezTo>
                    <a:cubicBezTo>
                      <a:pt x="515" y="2343"/>
                      <a:pt x="522" y="2344"/>
                      <a:pt x="530" y="2345"/>
                    </a:cubicBezTo>
                    <a:cubicBezTo>
                      <a:pt x="584" y="2353"/>
                      <a:pt x="631" y="2391"/>
                      <a:pt x="677" y="2452"/>
                    </a:cubicBezTo>
                    <a:cubicBezTo>
                      <a:pt x="808" y="2691"/>
                      <a:pt x="808" y="2691"/>
                      <a:pt x="808" y="2691"/>
                    </a:cubicBezTo>
                    <a:cubicBezTo>
                      <a:pt x="808" y="2691"/>
                      <a:pt x="808" y="2691"/>
                      <a:pt x="808" y="2691"/>
                    </a:cubicBezTo>
                    <a:cubicBezTo>
                      <a:pt x="808" y="2691"/>
                      <a:pt x="808" y="2691"/>
                      <a:pt x="808" y="2691"/>
                    </a:cubicBezTo>
                    <a:cubicBezTo>
                      <a:pt x="843" y="2764"/>
                      <a:pt x="916" y="2844"/>
                      <a:pt x="979" y="2926"/>
                    </a:cubicBezTo>
                    <a:cubicBezTo>
                      <a:pt x="1041" y="3007"/>
                      <a:pt x="1089" y="3089"/>
                      <a:pt x="1083" y="3152"/>
                    </a:cubicBezTo>
                    <a:close/>
                    <a:moveTo>
                      <a:pt x="1072" y="2979"/>
                    </a:moveTo>
                    <a:cubicBezTo>
                      <a:pt x="1055" y="2951"/>
                      <a:pt x="1035" y="2924"/>
                      <a:pt x="1015" y="2898"/>
                    </a:cubicBezTo>
                    <a:cubicBezTo>
                      <a:pt x="1002" y="2881"/>
                      <a:pt x="989" y="2864"/>
                      <a:pt x="975" y="2847"/>
                    </a:cubicBezTo>
                    <a:cubicBezTo>
                      <a:pt x="1001" y="2847"/>
                      <a:pt x="1023" y="2843"/>
                      <a:pt x="1041" y="2835"/>
                    </a:cubicBezTo>
                    <a:cubicBezTo>
                      <a:pt x="1064" y="2825"/>
                      <a:pt x="1079" y="2809"/>
                      <a:pt x="1087" y="2788"/>
                    </a:cubicBezTo>
                    <a:cubicBezTo>
                      <a:pt x="1102" y="2746"/>
                      <a:pt x="1087" y="2688"/>
                      <a:pt x="1037" y="2621"/>
                    </a:cubicBezTo>
                    <a:cubicBezTo>
                      <a:pt x="988" y="2554"/>
                      <a:pt x="904" y="2478"/>
                      <a:pt x="781" y="2403"/>
                    </a:cubicBezTo>
                    <a:cubicBezTo>
                      <a:pt x="781" y="2403"/>
                      <a:pt x="781" y="2403"/>
                      <a:pt x="781" y="2403"/>
                    </a:cubicBezTo>
                    <a:cubicBezTo>
                      <a:pt x="690" y="2346"/>
                      <a:pt x="640" y="2278"/>
                      <a:pt x="616" y="2203"/>
                    </a:cubicBezTo>
                    <a:cubicBezTo>
                      <a:pt x="593" y="2128"/>
                      <a:pt x="596" y="2047"/>
                      <a:pt x="614" y="1967"/>
                    </a:cubicBezTo>
                    <a:cubicBezTo>
                      <a:pt x="649" y="1813"/>
                      <a:pt x="739" y="1664"/>
                      <a:pt x="797" y="1570"/>
                    </a:cubicBezTo>
                    <a:cubicBezTo>
                      <a:pt x="812" y="1559"/>
                      <a:pt x="802" y="1591"/>
                      <a:pt x="738" y="1710"/>
                    </a:cubicBezTo>
                    <a:cubicBezTo>
                      <a:pt x="681" y="1818"/>
                      <a:pt x="575" y="2067"/>
                      <a:pt x="721" y="2262"/>
                    </a:cubicBezTo>
                    <a:cubicBezTo>
                      <a:pt x="725" y="2123"/>
                      <a:pt x="758" y="1982"/>
                      <a:pt x="813" y="1850"/>
                    </a:cubicBezTo>
                    <a:cubicBezTo>
                      <a:pt x="894" y="1666"/>
                      <a:pt x="1063" y="1348"/>
                      <a:pt x="1077" y="1095"/>
                    </a:cubicBezTo>
                    <a:cubicBezTo>
                      <a:pt x="1084" y="1100"/>
                      <a:pt x="1108" y="1116"/>
                      <a:pt x="1118" y="1122"/>
                    </a:cubicBezTo>
                    <a:cubicBezTo>
                      <a:pt x="1118" y="1122"/>
                      <a:pt x="1118" y="1122"/>
                      <a:pt x="1118" y="1122"/>
                    </a:cubicBezTo>
                    <a:cubicBezTo>
                      <a:pt x="1149" y="1140"/>
                      <a:pt x="1173" y="1167"/>
                      <a:pt x="1203" y="1191"/>
                    </a:cubicBezTo>
                    <a:cubicBezTo>
                      <a:pt x="1233" y="1216"/>
                      <a:pt x="1271" y="1237"/>
                      <a:pt x="1328" y="1240"/>
                    </a:cubicBezTo>
                    <a:cubicBezTo>
                      <a:pt x="1334" y="1240"/>
                      <a:pt x="1339" y="1240"/>
                      <a:pt x="1344" y="1240"/>
                    </a:cubicBezTo>
                    <a:cubicBezTo>
                      <a:pt x="1403" y="1240"/>
                      <a:pt x="1449" y="1221"/>
                      <a:pt x="1487" y="1199"/>
                    </a:cubicBezTo>
                    <a:cubicBezTo>
                      <a:pt x="1529" y="1176"/>
                      <a:pt x="1562" y="1149"/>
                      <a:pt x="1593" y="1139"/>
                    </a:cubicBezTo>
                    <a:cubicBezTo>
                      <a:pt x="1594" y="1139"/>
                      <a:pt x="1594" y="1139"/>
                      <a:pt x="1594" y="1139"/>
                    </a:cubicBezTo>
                    <a:cubicBezTo>
                      <a:pt x="1660" y="1118"/>
                      <a:pt x="1713" y="1081"/>
                      <a:pt x="1743" y="1038"/>
                    </a:cubicBezTo>
                    <a:cubicBezTo>
                      <a:pt x="1795" y="1242"/>
                      <a:pt x="1915" y="1536"/>
                      <a:pt x="1992" y="1680"/>
                    </a:cubicBezTo>
                    <a:cubicBezTo>
                      <a:pt x="2033" y="1756"/>
                      <a:pt x="2115" y="1918"/>
                      <a:pt x="2150" y="2113"/>
                    </a:cubicBezTo>
                    <a:cubicBezTo>
                      <a:pt x="2173" y="2112"/>
                      <a:pt x="2197" y="2115"/>
                      <a:pt x="2224" y="2122"/>
                    </a:cubicBezTo>
                    <a:cubicBezTo>
                      <a:pt x="2316" y="1883"/>
                      <a:pt x="2145" y="1625"/>
                      <a:pt x="2067" y="1554"/>
                    </a:cubicBezTo>
                    <a:cubicBezTo>
                      <a:pt x="2036" y="1523"/>
                      <a:pt x="2034" y="1509"/>
                      <a:pt x="2050" y="1510"/>
                    </a:cubicBezTo>
                    <a:cubicBezTo>
                      <a:pt x="2134" y="1585"/>
                      <a:pt x="2246" y="1735"/>
                      <a:pt x="2286" y="1905"/>
                    </a:cubicBezTo>
                    <a:cubicBezTo>
                      <a:pt x="2304" y="1983"/>
                      <a:pt x="2308" y="2064"/>
                      <a:pt x="2289" y="2144"/>
                    </a:cubicBezTo>
                    <a:cubicBezTo>
                      <a:pt x="2298" y="2148"/>
                      <a:pt x="2308" y="2153"/>
                      <a:pt x="2318" y="2157"/>
                    </a:cubicBezTo>
                    <a:cubicBezTo>
                      <a:pt x="2466" y="2230"/>
                      <a:pt x="2521" y="2292"/>
                      <a:pt x="2495" y="2378"/>
                    </a:cubicBezTo>
                    <a:cubicBezTo>
                      <a:pt x="2486" y="2378"/>
                      <a:pt x="2477" y="2378"/>
                      <a:pt x="2469" y="2378"/>
                    </a:cubicBezTo>
                    <a:cubicBezTo>
                      <a:pt x="2468" y="2378"/>
                      <a:pt x="2467" y="2378"/>
                      <a:pt x="2467" y="2378"/>
                    </a:cubicBezTo>
                    <a:cubicBezTo>
                      <a:pt x="2488" y="2310"/>
                      <a:pt x="2441" y="2260"/>
                      <a:pt x="2314" y="2203"/>
                    </a:cubicBezTo>
                    <a:cubicBezTo>
                      <a:pt x="2183" y="2145"/>
                      <a:pt x="2078" y="2151"/>
                      <a:pt x="2060" y="2268"/>
                    </a:cubicBezTo>
                    <a:cubicBezTo>
                      <a:pt x="2059" y="2274"/>
                      <a:pt x="2058" y="2280"/>
                      <a:pt x="2058" y="2287"/>
                    </a:cubicBezTo>
                    <a:cubicBezTo>
                      <a:pt x="2048" y="2290"/>
                      <a:pt x="2038" y="2294"/>
                      <a:pt x="2028" y="2300"/>
                    </a:cubicBezTo>
                    <a:cubicBezTo>
                      <a:pt x="1966" y="2333"/>
                      <a:pt x="1933" y="2395"/>
                      <a:pt x="1914" y="2470"/>
                    </a:cubicBezTo>
                    <a:cubicBezTo>
                      <a:pt x="1895" y="2545"/>
                      <a:pt x="1890" y="2636"/>
                      <a:pt x="1885" y="2737"/>
                    </a:cubicBezTo>
                    <a:cubicBezTo>
                      <a:pt x="1885" y="2738"/>
                      <a:pt x="1885" y="2738"/>
                      <a:pt x="1885" y="2738"/>
                    </a:cubicBezTo>
                    <a:cubicBezTo>
                      <a:pt x="1882" y="2789"/>
                      <a:pt x="1861" y="2858"/>
                      <a:pt x="1839" y="2932"/>
                    </a:cubicBezTo>
                    <a:cubicBezTo>
                      <a:pt x="1624" y="3085"/>
                      <a:pt x="1325" y="3152"/>
                      <a:pt x="1072" y="2979"/>
                    </a:cubicBezTo>
                    <a:close/>
                    <a:moveTo>
                      <a:pt x="2798" y="2902"/>
                    </a:moveTo>
                    <a:cubicBezTo>
                      <a:pt x="2796" y="2936"/>
                      <a:pt x="2772" y="2961"/>
                      <a:pt x="2726" y="2988"/>
                    </a:cubicBezTo>
                    <a:cubicBezTo>
                      <a:pt x="2636" y="3043"/>
                      <a:pt x="2476" y="3090"/>
                      <a:pt x="2374" y="3214"/>
                    </a:cubicBezTo>
                    <a:cubicBezTo>
                      <a:pt x="2285" y="3319"/>
                      <a:pt x="2177" y="3377"/>
                      <a:pt x="2082" y="3385"/>
                    </a:cubicBezTo>
                    <a:cubicBezTo>
                      <a:pt x="1987" y="3392"/>
                      <a:pt x="1905" y="3353"/>
                      <a:pt x="1856" y="3256"/>
                    </a:cubicBezTo>
                    <a:cubicBezTo>
                      <a:pt x="1856" y="3255"/>
                      <a:pt x="1856" y="3255"/>
                      <a:pt x="1856" y="3255"/>
                    </a:cubicBezTo>
                    <a:cubicBezTo>
                      <a:pt x="1856" y="3255"/>
                      <a:pt x="1856" y="3255"/>
                      <a:pt x="1856" y="3255"/>
                    </a:cubicBezTo>
                    <a:cubicBezTo>
                      <a:pt x="1826" y="3198"/>
                      <a:pt x="1838" y="3108"/>
                      <a:pt x="1864" y="3013"/>
                    </a:cubicBezTo>
                    <a:cubicBezTo>
                      <a:pt x="1889" y="2917"/>
                      <a:pt x="1925" y="2820"/>
                      <a:pt x="1930" y="2740"/>
                    </a:cubicBezTo>
                    <a:cubicBezTo>
                      <a:pt x="1930" y="2740"/>
                      <a:pt x="1930" y="2740"/>
                      <a:pt x="1930" y="2740"/>
                    </a:cubicBezTo>
                    <a:cubicBezTo>
                      <a:pt x="1935" y="2638"/>
                      <a:pt x="1941" y="2549"/>
                      <a:pt x="1958" y="2481"/>
                    </a:cubicBezTo>
                    <a:cubicBezTo>
                      <a:pt x="1975" y="2412"/>
                      <a:pt x="2002" y="2366"/>
                      <a:pt x="2050" y="2340"/>
                    </a:cubicBezTo>
                    <a:cubicBezTo>
                      <a:pt x="2052" y="2338"/>
                      <a:pt x="2054" y="2337"/>
                      <a:pt x="2057" y="2336"/>
                    </a:cubicBezTo>
                    <a:cubicBezTo>
                      <a:pt x="2062" y="2424"/>
                      <a:pt x="2106" y="2514"/>
                      <a:pt x="2183" y="2534"/>
                    </a:cubicBezTo>
                    <a:cubicBezTo>
                      <a:pt x="2267" y="2556"/>
                      <a:pt x="2389" y="2484"/>
                      <a:pt x="2440" y="2424"/>
                    </a:cubicBezTo>
                    <a:cubicBezTo>
                      <a:pt x="2450" y="2424"/>
                      <a:pt x="2460" y="2424"/>
                      <a:pt x="2470" y="2423"/>
                    </a:cubicBezTo>
                    <a:cubicBezTo>
                      <a:pt x="2515" y="2422"/>
                      <a:pt x="2553" y="2425"/>
                      <a:pt x="2592" y="2459"/>
                    </a:cubicBezTo>
                    <a:cubicBezTo>
                      <a:pt x="2592" y="2459"/>
                      <a:pt x="2592" y="2459"/>
                      <a:pt x="2592" y="2459"/>
                    </a:cubicBezTo>
                    <a:cubicBezTo>
                      <a:pt x="2592" y="2459"/>
                      <a:pt x="2592" y="2459"/>
                      <a:pt x="2592" y="2459"/>
                    </a:cubicBezTo>
                    <a:cubicBezTo>
                      <a:pt x="2622" y="2484"/>
                      <a:pt x="2636" y="2531"/>
                      <a:pt x="2648" y="2585"/>
                    </a:cubicBezTo>
                    <a:cubicBezTo>
                      <a:pt x="2660" y="2638"/>
                      <a:pt x="2670" y="2696"/>
                      <a:pt x="2707" y="2737"/>
                    </a:cubicBezTo>
                    <a:cubicBezTo>
                      <a:pt x="2707" y="2737"/>
                      <a:pt x="2707" y="2737"/>
                      <a:pt x="2707" y="2737"/>
                    </a:cubicBezTo>
                    <a:cubicBezTo>
                      <a:pt x="2707" y="2737"/>
                      <a:pt x="2707" y="2737"/>
                      <a:pt x="2707" y="2737"/>
                    </a:cubicBezTo>
                    <a:cubicBezTo>
                      <a:pt x="2777" y="2816"/>
                      <a:pt x="2800" y="2868"/>
                      <a:pt x="2798" y="29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4" name="Freeform 38"/>
              <p:cNvSpPr>
                <a:spLocks/>
              </p:cNvSpPr>
              <p:nvPr/>
            </p:nvSpPr>
            <p:spPr bwMode="auto">
              <a:xfrm>
                <a:off x="-6841" y="6500"/>
                <a:ext cx="83" cy="47"/>
              </a:xfrm>
              <a:custGeom>
                <a:avLst/>
                <a:gdLst>
                  <a:gd name="T0" fmla="*/ 0 w 65"/>
                  <a:gd name="T1" fmla="*/ 14 h 36"/>
                  <a:gd name="T2" fmla="*/ 24 w 65"/>
                  <a:gd name="T3" fmla="*/ 24 h 36"/>
                  <a:gd name="T4" fmla="*/ 44 w 65"/>
                  <a:gd name="T5" fmla="*/ 36 h 36"/>
                  <a:gd name="T6" fmla="*/ 63 w 65"/>
                  <a:gd name="T7" fmla="*/ 26 h 36"/>
                  <a:gd name="T8" fmla="*/ 42 w 65"/>
                  <a:gd name="T9" fmla="*/ 7 h 36"/>
                  <a:gd name="T10" fmla="*/ 5 w 65"/>
                  <a:gd name="T11" fmla="*/ 6 h 36"/>
                  <a:gd name="T12" fmla="*/ 0 w 65"/>
                  <a:gd name="T13" fmla="*/ 14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4"/>
                    </a:moveTo>
                    <a:cubicBezTo>
                      <a:pt x="3" y="22"/>
                      <a:pt x="16" y="20"/>
                      <a:pt x="24" y="24"/>
                    </a:cubicBezTo>
                    <a:cubicBezTo>
                      <a:pt x="31" y="28"/>
                      <a:pt x="36" y="36"/>
                      <a:pt x="44" y="36"/>
                    </a:cubicBezTo>
                    <a:cubicBezTo>
                      <a:pt x="51" y="36"/>
                      <a:pt x="63" y="33"/>
                      <a:pt x="63" y="26"/>
                    </a:cubicBezTo>
                    <a:cubicBezTo>
                      <a:pt x="65" y="17"/>
                      <a:pt x="51" y="10"/>
                      <a:pt x="42" y="7"/>
                    </a:cubicBezTo>
                    <a:cubicBezTo>
                      <a:pt x="30" y="3"/>
                      <a:pt x="16" y="0"/>
                      <a:pt x="5" y="6"/>
                    </a:cubicBezTo>
                    <a:cubicBezTo>
                      <a:pt x="2" y="8"/>
                      <a:pt x="0" y="11"/>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5" name="Freeform 39"/>
              <p:cNvSpPr>
                <a:spLocks/>
              </p:cNvSpPr>
              <p:nvPr/>
            </p:nvSpPr>
            <p:spPr bwMode="auto">
              <a:xfrm>
                <a:off x="-7025" y="6500"/>
                <a:ext cx="83" cy="47"/>
              </a:xfrm>
              <a:custGeom>
                <a:avLst/>
                <a:gdLst>
                  <a:gd name="T0" fmla="*/ 64 w 65"/>
                  <a:gd name="T1" fmla="*/ 14 h 36"/>
                  <a:gd name="T2" fmla="*/ 41 w 65"/>
                  <a:gd name="T3" fmla="*/ 24 h 36"/>
                  <a:gd name="T4" fmla="*/ 21 w 65"/>
                  <a:gd name="T5" fmla="*/ 36 h 36"/>
                  <a:gd name="T6" fmla="*/ 1 w 65"/>
                  <a:gd name="T7" fmla="*/ 26 h 36"/>
                  <a:gd name="T8" fmla="*/ 23 w 65"/>
                  <a:gd name="T9" fmla="*/ 7 h 36"/>
                  <a:gd name="T10" fmla="*/ 60 w 65"/>
                  <a:gd name="T11" fmla="*/ 6 h 36"/>
                  <a:gd name="T12" fmla="*/ 64 w 65"/>
                  <a:gd name="T13" fmla="*/ 14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64" y="14"/>
                    </a:moveTo>
                    <a:cubicBezTo>
                      <a:pt x="62" y="22"/>
                      <a:pt x="48" y="20"/>
                      <a:pt x="41" y="24"/>
                    </a:cubicBezTo>
                    <a:cubicBezTo>
                      <a:pt x="34" y="28"/>
                      <a:pt x="28" y="36"/>
                      <a:pt x="21" y="36"/>
                    </a:cubicBezTo>
                    <a:cubicBezTo>
                      <a:pt x="13" y="36"/>
                      <a:pt x="2" y="33"/>
                      <a:pt x="1" y="26"/>
                    </a:cubicBezTo>
                    <a:cubicBezTo>
                      <a:pt x="0" y="17"/>
                      <a:pt x="14" y="10"/>
                      <a:pt x="23" y="7"/>
                    </a:cubicBezTo>
                    <a:cubicBezTo>
                      <a:pt x="34" y="3"/>
                      <a:pt x="49" y="0"/>
                      <a:pt x="60" y="6"/>
                    </a:cubicBezTo>
                    <a:cubicBezTo>
                      <a:pt x="62" y="8"/>
                      <a:pt x="65" y="11"/>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sp>
          <p:nvSpPr>
            <p:cNvPr id="138" name="Oval 137"/>
            <p:cNvSpPr/>
            <p:nvPr/>
          </p:nvSpPr>
          <p:spPr bwMode="auto">
            <a:xfrm>
              <a:off x="7359537" y="1897062"/>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107" name="Group 42"/>
            <p:cNvGrpSpPr>
              <a:grpSpLocks noChangeAspect="1"/>
            </p:cNvGrpSpPr>
            <p:nvPr/>
          </p:nvGrpSpPr>
          <p:grpSpPr bwMode="auto">
            <a:xfrm>
              <a:off x="7529549" y="1989914"/>
              <a:ext cx="645477" cy="653037"/>
              <a:chOff x="3492" y="1769"/>
              <a:chExt cx="854" cy="864"/>
            </a:xfrm>
            <a:solidFill>
              <a:schemeClr val="bg1"/>
            </a:solidFill>
          </p:grpSpPr>
          <p:sp>
            <p:nvSpPr>
              <p:cNvPr id="109" name="Freeform 43"/>
              <p:cNvSpPr>
                <a:spLocks/>
              </p:cNvSpPr>
              <p:nvPr/>
            </p:nvSpPr>
            <p:spPr bwMode="auto">
              <a:xfrm>
                <a:off x="3872" y="1769"/>
                <a:ext cx="474" cy="413"/>
              </a:xfrm>
              <a:custGeom>
                <a:avLst/>
                <a:gdLst>
                  <a:gd name="T0" fmla="*/ 0 w 474"/>
                  <a:gd name="T1" fmla="*/ 413 h 413"/>
                  <a:gd name="T2" fmla="*/ 474 w 474"/>
                  <a:gd name="T3" fmla="*/ 413 h 413"/>
                  <a:gd name="T4" fmla="*/ 474 w 474"/>
                  <a:gd name="T5" fmla="*/ 0 h 413"/>
                  <a:gd name="T6" fmla="*/ 0 w 474"/>
                  <a:gd name="T7" fmla="*/ 69 h 413"/>
                  <a:gd name="T8" fmla="*/ 0 w 474"/>
                  <a:gd name="T9" fmla="*/ 413 h 413"/>
                </a:gdLst>
                <a:ahLst/>
                <a:cxnLst>
                  <a:cxn ang="0">
                    <a:pos x="T0" y="T1"/>
                  </a:cxn>
                  <a:cxn ang="0">
                    <a:pos x="T2" y="T3"/>
                  </a:cxn>
                  <a:cxn ang="0">
                    <a:pos x="T4" y="T5"/>
                  </a:cxn>
                  <a:cxn ang="0">
                    <a:pos x="T6" y="T7"/>
                  </a:cxn>
                  <a:cxn ang="0">
                    <a:pos x="T8" y="T9"/>
                  </a:cxn>
                </a:cxnLst>
                <a:rect l="0" t="0" r="r" b="b"/>
                <a:pathLst>
                  <a:path w="474" h="413">
                    <a:moveTo>
                      <a:pt x="0" y="413"/>
                    </a:moveTo>
                    <a:lnTo>
                      <a:pt x="474" y="413"/>
                    </a:lnTo>
                    <a:lnTo>
                      <a:pt x="474" y="0"/>
                    </a:lnTo>
                    <a:lnTo>
                      <a:pt x="0" y="69"/>
                    </a:lnTo>
                    <a:lnTo>
                      <a:pt x="0"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0" name="Freeform 44"/>
              <p:cNvSpPr>
                <a:spLocks/>
              </p:cNvSpPr>
              <p:nvPr/>
            </p:nvSpPr>
            <p:spPr bwMode="auto">
              <a:xfrm>
                <a:off x="3492" y="1844"/>
                <a:ext cx="345" cy="338"/>
              </a:xfrm>
              <a:custGeom>
                <a:avLst/>
                <a:gdLst>
                  <a:gd name="T0" fmla="*/ 345 w 345"/>
                  <a:gd name="T1" fmla="*/ 338 h 338"/>
                  <a:gd name="T2" fmla="*/ 345 w 345"/>
                  <a:gd name="T3" fmla="*/ 0 h 338"/>
                  <a:gd name="T4" fmla="*/ 0 w 345"/>
                  <a:gd name="T5" fmla="*/ 50 h 338"/>
                  <a:gd name="T6" fmla="*/ 0 w 345"/>
                  <a:gd name="T7" fmla="*/ 338 h 338"/>
                  <a:gd name="T8" fmla="*/ 345 w 345"/>
                  <a:gd name="T9" fmla="*/ 338 h 338"/>
                </a:gdLst>
                <a:ahLst/>
                <a:cxnLst>
                  <a:cxn ang="0">
                    <a:pos x="T0" y="T1"/>
                  </a:cxn>
                  <a:cxn ang="0">
                    <a:pos x="T2" y="T3"/>
                  </a:cxn>
                  <a:cxn ang="0">
                    <a:pos x="T4" y="T5"/>
                  </a:cxn>
                  <a:cxn ang="0">
                    <a:pos x="T6" y="T7"/>
                  </a:cxn>
                  <a:cxn ang="0">
                    <a:pos x="T8" y="T9"/>
                  </a:cxn>
                </a:cxnLst>
                <a:rect l="0" t="0" r="r" b="b"/>
                <a:pathLst>
                  <a:path w="345" h="338">
                    <a:moveTo>
                      <a:pt x="345" y="338"/>
                    </a:moveTo>
                    <a:lnTo>
                      <a:pt x="345" y="0"/>
                    </a:lnTo>
                    <a:lnTo>
                      <a:pt x="0" y="50"/>
                    </a:lnTo>
                    <a:lnTo>
                      <a:pt x="0" y="338"/>
                    </a:lnTo>
                    <a:lnTo>
                      <a:pt x="345" y="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1" name="Freeform 45"/>
              <p:cNvSpPr>
                <a:spLocks/>
              </p:cNvSpPr>
              <p:nvPr/>
            </p:nvSpPr>
            <p:spPr bwMode="auto">
              <a:xfrm>
                <a:off x="3492" y="2214"/>
                <a:ext cx="345" cy="345"/>
              </a:xfrm>
              <a:custGeom>
                <a:avLst/>
                <a:gdLst>
                  <a:gd name="T0" fmla="*/ 345 w 345"/>
                  <a:gd name="T1" fmla="*/ 0 h 345"/>
                  <a:gd name="T2" fmla="*/ 0 w 345"/>
                  <a:gd name="T3" fmla="*/ 0 h 345"/>
                  <a:gd name="T4" fmla="*/ 0 w 345"/>
                  <a:gd name="T5" fmla="*/ 294 h 345"/>
                  <a:gd name="T6" fmla="*/ 345 w 345"/>
                  <a:gd name="T7" fmla="*/ 345 h 345"/>
                  <a:gd name="T8" fmla="*/ 345 w 345"/>
                  <a:gd name="T9" fmla="*/ 0 h 345"/>
                </a:gdLst>
                <a:ahLst/>
                <a:cxnLst>
                  <a:cxn ang="0">
                    <a:pos x="T0" y="T1"/>
                  </a:cxn>
                  <a:cxn ang="0">
                    <a:pos x="T2" y="T3"/>
                  </a:cxn>
                  <a:cxn ang="0">
                    <a:pos x="T4" y="T5"/>
                  </a:cxn>
                  <a:cxn ang="0">
                    <a:pos x="T6" y="T7"/>
                  </a:cxn>
                  <a:cxn ang="0">
                    <a:pos x="T8" y="T9"/>
                  </a:cxn>
                </a:cxnLst>
                <a:rect l="0" t="0" r="r" b="b"/>
                <a:pathLst>
                  <a:path w="345" h="345">
                    <a:moveTo>
                      <a:pt x="345" y="0"/>
                    </a:moveTo>
                    <a:lnTo>
                      <a:pt x="0" y="0"/>
                    </a:lnTo>
                    <a:lnTo>
                      <a:pt x="0" y="294"/>
                    </a:lnTo>
                    <a:lnTo>
                      <a:pt x="345" y="345"/>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2" name="Freeform 46"/>
              <p:cNvSpPr>
                <a:spLocks/>
              </p:cNvSpPr>
              <p:nvPr/>
            </p:nvSpPr>
            <p:spPr bwMode="auto">
              <a:xfrm>
                <a:off x="3872" y="2214"/>
                <a:ext cx="474" cy="419"/>
              </a:xfrm>
              <a:custGeom>
                <a:avLst/>
                <a:gdLst>
                  <a:gd name="T0" fmla="*/ 0 w 474"/>
                  <a:gd name="T1" fmla="*/ 0 h 419"/>
                  <a:gd name="T2" fmla="*/ 0 w 474"/>
                  <a:gd name="T3" fmla="*/ 349 h 419"/>
                  <a:gd name="T4" fmla="*/ 474 w 474"/>
                  <a:gd name="T5" fmla="*/ 419 h 419"/>
                  <a:gd name="T6" fmla="*/ 474 w 474"/>
                  <a:gd name="T7" fmla="*/ 0 h 419"/>
                  <a:gd name="T8" fmla="*/ 0 w 474"/>
                  <a:gd name="T9" fmla="*/ 0 h 419"/>
                </a:gdLst>
                <a:ahLst/>
                <a:cxnLst>
                  <a:cxn ang="0">
                    <a:pos x="T0" y="T1"/>
                  </a:cxn>
                  <a:cxn ang="0">
                    <a:pos x="T2" y="T3"/>
                  </a:cxn>
                  <a:cxn ang="0">
                    <a:pos x="T4" y="T5"/>
                  </a:cxn>
                  <a:cxn ang="0">
                    <a:pos x="T6" y="T7"/>
                  </a:cxn>
                  <a:cxn ang="0">
                    <a:pos x="T8" y="T9"/>
                  </a:cxn>
                </a:cxnLst>
                <a:rect l="0" t="0" r="r" b="b"/>
                <a:pathLst>
                  <a:path w="474" h="419">
                    <a:moveTo>
                      <a:pt x="0" y="0"/>
                    </a:moveTo>
                    <a:lnTo>
                      <a:pt x="0" y="349"/>
                    </a:lnTo>
                    <a:lnTo>
                      <a:pt x="474" y="419"/>
                    </a:lnTo>
                    <a:lnTo>
                      <a:pt x="47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sp>
          <p:nvSpPr>
            <p:cNvPr id="139" name="Oval 138"/>
            <p:cNvSpPr/>
            <p:nvPr/>
          </p:nvSpPr>
          <p:spPr bwMode="auto">
            <a:xfrm>
              <a:off x="7553361" y="3864788"/>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86" name="Group 21"/>
            <p:cNvGrpSpPr>
              <a:grpSpLocks noChangeAspect="1"/>
            </p:cNvGrpSpPr>
            <p:nvPr/>
          </p:nvGrpSpPr>
          <p:grpSpPr bwMode="auto">
            <a:xfrm>
              <a:off x="7792274" y="4028586"/>
              <a:ext cx="546718" cy="655542"/>
              <a:chOff x="2860" y="939"/>
              <a:chExt cx="2110" cy="2530"/>
            </a:xfrm>
            <a:solidFill>
              <a:schemeClr val="bg1"/>
            </a:solidFill>
          </p:grpSpPr>
          <p:sp>
            <p:nvSpPr>
              <p:cNvPr id="88" name="Freeform 22"/>
              <p:cNvSpPr>
                <a:spLocks/>
              </p:cNvSpPr>
              <p:nvPr/>
            </p:nvSpPr>
            <p:spPr bwMode="auto">
              <a:xfrm>
                <a:off x="2860" y="939"/>
                <a:ext cx="1979" cy="1976"/>
              </a:xfrm>
              <a:custGeom>
                <a:avLst/>
                <a:gdLst>
                  <a:gd name="T0" fmla="*/ 924 w 985"/>
                  <a:gd name="T1" fmla="*/ 0 h 985"/>
                  <a:gd name="T2" fmla="*/ 61 w 985"/>
                  <a:gd name="T3" fmla="*/ 0 h 985"/>
                  <a:gd name="T4" fmla="*/ 0 w 985"/>
                  <a:gd name="T5" fmla="*/ 61 h 985"/>
                  <a:gd name="T6" fmla="*/ 0 w 985"/>
                  <a:gd name="T7" fmla="*/ 387 h 985"/>
                  <a:gd name="T8" fmla="*/ 194 w 985"/>
                  <a:gd name="T9" fmla="*/ 333 h 985"/>
                  <a:gd name="T10" fmla="*/ 323 w 985"/>
                  <a:gd name="T11" fmla="*/ 386 h 985"/>
                  <a:gd name="T12" fmla="*/ 217 w 985"/>
                  <a:gd name="T13" fmla="*/ 333 h 985"/>
                  <a:gd name="T14" fmla="*/ 130 w 985"/>
                  <a:gd name="T15" fmla="*/ 239 h 985"/>
                  <a:gd name="T16" fmla="*/ 183 w 985"/>
                  <a:gd name="T17" fmla="*/ 125 h 985"/>
                  <a:gd name="T18" fmla="*/ 423 w 985"/>
                  <a:gd name="T19" fmla="*/ 156 h 985"/>
                  <a:gd name="T20" fmla="*/ 292 w 985"/>
                  <a:gd name="T21" fmla="*/ 131 h 985"/>
                  <a:gd name="T22" fmla="*/ 441 w 985"/>
                  <a:gd name="T23" fmla="*/ 104 h 985"/>
                  <a:gd name="T24" fmla="*/ 739 w 985"/>
                  <a:gd name="T25" fmla="*/ 162 h 985"/>
                  <a:gd name="T26" fmla="*/ 786 w 985"/>
                  <a:gd name="T27" fmla="*/ 394 h 985"/>
                  <a:gd name="T28" fmla="*/ 604 w 985"/>
                  <a:gd name="T29" fmla="*/ 366 h 985"/>
                  <a:gd name="T30" fmla="*/ 745 w 985"/>
                  <a:gd name="T31" fmla="*/ 410 h 985"/>
                  <a:gd name="T32" fmla="*/ 774 w 985"/>
                  <a:gd name="T33" fmla="*/ 744 h 985"/>
                  <a:gd name="T34" fmla="*/ 581 w 985"/>
                  <a:gd name="T35" fmla="*/ 570 h 985"/>
                  <a:gd name="T36" fmla="*/ 767 w 985"/>
                  <a:gd name="T37" fmla="*/ 765 h 985"/>
                  <a:gd name="T38" fmla="*/ 699 w 985"/>
                  <a:gd name="T39" fmla="*/ 907 h 985"/>
                  <a:gd name="T40" fmla="*/ 289 w 985"/>
                  <a:gd name="T41" fmla="*/ 731 h 985"/>
                  <a:gd name="T42" fmla="*/ 81 w 985"/>
                  <a:gd name="T43" fmla="*/ 985 h 985"/>
                  <a:gd name="T44" fmla="*/ 924 w 985"/>
                  <a:gd name="T45" fmla="*/ 985 h 985"/>
                  <a:gd name="T46" fmla="*/ 985 w 985"/>
                  <a:gd name="T47" fmla="*/ 924 h 985"/>
                  <a:gd name="T48" fmla="*/ 985 w 985"/>
                  <a:gd name="T49" fmla="*/ 61 h 985"/>
                  <a:gd name="T50" fmla="*/ 924 w 985"/>
                  <a:gd name="T51"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5" h="985">
                    <a:moveTo>
                      <a:pt x="924" y="0"/>
                    </a:moveTo>
                    <a:cubicBezTo>
                      <a:pt x="61" y="0"/>
                      <a:pt x="61" y="0"/>
                      <a:pt x="61" y="0"/>
                    </a:cubicBezTo>
                    <a:cubicBezTo>
                      <a:pt x="27" y="0"/>
                      <a:pt x="0" y="27"/>
                      <a:pt x="0" y="61"/>
                    </a:cubicBezTo>
                    <a:cubicBezTo>
                      <a:pt x="0" y="387"/>
                      <a:pt x="0" y="387"/>
                      <a:pt x="0" y="387"/>
                    </a:cubicBezTo>
                    <a:cubicBezTo>
                      <a:pt x="194" y="333"/>
                      <a:pt x="194" y="333"/>
                      <a:pt x="194" y="333"/>
                    </a:cubicBezTo>
                    <a:cubicBezTo>
                      <a:pt x="323" y="386"/>
                      <a:pt x="323" y="386"/>
                      <a:pt x="323" y="386"/>
                    </a:cubicBezTo>
                    <a:cubicBezTo>
                      <a:pt x="217" y="333"/>
                      <a:pt x="217" y="333"/>
                      <a:pt x="217" y="333"/>
                    </a:cubicBezTo>
                    <a:cubicBezTo>
                      <a:pt x="217" y="333"/>
                      <a:pt x="143" y="292"/>
                      <a:pt x="130" y="239"/>
                    </a:cubicBezTo>
                    <a:cubicBezTo>
                      <a:pt x="117" y="186"/>
                      <a:pt x="183" y="125"/>
                      <a:pt x="183" y="125"/>
                    </a:cubicBezTo>
                    <a:cubicBezTo>
                      <a:pt x="423" y="156"/>
                      <a:pt x="423" y="156"/>
                      <a:pt x="423" y="156"/>
                    </a:cubicBezTo>
                    <a:cubicBezTo>
                      <a:pt x="292" y="131"/>
                      <a:pt x="292" y="131"/>
                      <a:pt x="292" y="131"/>
                    </a:cubicBezTo>
                    <a:cubicBezTo>
                      <a:pt x="292" y="131"/>
                      <a:pt x="338" y="101"/>
                      <a:pt x="441" y="104"/>
                    </a:cubicBezTo>
                    <a:cubicBezTo>
                      <a:pt x="554" y="108"/>
                      <a:pt x="713" y="136"/>
                      <a:pt x="739" y="162"/>
                    </a:cubicBezTo>
                    <a:cubicBezTo>
                      <a:pt x="765" y="189"/>
                      <a:pt x="814" y="366"/>
                      <a:pt x="786" y="394"/>
                    </a:cubicBezTo>
                    <a:cubicBezTo>
                      <a:pt x="773" y="407"/>
                      <a:pt x="604" y="366"/>
                      <a:pt x="604" y="366"/>
                    </a:cubicBezTo>
                    <a:cubicBezTo>
                      <a:pt x="745" y="410"/>
                      <a:pt x="745" y="410"/>
                      <a:pt x="745" y="410"/>
                    </a:cubicBezTo>
                    <a:cubicBezTo>
                      <a:pt x="745" y="410"/>
                      <a:pt x="823" y="590"/>
                      <a:pt x="774" y="744"/>
                    </a:cubicBezTo>
                    <a:cubicBezTo>
                      <a:pt x="774" y="744"/>
                      <a:pt x="666" y="685"/>
                      <a:pt x="581" y="570"/>
                    </a:cubicBezTo>
                    <a:cubicBezTo>
                      <a:pt x="652" y="718"/>
                      <a:pt x="767" y="765"/>
                      <a:pt x="767" y="765"/>
                    </a:cubicBezTo>
                    <a:cubicBezTo>
                      <a:pt x="767" y="765"/>
                      <a:pt x="724" y="882"/>
                      <a:pt x="699" y="907"/>
                    </a:cubicBezTo>
                    <a:cubicBezTo>
                      <a:pt x="289" y="731"/>
                      <a:pt x="289" y="731"/>
                      <a:pt x="289" y="731"/>
                    </a:cubicBezTo>
                    <a:cubicBezTo>
                      <a:pt x="81" y="985"/>
                      <a:pt x="81" y="985"/>
                      <a:pt x="81" y="985"/>
                    </a:cubicBezTo>
                    <a:cubicBezTo>
                      <a:pt x="924" y="985"/>
                      <a:pt x="924" y="985"/>
                      <a:pt x="924" y="985"/>
                    </a:cubicBezTo>
                    <a:cubicBezTo>
                      <a:pt x="958" y="985"/>
                      <a:pt x="985" y="958"/>
                      <a:pt x="985" y="924"/>
                    </a:cubicBezTo>
                    <a:cubicBezTo>
                      <a:pt x="985" y="61"/>
                      <a:pt x="985" y="61"/>
                      <a:pt x="985" y="61"/>
                    </a:cubicBezTo>
                    <a:cubicBezTo>
                      <a:pt x="985" y="27"/>
                      <a:pt x="958" y="0"/>
                      <a:pt x="9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89" name="Freeform 23"/>
              <p:cNvSpPr>
                <a:spLocks/>
              </p:cNvSpPr>
              <p:nvPr/>
            </p:nvSpPr>
            <p:spPr bwMode="auto">
              <a:xfrm>
                <a:off x="2890" y="3064"/>
                <a:ext cx="575" cy="405"/>
              </a:xfrm>
              <a:custGeom>
                <a:avLst/>
                <a:gdLst>
                  <a:gd name="T0" fmla="*/ 169 w 286"/>
                  <a:gd name="T1" fmla="*/ 105 h 202"/>
                  <a:gd name="T2" fmla="*/ 169 w 286"/>
                  <a:gd name="T3" fmla="*/ 171 h 202"/>
                  <a:gd name="T4" fmla="*/ 162 w 286"/>
                  <a:gd name="T5" fmla="*/ 194 h 202"/>
                  <a:gd name="T6" fmla="*/ 143 w 286"/>
                  <a:gd name="T7" fmla="*/ 202 h 202"/>
                  <a:gd name="T8" fmla="*/ 125 w 286"/>
                  <a:gd name="T9" fmla="*/ 194 h 202"/>
                  <a:gd name="T10" fmla="*/ 118 w 286"/>
                  <a:gd name="T11" fmla="*/ 171 h 202"/>
                  <a:gd name="T12" fmla="*/ 118 w 286"/>
                  <a:gd name="T13" fmla="*/ 92 h 202"/>
                  <a:gd name="T14" fmla="*/ 117 w 286"/>
                  <a:gd name="T15" fmla="*/ 62 h 202"/>
                  <a:gd name="T16" fmla="*/ 110 w 286"/>
                  <a:gd name="T17" fmla="*/ 45 h 202"/>
                  <a:gd name="T18" fmla="*/ 92 w 286"/>
                  <a:gd name="T19" fmla="*/ 39 h 202"/>
                  <a:gd name="T20" fmla="*/ 60 w 286"/>
                  <a:gd name="T21" fmla="*/ 56 h 202"/>
                  <a:gd name="T22" fmla="*/ 52 w 286"/>
                  <a:gd name="T23" fmla="*/ 104 h 202"/>
                  <a:gd name="T24" fmla="*/ 52 w 286"/>
                  <a:gd name="T25" fmla="*/ 171 h 202"/>
                  <a:gd name="T26" fmla="*/ 45 w 286"/>
                  <a:gd name="T27" fmla="*/ 194 h 202"/>
                  <a:gd name="T28" fmla="*/ 26 w 286"/>
                  <a:gd name="T29" fmla="*/ 202 h 202"/>
                  <a:gd name="T30" fmla="*/ 8 w 286"/>
                  <a:gd name="T31" fmla="*/ 194 h 202"/>
                  <a:gd name="T32" fmla="*/ 0 w 286"/>
                  <a:gd name="T33" fmla="*/ 171 h 202"/>
                  <a:gd name="T34" fmla="*/ 0 w 286"/>
                  <a:gd name="T35" fmla="*/ 29 h 202"/>
                  <a:gd name="T36" fmla="*/ 7 w 286"/>
                  <a:gd name="T37" fmla="*/ 7 h 202"/>
                  <a:gd name="T38" fmla="*/ 24 w 286"/>
                  <a:gd name="T39" fmla="*/ 0 h 202"/>
                  <a:gd name="T40" fmla="*/ 41 w 286"/>
                  <a:gd name="T41" fmla="*/ 7 h 202"/>
                  <a:gd name="T42" fmla="*/ 48 w 286"/>
                  <a:gd name="T43" fmla="*/ 26 h 202"/>
                  <a:gd name="T44" fmla="*/ 48 w 286"/>
                  <a:gd name="T45" fmla="*/ 30 h 202"/>
                  <a:gd name="T46" fmla="*/ 76 w 286"/>
                  <a:gd name="T47" fmla="*/ 8 h 202"/>
                  <a:gd name="T48" fmla="*/ 109 w 286"/>
                  <a:gd name="T49" fmla="*/ 0 h 202"/>
                  <a:gd name="T50" fmla="*/ 141 w 286"/>
                  <a:gd name="T51" fmla="*/ 8 h 202"/>
                  <a:gd name="T52" fmla="*/ 163 w 286"/>
                  <a:gd name="T53" fmla="*/ 30 h 202"/>
                  <a:gd name="T54" fmla="*/ 190 w 286"/>
                  <a:gd name="T55" fmla="*/ 8 h 202"/>
                  <a:gd name="T56" fmla="*/ 222 w 286"/>
                  <a:gd name="T57" fmla="*/ 0 h 202"/>
                  <a:gd name="T58" fmla="*/ 257 w 286"/>
                  <a:gd name="T59" fmla="*/ 8 h 202"/>
                  <a:gd name="T60" fmla="*/ 279 w 286"/>
                  <a:gd name="T61" fmla="*/ 31 h 202"/>
                  <a:gd name="T62" fmla="*/ 286 w 286"/>
                  <a:gd name="T63" fmla="*/ 74 h 202"/>
                  <a:gd name="T64" fmla="*/ 286 w 286"/>
                  <a:gd name="T65" fmla="*/ 171 h 202"/>
                  <a:gd name="T66" fmla="*/ 279 w 286"/>
                  <a:gd name="T67" fmla="*/ 194 h 202"/>
                  <a:gd name="T68" fmla="*/ 260 w 286"/>
                  <a:gd name="T69" fmla="*/ 202 h 202"/>
                  <a:gd name="T70" fmla="*/ 242 w 286"/>
                  <a:gd name="T71" fmla="*/ 194 h 202"/>
                  <a:gd name="T72" fmla="*/ 234 w 286"/>
                  <a:gd name="T73" fmla="*/ 171 h 202"/>
                  <a:gd name="T74" fmla="*/ 234 w 286"/>
                  <a:gd name="T75" fmla="*/ 87 h 202"/>
                  <a:gd name="T76" fmla="*/ 233 w 286"/>
                  <a:gd name="T77" fmla="*/ 62 h 202"/>
                  <a:gd name="T78" fmla="*/ 226 w 286"/>
                  <a:gd name="T79" fmla="*/ 45 h 202"/>
                  <a:gd name="T80" fmla="*/ 207 w 286"/>
                  <a:gd name="T81" fmla="*/ 39 h 202"/>
                  <a:gd name="T82" fmla="*/ 189 w 286"/>
                  <a:gd name="T83" fmla="*/ 45 h 202"/>
                  <a:gd name="T84" fmla="*/ 175 w 286"/>
                  <a:gd name="T85" fmla="*/ 60 h 202"/>
                  <a:gd name="T86" fmla="*/ 169 w 286"/>
                  <a:gd name="T87" fmla="*/ 10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202">
                    <a:moveTo>
                      <a:pt x="169" y="105"/>
                    </a:moveTo>
                    <a:cubicBezTo>
                      <a:pt x="169" y="171"/>
                      <a:pt x="169" y="171"/>
                      <a:pt x="169" y="171"/>
                    </a:cubicBezTo>
                    <a:cubicBezTo>
                      <a:pt x="169" y="181"/>
                      <a:pt x="167" y="189"/>
                      <a:pt x="162" y="194"/>
                    </a:cubicBezTo>
                    <a:cubicBezTo>
                      <a:pt x="157" y="200"/>
                      <a:pt x="151" y="202"/>
                      <a:pt x="143" y="202"/>
                    </a:cubicBezTo>
                    <a:cubicBezTo>
                      <a:pt x="136" y="202"/>
                      <a:pt x="130" y="200"/>
                      <a:pt x="125" y="194"/>
                    </a:cubicBezTo>
                    <a:cubicBezTo>
                      <a:pt x="120" y="189"/>
                      <a:pt x="118" y="181"/>
                      <a:pt x="118" y="171"/>
                    </a:cubicBezTo>
                    <a:cubicBezTo>
                      <a:pt x="118" y="92"/>
                      <a:pt x="118" y="92"/>
                      <a:pt x="118" y="92"/>
                    </a:cubicBezTo>
                    <a:cubicBezTo>
                      <a:pt x="118" y="79"/>
                      <a:pt x="117" y="69"/>
                      <a:pt x="117" y="62"/>
                    </a:cubicBezTo>
                    <a:cubicBezTo>
                      <a:pt x="116" y="56"/>
                      <a:pt x="113" y="50"/>
                      <a:pt x="110" y="45"/>
                    </a:cubicBezTo>
                    <a:cubicBezTo>
                      <a:pt x="106" y="41"/>
                      <a:pt x="100" y="39"/>
                      <a:pt x="92" y="39"/>
                    </a:cubicBezTo>
                    <a:cubicBezTo>
                      <a:pt x="75" y="39"/>
                      <a:pt x="65" y="44"/>
                      <a:pt x="60" y="56"/>
                    </a:cubicBezTo>
                    <a:cubicBezTo>
                      <a:pt x="54" y="67"/>
                      <a:pt x="52" y="83"/>
                      <a:pt x="52" y="104"/>
                    </a:cubicBezTo>
                    <a:cubicBezTo>
                      <a:pt x="52" y="171"/>
                      <a:pt x="52" y="171"/>
                      <a:pt x="52" y="171"/>
                    </a:cubicBezTo>
                    <a:cubicBezTo>
                      <a:pt x="52" y="181"/>
                      <a:pt x="49" y="189"/>
                      <a:pt x="45" y="194"/>
                    </a:cubicBezTo>
                    <a:cubicBezTo>
                      <a:pt x="40" y="200"/>
                      <a:pt x="34" y="202"/>
                      <a:pt x="26" y="202"/>
                    </a:cubicBezTo>
                    <a:cubicBezTo>
                      <a:pt x="19" y="202"/>
                      <a:pt x="12" y="200"/>
                      <a:pt x="8" y="194"/>
                    </a:cubicBezTo>
                    <a:cubicBezTo>
                      <a:pt x="3" y="189"/>
                      <a:pt x="0" y="181"/>
                      <a:pt x="0" y="171"/>
                    </a:cubicBezTo>
                    <a:cubicBezTo>
                      <a:pt x="0" y="29"/>
                      <a:pt x="0" y="29"/>
                      <a:pt x="0" y="29"/>
                    </a:cubicBezTo>
                    <a:cubicBezTo>
                      <a:pt x="0" y="19"/>
                      <a:pt x="2" y="12"/>
                      <a:pt x="7" y="7"/>
                    </a:cubicBezTo>
                    <a:cubicBezTo>
                      <a:pt x="11" y="2"/>
                      <a:pt x="17" y="0"/>
                      <a:pt x="24" y="0"/>
                    </a:cubicBezTo>
                    <a:cubicBezTo>
                      <a:pt x="31" y="0"/>
                      <a:pt x="37" y="2"/>
                      <a:pt x="41" y="7"/>
                    </a:cubicBezTo>
                    <a:cubicBezTo>
                      <a:pt x="46" y="11"/>
                      <a:pt x="48" y="18"/>
                      <a:pt x="48" y="26"/>
                    </a:cubicBezTo>
                    <a:cubicBezTo>
                      <a:pt x="48" y="30"/>
                      <a:pt x="48" y="30"/>
                      <a:pt x="48" y="30"/>
                    </a:cubicBezTo>
                    <a:cubicBezTo>
                      <a:pt x="57" y="20"/>
                      <a:pt x="66" y="12"/>
                      <a:pt x="76" y="8"/>
                    </a:cubicBezTo>
                    <a:cubicBezTo>
                      <a:pt x="86" y="3"/>
                      <a:pt x="97" y="0"/>
                      <a:pt x="109" y="0"/>
                    </a:cubicBezTo>
                    <a:cubicBezTo>
                      <a:pt x="121" y="0"/>
                      <a:pt x="132" y="3"/>
                      <a:pt x="141" y="8"/>
                    </a:cubicBezTo>
                    <a:cubicBezTo>
                      <a:pt x="150" y="13"/>
                      <a:pt x="157" y="20"/>
                      <a:pt x="163" y="30"/>
                    </a:cubicBezTo>
                    <a:cubicBezTo>
                      <a:pt x="172" y="20"/>
                      <a:pt x="181" y="13"/>
                      <a:pt x="190" y="8"/>
                    </a:cubicBezTo>
                    <a:cubicBezTo>
                      <a:pt x="200" y="3"/>
                      <a:pt x="211" y="0"/>
                      <a:pt x="222" y="0"/>
                    </a:cubicBezTo>
                    <a:cubicBezTo>
                      <a:pt x="236" y="0"/>
                      <a:pt x="248" y="3"/>
                      <a:pt x="257" y="8"/>
                    </a:cubicBezTo>
                    <a:cubicBezTo>
                      <a:pt x="267" y="14"/>
                      <a:pt x="275" y="21"/>
                      <a:pt x="279" y="31"/>
                    </a:cubicBezTo>
                    <a:cubicBezTo>
                      <a:pt x="284" y="40"/>
                      <a:pt x="286" y="54"/>
                      <a:pt x="286" y="74"/>
                    </a:cubicBezTo>
                    <a:cubicBezTo>
                      <a:pt x="286" y="171"/>
                      <a:pt x="286" y="171"/>
                      <a:pt x="286" y="171"/>
                    </a:cubicBezTo>
                    <a:cubicBezTo>
                      <a:pt x="286" y="181"/>
                      <a:pt x="283" y="189"/>
                      <a:pt x="279" y="194"/>
                    </a:cubicBezTo>
                    <a:cubicBezTo>
                      <a:pt x="274" y="200"/>
                      <a:pt x="268" y="202"/>
                      <a:pt x="260" y="202"/>
                    </a:cubicBezTo>
                    <a:cubicBezTo>
                      <a:pt x="252" y="202"/>
                      <a:pt x="246" y="200"/>
                      <a:pt x="242" y="194"/>
                    </a:cubicBezTo>
                    <a:cubicBezTo>
                      <a:pt x="237" y="189"/>
                      <a:pt x="234" y="181"/>
                      <a:pt x="234" y="171"/>
                    </a:cubicBezTo>
                    <a:cubicBezTo>
                      <a:pt x="234" y="87"/>
                      <a:pt x="234" y="87"/>
                      <a:pt x="234" y="87"/>
                    </a:cubicBezTo>
                    <a:cubicBezTo>
                      <a:pt x="234" y="77"/>
                      <a:pt x="234" y="68"/>
                      <a:pt x="233" y="62"/>
                    </a:cubicBezTo>
                    <a:cubicBezTo>
                      <a:pt x="232" y="55"/>
                      <a:pt x="230" y="50"/>
                      <a:pt x="226" y="45"/>
                    </a:cubicBezTo>
                    <a:cubicBezTo>
                      <a:pt x="222" y="41"/>
                      <a:pt x="215" y="39"/>
                      <a:pt x="207" y="39"/>
                    </a:cubicBezTo>
                    <a:cubicBezTo>
                      <a:pt x="201" y="39"/>
                      <a:pt x="194" y="41"/>
                      <a:pt x="189" y="45"/>
                    </a:cubicBezTo>
                    <a:cubicBezTo>
                      <a:pt x="183" y="48"/>
                      <a:pt x="178" y="54"/>
                      <a:pt x="175" y="60"/>
                    </a:cubicBezTo>
                    <a:cubicBezTo>
                      <a:pt x="171" y="69"/>
                      <a:pt x="169" y="83"/>
                      <a:pt x="16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0" name="Freeform 24"/>
              <p:cNvSpPr>
                <a:spLocks noEditPoints="1"/>
              </p:cNvSpPr>
              <p:nvPr/>
            </p:nvSpPr>
            <p:spPr bwMode="auto">
              <a:xfrm>
                <a:off x="3537" y="3064"/>
                <a:ext cx="398" cy="405"/>
              </a:xfrm>
              <a:custGeom>
                <a:avLst/>
                <a:gdLst>
                  <a:gd name="T0" fmla="*/ 198 w 198"/>
                  <a:gd name="T1" fmla="*/ 101 h 202"/>
                  <a:gd name="T2" fmla="*/ 191 w 198"/>
                  <a:gd name="T3" fmla="*/ 142 h 202"/>
                  <a:gd name="T4" fmla="*/ 171 w 198"/>
                  <a:gd name="T5" fmla="*/ 175 h 202"/>
                  <a:gd name="T6" fmla="*/ 140 w 198"/>
                  <a:gd name="T7" fmla="*/ 195 h 202"/>
                  <a:gd name="T8" fmla="*/ 99 w 198"/>
                  <a:gd name="T9" fmla="*/ 202 h 202"/>
                  <a:gd name="T10" fmla="*/ 59 w 198"/>
                  <a:gd name="T11" fmla="*/ 195 h 202"/>
                  <a:gd name="T12" fmla="*/ 27 w 198"/>
                  <a:gd name="T13" fmla="*/ 174 h 202"/>
                  <a:gd name="T14" fmla="*/ 7 w 198"/>
                  <a:gd name="T15" fmla="*/ 142 h 202"/>
                  <a:gd name="T16" fmla="*/ 0 w 198"/>
                  <a:gd name="T17" fmla="*/ 101 h 202"/>
                  <a:gd name="T18" fmla="*/ 7 w 198"/>
                  <a:gd name="T19" fmla="*/ 60 h 202"/>
                  <a:gd name="T20" fmla="*/ 27 w 198"/>
                  <a:gd name="T21" fmla="*/ 28 h 202"/>
                  <a:gd name="T22" fmla="*/ 59 w 198"/>
                  <a:gd name="T23" fmla="*/ 7 h 202"/>
                  <a:gd name="T24" fmla="*/ 99 w 198"/>
                  <a:gd name="T25" fmla="*/ 0 h 202"/>
                  <a:gd name="T26" fmla="*/ 140 w 198"/>
                  <a:gd name="T27" fmla="*/ 7 h 202"/>
                  <a:gd name="T28" fmla="*/ 172 w 198"/>
                  <a:gd name="T29" fmla="*/ 28 h 202"/>
                  <a:gd name="T30" fmla="*/ 192 w 198"/>
                  <a:gd name="T31" fmla="*/ 60 h 202"/>
                  <a:gd name="T32" fmla="*/ 198 w 198"/>
                  <a:gd name="T33" fmla="*/ 101 h 202"/>
                  <a:gd name="T34" fmla="*/ 148 w 198"/>
                  <a:gd name="T35" fmla="*/ 101 h 202"/>
                  <a:gd name="T36" fmla="*/ 135 w 198"/>
                  <a:gd name="T37" fmla="*/ 54 h 202"/>
                  <a:gd name="T38" fmla="*/ 99 w 198"/>
                  <a:gd name="T39" fmla="*/ 37 h 202"/>
                  <a:gd name="T40" fmla="*/ 73 w 198"/>
                  <a:gd name="T41" fmla="*/ 44 h 202"/>
                  <a:gd name="T42" fmla="*/ 56 w 198"/>
                  <a:gd name="T43" fmla="*/ 67 h 202"/>
                  <a:gd name="T44" fmla="*/ 50 w 198"/>
                  <a:gd name="T45" fmla="*/ 101 h 202"/>
                  <a:gd name="T46" fmla="*/ 56 w 198"/>
                  <a:gd name="T47" fmla="*/ 135 h 202"/>
                  <a:gd name="T48" fmla="*/ 73 w 198"/>
                  <a:gd name="T49" fmla="*/ 158 h 202"/>
                  <a:gd name="T50" fmla="*/ 99 w 198"/>
                  <a:gd name="T51" fmla="*/ 165 h 202"/>
                  <a:gd name="T52" fmla="*/ 135 w 198"/>
                  <a:gd name="T53" fmla="*/ 148 h 202"/>
                  <a:gd name="T54" fmla="*/ 148 w 198"/>
                  <a:gd name="T55" fmla="*/ 10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02">
                    <a:moveTo>
                      <a:pt x="198" y="101"/>
                    </a:moveTo>
                    <a:cubicBezTo>
                      <a:pt x="198" y="116"/>
                      <a:pt x="196" y="130"/>
                      <a:pt x="191" y="142"/>
                    </a:cubicBezTo>
                    <a:cubicBezTo>
                      <a:pt x="187" y="155"/>
                      <a:pt x="180" y="166"/>
                      <a:pt x="171" y="175"/>
                    </a:cubicBezTo>
                    <a:cubicBezTo>
                      <a:pt x="163" y="183"/>
                      <a:pt x="152" y="190"/>
                      <a:pt x="140" y="195"/>
                    </a:cubicBezTo>
                    <a:cubicBezTo>
                      <a:pt x="128" y="200"/>
                      <a:pt x="114" y="202"/>
                      <a:pt x="99" y="202"/>
                    </a:cubicBezTo>
                    <a:cubicBezTo>
                      <a:pt x="84" y="202"/>
                      <a:pt x="71" y="200"/>
                      <a:pt x="59" y="195"/>
                    </a:cubicBezTo>
                    <a:cubicBezTo>
                      <a:pt x="46" y="190"/>
                      <a:pt x="36" y="183"/>
                      <a:pt x="27" y="174"/>
                    </a:cubicBezTo>
                    <a:cubicBezTo>
                      <a:pt x="18" y="165"/>
                      <a:pt x="12" y="154"/>
                      <a:pt x="7" y="142"/>
                    </a:cubicBezTo>
                    <a:cubicBezTo>
                      <a:pt x="3" y="130"/>
                      <a:pt x="0" y="116"/>
                      <a:pt x="0" y="101"/>
                    </a:cubicBezTo>
                    <a:cubicBezTo>
                      <a:pt x="0" y="86"/>
                      <a:pt x="3" y="72"/>
                      <a:pt x="7" y="60"/>
                    </a:cubicBezTo>
                    <a:cubicBezTo>
                      <a:pt x="12" y="47"/>
                      <a:pt x="19" y="36"/>
                      <a:pt x="27" y="28"/>
                    </a:cubicBezTo>
                    <a:cubicBezTo>
                      <a:pt x="36" y="19"/>
                      <a:pt x="46" y="12"/>
                      <a:pt x="59" y="7"/>
                    </a:cubicBezTo>
                    <a:cubicBezTo>
                      <a:pt x="71" y="2"/>
                      <a:pt x="84" y="0"/>
                      <a:pt x="99" y="0"/>
                    </a:cubicBezTo>
                    <a:cubicBezTo>
                      <a:pt x="114" y="0"/>
                      <a:pt x="128" y="2"/>
                      <a:pt x="140" y="7"/>
                    </a:cubicBezTo>
                    <a:cubicBezTo>
                      <a:pt x="152" y="12"/>
                      <a:pt x="163" y="19"/>
                      <a:pt x="172" y="28"/>
                    </a:cubicBezTo>
                    <a:cubicBezTo>
                      <a:pt x="180" y="37"/>
                      <a:pt x="187" y="48"/>
                      <a:pt x="192" y="60"/>
                    </a:cubicBezTo>
                    <a:cubicBezTo>
                      <a:pt x="196" y="73"/>
                      <a:pt x="198" y="86"/>
                      <a:pt x="198" y="101"/>
                    </a:cubicBezTo>
                    <a:close/>
                    <a:moveTo>
                      <a:pt x="148" y="101"/>
                    </a:moveTo>
                    <a:cubicBezTo>
                      <a:pt x="148" y="81"/>
                      <a:pt x="144" y="65"/>
                      <a:pt x="135" y="54"/>
                    </a:cubicBezTo>
                    <a:cubicBezTo>
                      <a:pt x="126" y="43"/>
                      <a:pt x="114" y="37"/>
                      <a:pt x="99" y="37"/>
                    </a:cubicBezTo>
                    <a:cubicBezTo>
                      <a:pt x="89" y="37"/>
                      <a:pt x="81" y="39"/>
                      <a:pt x="73" y="44"/>
                    </a:cubicBezTo>
                    <a:cubicBezTo>
                      <a:pt x="66" y="49"/>
                      <a:pt x="60" y="57"/>
                      <a:pt x="56" y="67"/>
                    </a:cubicBezTo>
                    <a:cubicBezTo>
                      <a:pt x="52" y="77"/>
                      <a:pt x="50" y="88"/>
                      <a:pt x="50" y="101"/>
                    </a:cubicBezTo>
                    <a:cubicBezTo>
                      <a:pt x="50" y="114"/>
                      <a:pt x="52" y="126"/>
                      <a:pt x="56" y="135"/>
                    </a:cubicBezTo>
                    <a:cubicBezTo>
                      <a:pt x="60" y="145"/>
                      <a:pt x="66" y="152"/>
                      <a:pt x="73" y="158"/>
                    </a:cubicBezTo>
                    <a:cubicBezTo>
                      <a:pt x="81" y="163"/>
                      <a:pt x="89" y="165"/>
                      <a:pt x="99" y="165"/>
                    </a:cubicBezTo>
                    <a:cubicBezTo>
                      <a:pt x="114" y="165"/>
                      <a:pt x="126" y="160"/>
                      <a:pt x="135" y="148"/>
                    </a:cubicBezTo>
                    <a:cubicBezTo>
                      <a:pt x="144" y="137"/>
                      <a:pt x="148" y="121"/>
                      <a:pt x="14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1" name="Freeform 25"/>
              <p:cNvSpPr>
                <a:spLocks/>
              </p:cNvSpPr>
              <p:nvPr/>
            </p:nvSpPr>
            <p:spPr bwMode="auto">
              <a:xfrm>
                <a:off x="4013" y="3064"/>
                <a:ext cx="356" cy="405"/>
              </a:xfrm>
              <a:custGeom>
                <a:avLst/>
                <a:gdLst>
                  <a:gd name="T0" fmla="*/ 46 w 177"/>
                  <a:gd name="T1" fmla="*/ 27 h 202"/>
                  <a:gd name="T2" fmla="*/ 46 w 177"/>
                  <a:gd name="T3" fmla="*/ 33 h 202"/>
                  <a:gd name="T4" fmla="*/ 75 w 177"/>
                  <a:gd name="T5" fmla="*/ 8 h 202"/>
                  <a:gd name="T6" fmla="*/ 110 w 177"/>
                  <a:gd name="T7" fmla="*/ 0 h 202"/>
                  <a:gd name="T8" fmla="*/ 146 w 177"/>
                  <a:gd name="T9" fmla="*/ 8 h 202"/>
                  <a:gd name="T10" fmla="*/ 169 w 177"/>
                  <a:gd name="T11" fmla="*/ 33 h 202"/>
                  <a:gd name="T12" fmla="*/ 175 w 177"/>
                  <a:gd name="T13" fmla="*/ 52 h 202"/>
                  <a:gd name="T14" fmla="*/ 177 w 177"/>
                  <a:gd name="T15" fmla="*/ 79 h 202"/>
                  <a:gd name="T16" fmla="*/ 177 w 177"/>
                  <a:gd name="T17" fmla="*/ 172 h 202"/>
                  <a:gd name="T18" fmla="*/ 170 w 177"/>
                  <a:gd name="T19" fmla="*/ 195 h 202"/>
                  <a:gd name="T20" fmla="*/ 152 w 177"/>
                  <a:gd name="T21" fmla="*/ 202 h 202"/>
                  <a:gd name="T22" fmla="*/ 134 w 177"/>
                  <a:gd name="T23" fmla="*/ 195 h 202"/>
                  <a:gd name="T24" fmla="*/ 127 w 177"/>
                  <a:gd name="T25" fmla="*/ 172 h 202"/>
                  <a:gd name="T26" fmla="*/ 127 w 177"/>
                  <a:gd name="T27" fmla="*/ 89 h 202"/>
                  <a:gd name="T28" fmla="*/ 120 w 177"/>
                  <a:gd name="T29" fmla="*/ 51 h 202"/>
                  <a:gd name="T30" fmla="*/ 93 w 177"/>
                  <a:gd name="T31" fmla="*/ 38 h 202"/>
                  <a:gd name="T32" fmla="*/ 69 w 177"/>
                  <a:gd name="T33" fmla="*/ 46 h 202"/>
                  <a:gd name="T34" fmla="*/ 53 w 177"/>
                  <a:gd name="T35" fmla="*/ 68 h 202"/>
                  <a:gd name="T36" fmla="*/ 49 w 177"/>
                  <a:gd name="T37" fmla="*/ 110 h 202"/>
                  <a:gd name="T38" fmla="*/ 49 w 177"/>
                  <a:gd name="T39" fmla="*/ 172 h 202"/>
                  <a:gd name="T40" fmla="*/ 42 w 177"/>
                  <a:gd name="T41" fmla="*/ 195 h 202"/>
                  <a:gd name="T42" fmla="*/ 24 w 177"/>
                  <a:gd name="T43" fmla="*/ 202 h 202"/>
                  <a:gd name="T44" fmla="*/ 6 w 177"/>
                  <a:gd name="T45" fmla="*/ 195 h 202"/>
                  <a:gd name="T46" fmla="*/ 0 w 177"/>
                  <a:gd name="T47" fmla="*/ 172 h 202"/>
                  <a:gd name="T48" fmla="*/ 0 w 177"/>
                  <a:gd name="T49" fmla="*/ 28 h 202"/>
                  <a:gd name="T50" fmla="*/ 6 w 177"/>
                  <a:gd name="T51" fmla="*/ 7 h 202"/>
                  <a:gd name="T52" fmla="*/ 23 w 177"/>
                  <a:gd name="T53" fmla="*/ 0 h 202"/>
                  <a:gd name="T54" fmla="*/ 34 w 177"/>
                  <a:gd name="T55" fmla="*/ 3 h 202"/>
                  <a:gd name="T56" fmla="*/ 43 w 177"/>
                  <a:gd name="T57" fmla="*/ 12 h 202"/>
                  <a:gd name="T58" fmla="*/ 46 w 177"/>
                  <a:gd name="T59" fmla="*/ 2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 h="202">
                    <a:moveTo>
                      <a:pt x="46" y="27"/>
                    </a:moveTo>
                    <a:cubicBezTo>
                      <a:pt x="46" y="33"/>
                      <a:pt x="46" y="33"/>
                      <a:pt x="46" y="33"/>
                    </a:cubicBezTo>
                    <a:cubicBezTo>
                      <a:pt x="55" y="22"/>
                      <a:pt x="64" y="13"/>
                      <a:pt x="75" y="8"/>
                    </a:cubicBezTo>
                    <a:cubicBezTo>
                      <a:pt x="85" y="3"/>
                      <a:pt x="97" y="0"/>
                      <a:pt x="110" y="0"/>
                    </a:cubicBezTo>
                    <a:cubicBezTo>
                      <a:pt x="124" y="0"/>
                      <a:pt x="135" y="3"/>
                      <a:pt x="146" y="8"/>
                    </a:cubicBezTo>
                    <a:cubicBezTo>
                      <a:pt x="156" y="14"/>
                      <a:pt x="164" y="22"/>
                      <a:pt x="169" y="33"/>
                    </a:cubicBezTo>
                    <a:cubicBezTo>
                      <a:pt x="172" y="39"/>
                      <a:pt x="174" y="45"/>
                      <a:pt x="175" y="52"/>
                    </a:cubicBezTo>
                    <a:cubicBezTo>
                      <a:pt x="176" y="59"/>
                      <a:pt x="177" y="68"/>
                      <a:pt x="177" y="79"/>
                    </a:cubicBezTo>
                    <a:cubicBezTo>
                      <a:pt x="177" y="172"/>
                      <a:pt x="177" y="172"/>
                      <a:pt x="177" y="172"/>
                    </a:cubicBezTo>
                    <a:cubicBezTo>
                      <a:pt x="177" y="182"/>
                      <a:pt x="174" y="190"/>
                      <a:pt x="170" y="195"/>
                    </a:cubicBezTo>
                    <a:cubicBezTo>
                      <a:pt x="165" y="200"/>
                      <a:pt x="159" y="202"/>
                      <a:pt x="152" y="202"/>
                    </a:cubicBezTo>
                    <a:cubicBezTo>
                      <a:pt x="145" y="202"/>
                      <a:pt x="139" y="200"/>
                      <a:pt x="134" y="195"/>
                    </a:cubicBezTo>
                    <a:cubicBezTo>
                      <a:pt x="129" y="189"/>
                      <a:pt x="127" y="182"/>
                      <a:pt x="127" y="172"/>
                    </a:cubicBezTo>
                    <a:cubicBezTo>
                      <a:pt x="127" y="89"/>
                      <a:pt x="127" y="89"/>
                      <a:pt x="127" y="89"/>
                    </a:cubicBezTo>
                    <a:cubicBezTo>
                      <a:pt x="127" y="73"/>
                      <a:pt x="125" y="60"/>
                      <a:pt x="120" y="51"/>
                    </a:cubicBezTo>
                    <a:cubicBezTo>
                      <a:pt x="116" y="43"/>
                      <a:pt x="107" y="38"/>
                      <a:pt x="93" y="38"/>
                    </a:cubicBezTo>
                    <a:cubicBezTo>
                      <a:pt x="84" y="38"/>
                      <a:pt x="76" y="41"/>
                      <a:pt x="69" y="46"/>
                    </a:cubicBezTo>
                    <a:cubicBezTo>
                      <a:pt x="61" y="52"/>
                      <a:pt x="56" y="59"/>
                      <a:pt x="53" y="68"/>
                    </a:cubicBezTo>
                    <a:cubicBezTo>
                      <a:pt x="50" y="76"/>
                      <a:pt x="49" y="89"/>
                      <a:pt x="49" y="110"/>
                    </a:cubicBezTo>
                    <a:cubicBezTo>
                      <a:pt x="49" y="172"/>
                      <a:pt x="49" y="172"/>
                      <a:pt x="49" y="172"/>
                    </a:cubicBezTo>
                    <a:cubicBezTo>
                      <a:pt x="49" y="182"/>
                      <a:pt x="47" y="190"/>
                      <a:pt x="42" y="195"/>
                    </a:cubicBezTo>
                    <a:cubicBezTo>
                      <a:pt x="37" y="200"/>
                      <a:pt x="31" y="202"/>
                      <a:pt x="24" y="202"/>
                    </a:cubicBezTo>
                    <a:cubicBezTo>
                      <a:pt x="17" y="202"/>
                      <a:pt x="11" y="200"/>
                      <a:pt x="6" y="195"/>
                    </a:cubicBezTo>
                    <a:cubicBezTo>
                      <a:pt x="2" y="189"/>
                      <a:pt x="0" y="182"/>
                      <a:pt x="0" y="172"/>
                    </a:cubicBezTo>
                    <a:cubicBezTo>
                      <a:pt x="0" y="28"/>
                      <a:pt x="0" y="28"/>
                      <a:pt x="0" y="28"/>
                    </a:cubicBezTo>
                    <a:cubicBezTo>
                      <a:pt x="0" y="19"/>
                      <a:pt x="2" y="12"/>
                      <a:pt x="6" y="7"/>
                    </a:cubicBezTo>
                    <a:cubicBezTo>
                      <a:pt x="10" y="2"/>
                      <a:pt x="15" y="0"/>
                      <a:pt x="23" y="0"/>
                    </a:cubicBezTo>
                    <a:cubicBezTo>
                      <a:pt x="27" y="0"/>
                      <a:pt x="31" y="1"/>
                      <a:pt x="34" y="3"/>
                    </a:cubicBezTo>
                    <a:cubicBezTo>
                      <a:pt x="38" y="5"/>
                      <a:pt x="41" y="8"/>
                      <a:pt x="43" y="12"/>
                    </a:cubicBezTo>
                    <a:cubicBezTo>
                      <a:pt x="45" y="16"/>
                      <a:pt x="46" y="21"/>
                      <a:pt x="46"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2" name="Freeform 26"/>
              <p:cNvSpPr>
                <a:spLocks noEditPoints="1"/>
              </p:cNvSpPr>
              <p:nvPr/>
            </p:nvSpPr>
            <p:spPr bwMode="auto">
              <a:xfrm>
                <a:off x="4445" y="3064"/>
                <a:ext cx="398" cy="405"/>
              </a:xfrm>
              <a:custGeom>
                <a:avLst/>
                <a:gdLst>
                  <a:gd name="T0" fmla="*/ 198 w 198"/>
                  <a:gd name="T1" fmla="*/ 101 h 202"/>
                  <a:gd name="T2" fmla="*/ 191 w 198"/>
                  <a:gd name="T3" fmla="*/ 142 h 202"/>
                  <a:gd name="T4" fmla="*/ 171 w 198"/>
                  <a:gd name="T5" fmla="*/ 175 h 202"/>
                  <a:gd name="T6" fmla="*/ 139 w 198"/>
                  <a:gd name="T7" fmla="*/ 195 h 202"/>
                  <a:gd name="T8" fmla="*/ 99 w 198"/>
                  <a:gd name="T9" fmla="*/ 202 h 202"/>
                  <a:gd name="T10" fmla="*/ 58 w 198"/>
                  <a:gd name="T11" fmla="*/ 195 h 202"/>
                  <a:gd name="T12" fmla="*/ 27 w 198"/>
                  <a:gd name="T13" fmla="*/ 174 h 202"/>
                  <a:gd name="T14" fmla="*/ 7 w 198"/>
                  <a:gd name="T15" fmla="*/ 142 h 202"/>
                  <a:gd name="T16" fmla="*/ 0 w 198"/>
                  <a:gd name="T17" fmla="*/ 101 h 202"/>
                  <a:gd name="T18" fmla="*/ 7 w 198"/>
                  <a:gd name="T19" fmla="*/ 60 h 202"/>
                  <a:gd name="T20" fmla="*/ 27 w 198"/>
                  <a:gd name="T21" fmla="*/ 28 h 202"/>
                  <a:gd name="T22" fmla="*/ 58 w 198"/>
                  <a:gd name="T23" fmla="*/ 7 h 202"/>
                  <a:gd name="T24" fmla="*/ 99 w 198"/>
                  <a:gd name="T25" fmla="*/ 0 h 202"/>
                  <a:gd name="T26" fmla="*/ 139 w 198"/>
                  <a:gd name="T27" fmla="*/ 7 h 202"/>
                  <a:gd name="T28" fmla="*/ 171 w 198"/>
                  <a:gd name="T29" fmla="*/ 28 h 202"/>
                  <a:gd name="T30" fmla="*/ 191 w 198"/>
                  <a:gd name="T31" fmla="*/ 60 h 202"/>
                  <a:gd name="T32" fmla="*/ 198 w 198"/>
                  <a:gd name="T33" fmla="*/ 101 h 202"/>
                  <a:gd name="T34" fmla="*/ 148 w 198"/>
                  <a:gd name="T35" fmla="*/ 101 h 202"/>
                  <a:gd name="T36" fmla="*/ 134 w 198"/>
                  <a:gd name="T37" fmla="*/ 54 h 202"/>
                  <a:gd name="T38" fmla="*/ 99 w 198"/>
                  <a:gd name="T39" fmla="*/ 37 h 202"/>
                  <a:gd name="T40" fmla="*/ 73 w 198"/>
                  <a:gd name="T41" fmla="*/ 44 h 202"/>
                  <a:gd name="T42" fmla="*/ 56 w 198"/>
                  <a:gd name="T43" fmla="*/ 67 h 202"/>
                  <a:gd name="T44" fmla="*/ 50 w 198"/>
                  <a:gd name="T45" fmla="*/ 101 h 202"/>
                  <a:gd name="T46" fmla="*/ 56 w 198"/>
                  <a:gd name="T47" fmla="*/ 135 h 202"/>
                  <a:gd name="T48" fmla="*/ 73 w 198"/>
                  <a:gd name="T49" fmla="*/ 158 h 202"/>
                  <a:gd name="T50" fmla="*/ 99 w 198"/>
                  <a:gd name="T51" fmla="*/ 165 h 202"/>
                  <a:gd name="T52" fmla="*/ 134 w 198"/>
                  <a:gd name="T53" fmla="*/ 148 h 202"/>
                  <a:gd name="T54" fmla="*/ 148 w 198"/>
                  <a:gd name="T55" fmla="*/ 10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02">
                    <a:moveTo>
                      <a:pt x="198" y="101"/>
                    </a:moveTo>
                    <a:cubicBezTo>
                      <a:pt x="198" y="116"/>
                      <a:pt x="195" y="130"/>
                      <a:pt x="191" y="142"/>
                    </a:cubicBezTo>
                    <a:cubicBezTo>
                      <a:pt x="186" y="155"/>
                      <a:pt x="180" y="166"/>
                      <a:pt x="171" y="175"/>
                    </a:cubicBezTo>
                    <a:cubicBezTo>
                      <a:pt x="162" y="183"/>
                      <a:pt x="152" y="190"/>
                      <a:pt x="139" y="195"/>
                    </a:cubicBezTo>
                    <a:cubicBezTo>
                      <a:pt x="127" y="200"/>
                      <a:pt x="114" y="202"/>
                      <a:pt x="99" y="202"/>
                    </a:cubicBezTo>
                    <a:cubicBezTo>
                      <a:pt x="83" y="202"/>
                      <a:pt x="70" y="200"/>
                      <a:pt x="58" y="195"/>
                    </a:cubicBezTo>
                    <a:cubicBezTo>
                      <a:pt x="46" y="190"/>
                      <a:pt x="35" y="183"/>
                      <a:pt x="27" y="174"/>
                    </a:cubicBezTo>
                    <a:cubicBezTo>
                      <a:pt x="18" y="165"/>
                      <a:pt x="11" y="154"/>
                      <a:pt x="7" y="142"/>
                    </a:cubicBezTo>
                    <a:cubicBezTo>
                      <a:pt x="2" y="130"/>
                      <a:pt x="0" y="116"/>
                      <a:pt x="0" y="101"/>
                    </a:cubicBezTo>
                    <a:cubicBezTo>
                      <a:pt x="0" y="86"/>
                      <a:pt x="2" y="72"/>
                      <a:pt x="7" y="60"/>
                    </a:cubicBezTo>
                    <a:cubicBezTo>
                      <a:pt x="11" y="47"/>
                      <a:pt x="18" y="36"/>
                      <a:pt x="27" y="28"/>
                    </a:cubicBezTo>
                    <a:cubicBezTo>
                      <a:pt x="35" y="19"/>
                      <a:pt x="46" y="12"/>
                      <a:pt x="58" y="7"/>
                    </a:cubicBezTo>
                    <a:cubicBezTo>
                      <a:pt x="70" y="2"/>
                      <a:pt x="84" y="0"/>
                      <a:pt x="99" y="0"/>
                    </a:cubicBezTo>
                    <a:cubicBezTo>
                      <a:pt x="114" y="0"/>
                      <a:pt x="127" y="2"/>
                      <a:pt x="139" y="7"/>
                    </a:cubicBezTo>
                    <a:cubicBezTo>
                      <a:pt x="152" y="12"/>
                      <a:pt x="162" y="19"/>
                      <a:pt x="171" y="28"/>
                    </a:cubicBezTo>
                    <a:cubicBezTo>
                      <a:pt x="180" y="37"/>
                      <a:pt x="186" y="48"/>
                      <a:pt x="191" y="60"/>
                    </a:cubicBezTo>
                    <a:cubicBezTo>
                      <a:pt x="196" y="73"/>
                      <a:pt x="198" y="86"/>
                      <a:pt x="198" y="101"/>
                    </a:cubicBezTo>
                    <a:close/>
                    <a:moveTo>
                      <a:pt x="148" y="101"/>
                    </a:moveTo>
                    <a:cubicBezTo>
                      <a:pt x="148" y="81"/>
                      <a:pt x="143" y="65"/>
                      <a:pt x="134" y="54"/>
                    </a:cubicBezTo>
                    <a:cubicBezTo>
                      <a:pt x="126" y="43"/>
                      <a:pt x="114" y="37"/>
                      <a:pt x="99" y="37"/>
                    </a:cubicBezTo>
                    <a:cubicBezTo>
                      <a:pt x="89" y="37"/>
                      <a:pt x="80" y="39"/>
                      <a:pt x="73" y="44"/>
                    </a:cubicBezTo>
                    <a:cubicBezTo>
                      <a:pt x="65" y="49"/>
                      <a:pt x="60" y="57"/>
                      <a:pt x="56" y="67"/>
                    </a:cubicBezTo>
                    <a:cubicBezTo>
                      <a:pt x="52" y="77"/>
                      <a:pt x="50" y="88"/>
                      <a:pt x="50" y="101"/>
                    </a:cubicBezTo>
                    <a:cubicBezTo>
                      <a:pt x="50" y="114"/>
                      <a:pt x="52" y="126"/>
                      <a:pt x="56" y="135"/>
                    </a:cubicBezTo>
                    <a:cubicBezTo>
                      <a:pt x="60" y="145"/>
                      <a:pt x="65" y="152"/>
                      <a:pt x="73" y="158"/>
                    </a:cubicBezTo>
                    <a:cubicBezTo>
                      <a:pt x="80" y="163"/>
                      <a:pt x="89" y="165"/>
                      <a:pt x="99" y="165"/>
                    </a:cubicBezTo>
                    <a:cubicBezTo>
                      <a:pt x="114" y="165"/>
                      <a:pt x="126" y="160"/>
                      <a:pt x="134" y="148"/>
                    </a:cubicBezTo>
                    <a:cubicBezTo>
                      <a:pt x="143" y="137"/>
                      <a:pt x="148" y="121"/>
                      <a:pt x="14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3" name="Freeform 27"/>
              <p:cNvSpPr>
                <a:spLocks/>
              </p:cNvSpPr>
              <p:nvPr/>
            </p:nvSpPr>
            <p:spPr bwMode="auto">
              <a:xfrm>
                <a:off x="4827" y="2996"/>
                <a:ext cx="56" cy="78"/>
              </a:xfrm>
              <a:custGeom>
                <a:avLst/>
                <a:gdLst>
                  <a:gd name="T0" fmla="*/ 24 w 56"/>
                  <a:gd name="T1" fmla="*/ 10 h 78"/>
                  <a:gd name="T2" fmla="*/ 0 w 56"/>
                  <a:gd name="T3" fmla="*/ 10 h 78"/>
                  <a:gd name="T4" fmla="*/ 0 w 56"/>
                  <a:gd name="T5" fmla="*/ 0 h 78"/>
                  <a:gd name="T6" fmla="*/ 56 w 56"/>
                  <a:gd name="T7" fmla="*/ 0 h 78"/>
                  <a:gd name="T8" fmla="*/ 56 w 56"/>
                  <a:gd name="T9" fmla="*/ 10 h 78"/>
                  <a:gd name="T10" fmla="*/ 34 w 56"/>
                  <a:gd name="T11" fmla="*/ 10 h 78"/>
                  <a:gd name="T12" fmla="*/ 34 w 56"/>
                  <a:gd name="T13" fmla="*/ 78 h 78"/>
                  <a:gd name="T14" fmla="*/ 24 w 56"/>
                  <a:gd name="T15" fmla="*/ 78 h 78"/>
                  <a:gd name="T16" fmla="*/ 24 w 56"/>
                  <a:gd name="T17"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8">
                    <a:moveTo>
                      <a:pt x="24" y="10"/>
                    </a:moveTo>
                    <a:lnTo>
                      <a:pt x="0" y="10"/>
                    </a:lnTo>
                    <a:lnTo>
                      <a:pt x="0" y="0"/>
                    </a:lnTo>
                    <a:lnTo>
                      <a:pt x="56" y="0"/>
                    </a:lnTo>
                    <a:lnTo>
                      <a:pt x="56" y="10"/>
                    </a:lnTo>
                    <a:lnTo>
                      <a:pt x="34" y="10"/>
                    </a:lnTo>
                    <a:lnTo>
                      <a:pt x="34" y="78"/>
                    </a:lnTo>
                    <a:lnTo>
                      <a:pt x="24" y="78"/>
                    </a:lnTo>
                    <a:lnTo>
                      <a:pt x="2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4" name="Freeform 28"/>
              <p:cNvSpPr>
                <a:spLocks/>
              </p:cNvSpPr>
              <p:nvPr/>
            </p:nvSpPr>
            <p:spPr bwMode="auto">
              <a:xfrm>
                <a:off x="4892" y="2996"/>
                <a:ext cx="78" cy="78"/>
              </a:xfrm>
              <a:custGeom>
                <a:avLst/>
                <a:gdLst>
                  <a:gd name="T0" fmla="*/ 33 w 39"/>
                  <a:gd name="T1" fmla="*/ 22 h 39"/>
                  <a:gd name="T2" fmla="*/ 33 w 39"/>
                  <a:gd name="T3" fmla="*/ 5 h 39"/>
                  <a:gd name="T4" fmla="*/ 32 w 39"/>
                  <a:gd name="T5" fmla="*/ 5 h 39"/>
                  <a:gd name="T6" fmla="*/ 28 w 39"/>
                  <a:gd name="T7" fmla="*/ 20 h 39"/>
                  <a:gd name="T8" fmla="*/ 21 w 39"/>
                  <a:gd name="T9" fmla="*/ 39 h 39"/>
                  <a:gd name="T10" fmla="*/ 17 w 39"/>
                  <a:gd name="T11" fmla="*/ 39 h 39"/>
                  <a:gd name="T12" fmla="*/ 11 w 39"/>
                  <a:gd name="T13" fmla="*/ 20 h 39"/>
                  <a:gd name="T14" fmla="*/ 6 w 39"/>
                  <a:gd name="T15" fmla="*/ 5 h 39"/>
                  <a:gd name="T16" fmla="*/ 6 w 39"/>
                  <a:gd name="T17" fmla="*/ 5 h 39"/>
                  <a:gd name="T18" fmla="*/ 5 w 39"/>
                  <a:gd name="T19" fmla="*/ 22 h 39"/>
                  <a:gd name="T20" fmla="*/ 4 w 39"/>
                  <a:gd name="T21" fmla="*/ 39 h 39"/>
                  <a:gd name="T22" fmla="*/ 0 w 39"/>
                  <a:gd name="T23" fmla="*/ 39 h 39"/>
                  <a:gd name="T24" fmla="*/ 2 w 39"/>
                  <a:gd name="T25" fmla="*/ 0 h 39"/>
                  <a:gd name="T26" fmla="*/ 9 w 39"/>
                  <a:gd name="T27" fmla="*/ 0 h 39"/>
                  <a:gd name="T28" fmla="*/ 15 w 39"/>
                  <a:gd name="T29" fmla="*/ 19 h 39"/>
                  <a:gd name="T30" fmla="*/ 19 w 39"/>
                  <a:gd name="T31" fmla="*/ 32 h 39"/>
                  <a:gd name="T32" fmla="*/ 19 w 39"/>
                  <a:gd name="T33" fmla="*/ 32 h 39"/>
                  <a:gd name="T34" fmla="*/ 23 w 39"/>
                  <a:gd name="T35" fmla="*/ 19 h 39"/>
                  <a:gd name="T36" fmla="*/ 30 w 39"/>
                  <a:gd name="T37" fmla="*/ 0 h 39"/>
                  <a:gd name="T38" fmla="*/ 37 w 39"/>
                  <a:gd name="T39" fmla="*/ 0 h 39"/>
                  <a:gd name="T40" fmla="*/ 39 w 39"/>
                  <a:gd name="T41" fmla="*/ 39 h 39"/>
                  <a:gd name="T42" fmla="*/ 34 w 39"/>
                  <a:gd name="T43" fmla="*/ 39 h 39"/>
                  <a:gd name="T44" fmla="*/ 33 w 39"/>
                  <a:gd name="T45"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9">
                    <a:moveTo>
                      <a:pt x="33" y="22"/>
                    </a:moveTo>
                    <a:cubicBezTo>
                      <a:pt x="33" y="17"/>
                      <a:pt x="33" y="10"/>
                      <a:pt x="33" y="5"/>
                    </a:cubicBezTo>
                    <a:cubicBezTo>
                      <a:pt x="32" y="5"/>
                      <a:pt x="32" y="5"/>
                      <a:pt x="32" y="5"/>
                    </a:cubicBezTo>
                    <a:cubicBezTo>
                      <a:pt x="31" y="10"/>
                      <a:pt x="30" y="15"/>
                      <a:pt x="28" y="20"/>
                    </a:cubicBezTo>
                    <a:cubicBezTo>
                      <a:pt x="21" y="39"/>
                      <a:pt x="21" y="39"/>
                      <a:pt x="21" y="39"/>
                    </a:cubicBezTo>
                    <a:cubicBezTo>
                      <a:pt x="17" y="39"/>
                      <a:pt x="17" y="39"/>
                      <a:pt x="17" y="39"/>
                    </a:cubicBezTo>
                    <a:cubicBezTo>
                      <a:pt x="11" y="20"/>
                      <a:pt x="11" y="20"/>
                      <a:pt x="11" y="20"/>
                    </a:cubicBezTo>
                    <a:cubicBezTo>
                      <a:pt x="9" y="15"/>
                      <a:pt x="7" y="10"/>
                      <a:pt x="6" y="5"/>
                    </a:cubicBezTo>
                    <a:cubicBezTo>
                      <a:pt x="6" y="5"/>
                      <a:pt x="6" y="5"/>
                      <a:pt x="6" y="5"/>
                    </a:cubicBezTo>
                    <a:cubicBezTo>
                      <a:pt x="6" y="10"/>
                      <a:pt x="6" y="17"/>
                      <a:pt x="5" y="22"/>
                    </a:cubicBezTo>
                    <a:cubicBezTo>
                      <a:pt x="4" y="39"/>
                      <a:pt x="4" y="39"/>
                      <a:pt x="4" y="39"/>
                    </a:cubicBezTo>
                    <a:cubicBezTo>
                      <a:pt x="0" y="39"/>
                      <a:pt x="0" y="39"/>
                      <a:pt x="0" y="39"/>
                    </a:cubicBezTo>
                    <a:cubicBezTo>
                      <a:pt x="2" y="0"/>
                      <a:pt x="2" y="0"/>
                      <a:pt x="2" y="0"/>
                    </a:cubicBezTo>
                    <a:cubicBezTo>
                      <a:pt x="9" y="0"/>
                      <a:pt x="9" y="0"/>
                      <a:pt x="9" y="0"/>
                    </a:cubicBezTo>
                    <a:cubicBezTo>
                      <a:pt x="15" y="19"/>
                      <a:pt x="15" y="19"/>
                      <a:pt x="15" y="19"/>
                    </a:cubicBezTo>
                    <a:cubicBezTo>
                      <a:pt x="17" y="24"/>
                      <a:pt x="18" y="28"/>
                      <a:pt x="19" y="32"/>
                    </a:cubicBezTo>
                    <a:cubicBezTo>
                      <a:pt x="19" y="32"/>
                      <a:pt x="19" y="32"/>
                      <a:pt x="19" y="32"/>
                    </a:cubicBezTo>
                    <a:cubicBezTo>
                      <a:pt x="20" y="28"/>
                      <a:pt x="22" y="24"/>
                      <a:pt x="23" y="19"/>
                    </a:cubicBezTo>
                    <a:cubicBezTo>
                      <a:pt x="30" y="0"/>
                      <a:pt x="30" y="0"/>
                      <a:pt x="30" y="0"/>
                    </a:cubicBezTo>
                    <a:cubicBezTo>
                      <a:pt x="37" y="0"/>
                      <a:pt x="37" y="0"/>
                      <a:pt x="37" y="0"/>
                    </a:cubicBezTo>
                    <a:cubicBezTo>
                      <a:pt x="39" y="39"/>
                      <a:pt x="39" y="39"/>
                      <a:pt x="39" y="39"/>
                    </a:cubicBezTo>
                    <a:cubicBezTo>
                      <a:pt x="34" y="39"/>
                      <a:pt x="34" y="39"/>
                      <a:pt x="34" y="39"/>
                    </a:cubicBezTo>
                    <a:lnTo>
                      <a:pt x="3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grpSp>
          <p:nvGrpSpPr>
            <p:cNvPr id="155" name="Group 154"/>
            <p:cNvGrpSpPr/>
            <p:nvPr/>
          </p:nvGrpSpPr>
          <p:grpSpPr>
            <a:xfrm>
              <a:off x="3802492" y="3020407"/>
              <a:ext cx="671723" cy="671724"/>
              <a:chOff x="3802495" y="3020406"/>
              <a:chExt cx="671724" cy="671724"/>
            </a:xfrm>
          </p:grpSpPr>
          <p:sp>
            <p:nvSpPr>
              <p:cNvPr id="154" name="Oval 153"/>
              <p:cNvSpPr/>
              <p:nvPr/>
            </p:nvSpPr>
            <p:spPr bwMode="auto">
              <a:xfrm>
                <a:off x="3802495" y="3020406"/>
                <a:ext cx="671724" cy="671724"/>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149" name="Group 49"/>
              <p:cNvGrpSpPr>
                <a:grpSpLocks noChangeAspect="1"/>
              </p:cNvGrpSpPr>
              <p:nvPr/>
            </p:nvGrpSpPr>
            <p:grpSpPr bwMode="auto">
              <a:xfrm>
                <a:off x="3949980" y="3209536"/>
                <a:ext cx="469620" cy="299956"/>
                <a:chOff x="3417" y="1882"/>
                <a:chExt cx="1002" cy="640"/>
              </a:xfrm>
              <a:solidFill>
                <a:schemeClr val="bg1"/>
              </a:solidFill>
            </p:grpSpPr>
            <p:sp>
              <p:nvSpPr>
                <p:cNvPr id="151" name="Freeform 50"/>
                <p:cNvSpPr>
                  <a:spLocks noEditPoints="1"/>
                </p:cNvSpPr>
                <p:nvPr/>
              </p:nvSpPr>
              <p:spPr bwMode="auto">
                <a:xfrm>
                  <a:off x="3417" y="1914"/>
                  <a:ext cx="34" cy="598"/>
                </a:xfrm>
                <a:custGeom>
                  <a:avLst/>
                  <a:gdLst>
                    <a:gd name="T0" fmla="*/ 17 w 17"/>
                    <a:gd name="T1" fmla="*/ 10 h 296"/>
                    <a:gd name="T2" fmla="*/ 8 w 17"/>
                    <a:gd name="T3" fmla="*/ 19 h 296"/>
                    <a:gd name="T4" fmla="*/ 0 w 17"/>
                    <a:gd name="T5" fmla="*/ 10 h 296"/>
                    <a:gd name="T6" fmla="*/ 9 w 17"/>
                    <a:gd name="T7" fmla="*/ 0 h 296"/>
                    <a:gd name="T8" fmla="*/ 17 w 17"/>
                    <a:gd name="T9" fmla="*/ 10 h 296"/>
                    <a:gd name="T10" fmla="*/ 4 w 17"/>
                    <a:gd name="T11" fmla="*/ 296 h 296"/>
                    <a:gd name="T12" fmla="*/ 4 w 17"/>
                    <a:gd name="T13" fmla="*/ 77 h 296"/>
                    <a:gd name="T14" fmla="*/ 13 w 17"/>
                    <a:gd name="T15" fmla="*/ 77 h 296"/>
                    <a:gd name="T16" fmla="*/ 13 w 17"/>
                    <a:gd name="T17" fmla="*/ 296 h 296"/>
                    <a:gd name="T18" fmla="*/ 4 w 17"/>
                    <a:gd name="T19"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96">
                      <a:moveTo>
                        <a:pt x="17" y="10"/>
                      </a:moveTo>
                      <a:cubicBezTo>
                        <a:pt x="17" y="15"/>
                        <a:pt x="14" y="19"/>
                        <a:pt x="8" y="19"/>
                      </a:cubicBezTo>
                      <a:cubicBezTo>
                        <a:pt x="4" y="19"/>
                        <a:pt x="0" y="15"/>
                        <a:pt x="0" y="10"/>
                      </a:cubicBezTo>
                      <a:cubicBezTo>
                        <a:pt x="0" y="5"/>
                        <a:pt x="4" y="0"/>
                        <a:pt x="9" y="0"/>
                      </a:cubicBezTo>
                      <a:cubicBezTo>
                        <a:pt x="14" y="0"/>
                        <a:pt x="17" y="5"/>
                        <a:pt x="17" y="10"/>
                      </a:cubicBezTo>
                      <a:close/>
                      <a:moveTo>
                        <a:pt x="4" y="296"/>
                      </a:moveTo>
                      <a:cubicBezTo>
                        <a:pt x="4" y="77"/>
                        <a:pt x="4" y="77"/>
                        <a:pt x="4" y="77"/>
                      </a:cubicBezTo>
                      <a:cubicBezTo>
                        <a:pt x="13" y="77"/>
                        <a:pt x="13" y="77"/>
                        <a:pt x="13" y="77"/>
                      </a:cubicBezTo>
                      <a:cubicBezTo>
                        <a:pt x="13" y="296"/>
                        <a:pt x="13" y="296"/>
                        <a:pt x="13" y="296"/>
                      </a:cubicBezTo>
                      <a:lnTo>
                        <a:pt x="4"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52" name="Freeform 51"/>
                <p:cNvSpPr>
                  <a:spLocks noEditPoints="1"/>
                </p:cNvSpPr>
                <p:nvPr/>
              </p:nvSpPr>
              <p:spPr bwMode="auto">
                <a:xfrm>
                  <a:off x="3536" y="1882"/>
                  <a:ext cx="510" cy="640"/>
                </a:xfrm>
                <a:custGeom>
                  <a:avLst/>
                  <a:gdLst>
                    <a:gd name="T0" fmla="*/ 253 w 253"/>
                    <a:gd name="T1" fmla="*/ 156 h 317"/>
                    <a:gd name="T2" fmla="*/ 124 w 253"/>
                    <a:gd name="T3" fmla="*/ 317 h 317"/>
                    <a:gd name="T4" fmla="*/ 0 w 253"/>
                    <a:gd name="T5" fmla="*/ 161 h 317"/>
                    <a:gd name="T6" fmla="*/ 129 w 253"/>
                    <a:gd name="T7" fmla="*/ 0 h 317"/>
                    <a:gd name="T8" fmla="*/ 253 w 253"/>
                    <a:gd name="T9" fmla="*/ 156 h 317"/>
                    <a:gd name="T10" fmla="*/ 10 w 253"/>
                    <a:gd name="T11" fmla="*/ 158 h 317"/>
                    <a:gd name="T12" fmla="*/ 125 w 253"/>
                    <a:gd name="T13" fmla="*/ 307 h 317"/>
                    <a:gd name="T14" fmla="*/ 243 w 253"/>
                    <a:gd name="T15" fmla="*/ 157 h 317"/>
                    <a:gd name="T16" fmla="*/ 130 w 253"/>
                    <a:gd name="T17" fmla="*/ 11 h 317"/>
                    <a:gd name="T18" fmla="*/ 10 w 253"/>
                    <a:gd name="T19" fmla="*/ 15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17">
                      <a:moveTo>
                        <a:pt x="253" y="156"/>
                      </a:moveTo>
                      <a:cubicBezTo>
                        <a:pt x="253" y="266"/>
                        <a:pt x="191" y="317"/>
                        <a:pt x="124" y="317"/>
                      </a:cubicBezTo>
                      <a:cubicBezTo>
                        <a:pt x="56" y="317"/>
                        <a:pt x="0" y="262"/>
                        <a:pt x="0" y="161"/>
                      </a:cubicBezTo>
                      <a:cubicBezTo>
                        <a:pt x="0" y="56"/>
                        <a:pt x="58" y="0"/>
                        <a:pt x="129" y="0"/>
                      </a:cubicBezTo>
                      <a:cubicBezTo>
                        <a:pt x="199" y="0"/>
                        <a:pt x="253" y="55"/>
                        <a:pt x="253" y="156"/>
                      </a:cubicBezTo>
                      <a:close/>
                      <a:moveTo>
                        <a:pt x="10" y="158"/>
                      </a:moveTo>
                      <a:cubicBezTo>
                        <a:pt x="10" y="242"/>
                        <a:pt x="50" y="307"/>
                        <a:pt x="125" y="307"/>
                      </a:cubicBezTo>
                      <a:cubicBezTo>
                        <a:pt x="200" y="307"/>
                        <a:pt x="243" y="240"/>
                        <a:pt x="243" y="157"/>
                      </a:cubicBezTo>
                      <a:cubicBezTo>
                        <a:pt x="243" y="81"/>
                        <a:pt x="209" y="11"/>
                        <a:pt x="130" y="11"/>
                      </a:cubicBezTo>
                      <a:cubicBezTo>
                        <a:pt x="51" y="11"/>
                        <a:pt x="10" y="77"/>
                        <a:pt x="10"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53" name="Freeform 52"/>
                <p:cNvSpPr>
                  <a:spLocks/>
                </p:cNvSpPr>
                <p:nvPr/>
              </p:nvSpPr>
              <p:spPr bwMode="auto">
                <a:xfrm>
                  <a:off x="4104" y="1884"/>
                  <a:ext cx="315" cy="636"/>
                </a:xfrm>
                <a:custGeom>
                  <a:avLst/>
                  <a:gdLst>
                    <a:gd name="T0" fmla="*/ 4 w 156"/>
                    <a:gd name="T1" fmla="*/ 287 h 315"/>
                    <a:gd name="T2" fmla="*/ 67 w 156"/>
                    <a:gd name="T3" fmla="*/ 307 h 315"/>
                    <a:gd name="T4" fmla="*/ 147 w 156"/>
                    <a:gd name="T5" fmla="*/ 234 h 315"/>
                    <a:gd name="T6" fmla="*/ 79 w 156"/>
                    <a:gd name="T7" fmla="*/ 154 h 315"/>
                    <a:gd name="T8" fmla="*/ 7 w 156"/>
                    <a:gd name="T9" fmla="*/ 77 h 315"/>
                    <a:gd name="T10" fmla="*/ 91 w 156"/>
                    <a:gd name="T11" fmla="*/ 0 h 315"/>
                    <a:gd name="T12" fmla="*/ 145 w 156"/>
                    <a:gd name="T13" fmla="*/ 13 h 315"/>
                    <a:gd name="T14" fmla="*/ 142 w 156"/>
                    <a:gd name="T15" fmla="*/ 21 h 315"/>
                    <a:gd name="T16" fmla="*/ 90 w 156"/>
                    <a:gd name="T17" fmla="*/ 9 h 315"/>
                    <a:gd name="T18" fmla="*/ 17 w 156"/>
                    <a:gd name="T19" fmla="*/ 76 h 315"/>
                    <a:gd name="T20" fmla="*/ 87 w 156"/>
                    <a:gd name="T21" fmla="*/ 147 h 315"/>
                    <a:gd name="T22" fmla="*/ 156 w 156"/>
                    <a:gd name="T23" fmla="*/ 232 h 315"/>
                    <a:gd name="T24" fmla="*/ 65 w 156"/>
                    <a:gd name="T25" fmla="*/ 315 h 315"/>
                    <a:gd name="T26" fmla="*/ 0 w 156"/>
                    <a:gd name="T27" fmla="*/ 296 h 315"/>
                    <a:gd name="T28" fmla="*/ 4 w 156"/>
                    <a:gd name="T29" fmla="*/ 28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315">
                      <a:moveTo>
                        <a:pt x="4" y="287"/>
                      </a:moveTo>
                      <a:cubicBezTo>
                        <a:pt x="19" y="297"/>
                        <a:pt x="45" y="307"/>
                        <a:pt x="67" y="307"/>
                      </a:cubicBezTo>
                      <a:cubicBezTo>
                        <a:pt x="109" y="307"/>
                        <a:pt x="147" y="277"/>
                        <a:pt x="147" y="234"/>
                      </a:cubicBezTo>
                      <a:cubicBezTo>
                        <a:pt x="147" y="193"/>
                        <a:pt x="122" y="172"/>
                        <a:pt x="79" y="154"/>
                      </a:cubicBezTo>
                      <a:cubicBezTo>
                        <a:pt x="41" y="138"/>
                        <a:pt x="7" y="120"/>
                        <a:pt x="7" y="77"/>
                      </a:cubicBezTo>
                      <a:cubicBezTo>
                        <a:pt x="7" y="31"/>
                        <a:pt x="42" y="0"/>
                        <a:pt x="91" y="0"/>
                      </a:cubicBezTo>
                      <a:cubicBezTo>
                        <a:pt x="117" y="0"/>
                        <a:pt x="136" y="7"/>
                        <a:pt x="145" y="13"/>
                      </a:cubicBezTo>
                      <a:cubicBezTo>
                        <a:pt x="142" y="21"/>
                        <a:pt x="142" y="21"/>
                        <a:pt x="142" y="21"/>
                      </a:cubicBezTo>
                      <a:cubicBezTo>
                        <a:pt x="134" y="16"/>
                        <a:pt x="113" y="9"/>
                        <a:pt x="90" y="9"/>
                      </a:cubicBezTo>
                      <a:cubicBezTo>
                        <a:pt x="39" y="9"/>
                        <a:pt x="17" y="47"/>
                        <a:pt x="17" y="76"/>
                      </a:cubicBezTo>
                      <a:cubicBezTo>
                        <a:pt x="17" y="115"/>
                        <a:pt x="47" y="128"/>
                        <a:pt x="87" y="147"/>
                      </a:cubicBezTo>
                      <a:cubicBezTo>
                        <a:pt x="132" y="169"/>
                        <a:pt x="156" y="189"/>
                        <a:pt x="156" y="232"/>
                      </a:cubicBezTo>
                      <a:cubicBezTo>
                        <a:pt x="156" y="278"/>
                        <a:pt x="124" y="315"/>
                        <a:pt x="65" y="315"/>
                      </a:cubicBezTo>
                      <a:cubicBezTo>
                        <a:pt x="41" y="315"/>
                        <a:pt x="13" y="307"/>
                        <a:pt x="0" y="296"/>
                      </a:cubicBezTo>
                      <a:lnTo>
                        <a:pt x="4"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grpSp>
        <p:grpSp>
          <p:nvGrpSpPr>
            <p:cNvPr id="158" name="Group 157"/>
            <p:cNvGrpSpPr/>
            <p:nvPr/>
          </p:nvGrpSpPr>
          <p:grpSpPr>
            <a:xfrm>
              <a:off x="7614668" y="3028094"/>
              <a:ext cx="1324257" cy="696518"/>
              <a:chOff x="7614673" y="3028093"/>
              <a:chExt cx="1324257" cy="696518"/>
            </a:xfrm>
          </p:grpSpPr>
          <p:sp>
            <p:nvSpPr>
              <p:cNvPr id="157" name="Oval 156"/>
              <p:cNvSpPr/>
              <p:nvPr/>
            </p:nvSpPr>
            <p:spPr bwMode="auto">
              <a:xfrm>
                <a:off x="7894637" y="3036083"/>
                <a:ext cx="688528" cy="688528"/>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56" name="TextBox 155"/>
              <p:cNvSpPr txBox="1"/>
              <p:nvPr/>
            </p:nvSpPr>
            <p:spPr>
              <a:xfrm>
                <a:off x="7614673" y="3028093"/>
                <a:ext cx="1324257" cy="634530"/>
              </a:xfrm>
              <a:prstGeom prst="rect">
                <a:avLst/>
              </a:prstGeom>
              <a:solidFill>
                <a:srgbClr val="7030A0"/>
              </a:solid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1333">
                          <a:prstClr val="white"/>
                        </a:gs>
                        <a:gs pos="8000">
                          <a:prstClr val="white"/>
                        </a:gs>
                      </a:gsLst>
                      <a:lin ang="5400000" scaled="0"/>
                    </a:gradFill>
                    <a:effectLst/>
                    <a:uLnTx/>
                    <a:uFillTx/>
                    <a:latin typeface="Calibri" panose="020F0502020204030204"/>
                    <a:ea typeface="+mn-ea"/>
                    <a:cs typeface="+mn-cs"/>
                  </a:rPr>
                  <a:t>macOS </a:t>
                </a:r>
              </a:p>
            </p:txBody>
          </p:sp>
        </p:grpSp>
        <p:pic>
          <p:nvPicPr>
            <p:cNvPr id="16" name="Picture 15"/>
            <p:cNvPicPr>
              <a:picLocks noChangeAspect="1"/>
            </p:cNvPicPr>
            <p:nvPr/>
          </p:nvPicPr>
          <p:blipFill>
            <a:blip r:embed="rId4"/>
            <a:stretch>
              <a:fillRect/>
            </a:stretch>
          </p:blipFill>
          <p:spPr>
            <a:xfrm>
              <a:off x="4128687" y="4059565"/>
              <a:ext cx="516302" cy="608496"/>
            </a:xfrm>
            <a:prstGeom prst="rect">
              <a:avLst/>
            </a:prstGeom>
          </p:spPr>
        </p:pic>
      </p:grpSp>
      <p:grpSp>
        <p:nvGrpSpPr>
          <p:cNvPr id="13" name="Group 12">
            <a:extLst>
              <a:ext uri="{FF2B5EF4-FFF2-40B4-BE49-F238E27FC236}">
                <a16:creationId xmlns:a16="http://schemas.microsoft.com/office/drawing/2014/main" id="{C09D9545-E92F-43BE-8CD2-F51FD5756147}"/>
              </a:ext>
            </a:extLst>
          </p:cNvPr>
          <p:cNvGrpSpPr/>
          <p:nvPr/>
        </p:nvGrpSpPr>
        <p:grpSpPr>
          <a:xfrm>
            <a:off x="834533" y="3139"/>
            <a:ext cx="10799684" cy="6856055"/>
            <a:chOff x="834533" y="3139"/>
            <a:chExt cx="10799684" cy="6856055"/>
          </a:xfrm>
        </p:grpSpPr>
        <p:grpSp>
          <p:nvGrpSpPr>
            <p:cNvPr id="4" name="Group 3">
              <a:extLst>
                <a:ext uri="{FF2B5EF4-FFF2-40B4-BE49-F238E27FC236}">
                  <a16:creationId xmlns:a16="http://schemas.microsoft.com/office/drawing/2014/main" id="{B6F34F45-3C45-4F4E-8535-5D90A5540E37}"/>
                </a:ext>
              </a:extLst>
            </p:cNvPr>
            <p:cNvGrpSpPr/>
            <p:nvPr/>
          </p:nvGrpSpPr>
          <p:grpSpPr>
            <a:xfrm>
              <a:off x="834533" y="3139"/>
              <a:ext cx="10799684" cy="6856055"/>
              <a:chOff x="778646" y="497"/>
              <a:chExt cx="11016240" cy="6993533"/>
            </a:xfrm>
          </p:grpSpPr>
          <p:grpSp>
            <p:nvGrpSpPr>
              <p:cNvPr id="3" name="Group 2">
                <a:extLst>
                  <a:ext uri="{FF2B5EF4-FFF2-40B4-BE49-F238E27FC236}">
                    <a16:creationId xmlns:a16="http://schemas.microsoft.com/office/drawing/2014/main" id="{32C55B84-CC86-474D-994C-AB0FDFA84AAE}"/>
                  </a:ext>
                </a:extLst>
              </p:cNvPr>
              <p:cNvGrpSpPr/>
              <p:nvPr/>
            </p:nvGrpSpPr>
            <p:grpSpPr>
              <a:xfrm>
                <a:off x="778646" y="497"/>
                <a:ext cx="11016240" cy="6993533"/>
                <a:chOff x="778646" y="497"/>
                <a:chExt cx="11016240" cy="6993533"/>
              </a:xfrm>
            </p:grpSpPr>
            <p:grpSp>
              <p:nvGrpSpPr>
                <p:cNvPr id="147" name="Group 146"/>
                <p:cNvGrpSpPr/>
                <p:nvPr/>
              </p:nvGrpSpPr>
              <p:grpSpPr>
                <a:xfrm>
                  <a:off x="778646" y="497"/>
                  <a:ext cx="11016240" cy="6993533"/>
                  <a:chOff x="777873" y="0"/>
                  <a:chExt cx="11017803" cy="6994525"/>
                </a:xfrm>
              </p:grpSpPr>
              <p:sp>
                <p:nvSpPr>
                  <p:cNvPr id="35" name="Rectangle 34"/>
                  <p:cNvSpPr/>
                  <p:nvPr/>
                </p:nvSpPr>
                <p:spPr>
                  <a:xfrm>
                    <a:off x="968906" y="3811194"/>
                    <a:ext cx="1554787"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a:t>
                    </a: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SignalR</a:t>
                    </a:r>
                    <a:endPar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146" name="Group 145"/>
                  <p:cNvGrpSpPr/>
                  <p:nvPr/>
                </p:nvGrpSpPr>
                <p:grpSpPr>
                  <a:xfrm>
                    <a:off x="777873" y="0"/>
                    <a:ext cx="11017803" cy="6994525"/>
                    <a:chOff x="777873" y="0"/>
                    <a:chExt cx="11017803" cy="6994525"/>
                  </a:xfrm>
                </p:grpSpPr>
                <p:pic>
                  <p:nvPicPr>
                    <p:cNvPr id="145" name="Picture 144"/>
                    <p:cNvPicPr>
                      <a:picLocks noChangeAspect="1"/>
                    </p:cNvPicPr>
                    <p:nvPr/>
                  </p:nvPicPr>
                  <p:blipFill rotWithShape="1">
                    <a:blip r:embed="rId5"/>
                    <a:srcRect t="17842" b="17842"/>
                    <a:stretch/>
                  </p:blipFill>
                  <p:spPr>
                    <a:xfrm>
                      <a:off x="777873" y="0"/>
                      <a:ext cx="10880728" cy="6994525"/>
                    </a:xfrm>
                    <a:prstGeom prst="rect">
                      <a:avLst/>
                    </a:prstGeom>
                  </p:spPr>
                </p:pic>
                <p:sp>
                  <p:nvSpPr>
                    <p:cNvPr id="29" name="TextBox 28"/>
                    <p:cNvSpPr txBox="1"/>
                    <p:nvPr/>
                  </p:nvSpPr>
                  <p:spPr>
                    <a:xfrm>
                      <a:off x="3088485" y="3282378"/>
                      <a:ext cx="1096305" cy="503215"/>
                    </a:xfrm>
                    <a:prstGeom prst="rect">
                      <a:avLst/>
                    </a:prstGeom>
                    <a:noFill/>
                  </p:spPr>
                  <p:txBody>
                    <a:bodyPr wrap="square" lIns="179259" tIns="143407" rIns="179259" bIns="143407" rtlCol="0">
                      <a:spAutoFit/>
                    </a:bodyPr>
                    <a:lstStyle/>
                    <a:p>
                      <a:pPr marL="0" marR="0" lvl="0" indent="0" algn="l" defTabSz="914192" rtl="0" eaLnBrk="1" fontAlgn="auto" latinLnBrk="0" hangingPunct="1">
                        <a:lnSpc>
                          <a:spcPct val="90000"/>
                        </a:lnSpc>
                        <a:spcBef>
                          <a:spcPts val="0"/>
                        </a:spcBef>
                        <a:spcAft>
                          <a:spcPts val="588"/>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iOS</a:t>
                      </a:r>
                    </a:p>
                  </p:txBody>
                </p:sp>
                <p:sp>
                  <p:nvSpPr>
                    <p:cNvPr id="30" name="TextBox 29"/>
                    <p:cNvSpPr txBox="1"/>
                    <p:nvPr/>
                  </p:nvSpPr>
                  <p:spPr>
                    <a:xfrm>
                      <a:off x="10043076" y="3052770"/>
                      <a:ext cx="1752600" cy="503215"/>
                    </a:xfrm>
                    <a:prstGeom prst="rect">
                      <a:avLst/>
                    </a:prstGeom>
                    <a:noFill/>
                  </p:spPr>
                  <p:txBody>
                    <a:bodyPr wrap="square" lIns="179259" tIns="143407" rIns="179259" bIns="143407" rtlCol="0">
                      <a:spAutoFit/>
                    </a:bodyPr>
                    <a:lstStyle/>
                    <a:p>
                      <a:pPr marL="0" marR="0" lvl="0" indent="0" algn="l" defTabSz="914192" rtl="0" eaLnBrk="1" fontAlgn="auto" latinLnBrk="0" hangingPunct="1">
                        <a:lnSpc>
                          <a:spcPct val="90000"/>
                        </a:lnSpc>
                        <a:spcBef>
                          <a:spcPts val="0"/>
                        </a:spcBef>
                        <a:spcAft>
                          <a:spcPts val="588"/>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macOS</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Rectangle 22"/>
                    <p:cNvSpPr/>
                    <p:nvPr/>
                  </p:nvSpPr>
                  <p:spPr>
                    <a:xfrm>
                      <a:off x="2166791" y="1833043"/>
                      <a:ext cx="200078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SDK for Hadoop</a:t>
                      </a:r>
                    </a:p>
                  </p:txBody>
                </p:sp>
                <p:sp>
                  <p:nvSpPr>
                    <p:cNvPr id="24" name="Rectangle 23"/>
                    <p:cNvSpPr/>
                    <p:nvPr/>
                  </p:nvSpPr>
                  <p:spPr>
                    <a:xfrm>
                      <a:off x="1915156" y="5955917"/>
                      <a:ext cx="302682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Compiler Platform ("Roslyn")</a:t>
                      </a:r>
                    </a:p>
                  </p:txBody>
                </p:sp>
                <p:sp>
                  <p:nvSpPr>
                    <p:cNvPr id="28" name="Rectangle 27"/>
                    <p:cNvSpPr/>
                    <p:nvPr/>
                  </p:nvSpPr>
                  <p:spPr>
                    <a:xfrm>
                      <a:off x="8885614" y="3961584"/>
                      <a:ext cx="2097406"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Micro Framework</a:t>
                      </a:r>
                    </a:p>
                  </p:txBody>
                </p:sp>
                <p:sp>
                  <p:nvSpPr>
                    <p:cNvPr id="31" name="Rectangle 30"/>
                    <p:cNvSpPr/>
                    <p:nvPr/>
                  </p:nvSpPr>
                  <p:spPr>
                    <a:xfrm>
                      <a:off x="7084674" y="6584591"/>
                      <a:ext cx="135854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MVC</a:t>
                      </a:r>
                    </a:p>
                  </p:txBody>
                </p:sp>
                <p:sp>
                  <p:nvSpPr>
                    <p:cNvPr id="32" name="Rectangle 31"/>
                    <p:cNvSpPr/>
                    <p:nvPr/>
                  </p:nvSpPr>
                  <p:spPr>
                    <a:xfrm>
                      <a:off x="6999020" y="6084517"/>
                      <a:ext cx="168171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Web API</a:t>
                      </a:r>
                    </a:p>
                  </p:txBody>
                </p:sp>
                <p:sp>
                  <p:nvSpPr>
                    <p:cNvPr id="34" name="Rectangle 33"/>
                    <p:cNvSpPr/>
                    <p:nvPr/>
                  </p:nvSpPr>
                  <p:spPr>
                    <a:xfrm>
                      <a:off x="9336324" y="2220322"/>
                      <a:ext cx="1861257"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Web Pages</a:t>
                      </a:r>
                    </a:p>
                  </p:txBody>
                </p:sp>
                <p:sp>
                  <p:nvSpPr>
                    <p:cNvPr id="36" name="Rectangle 35"/>
                    <p:cNvSpPr/>
                    <p:nvPr/>
                  </p:nvSpPr>
                  <p:spPr>
                    <a:xfrm>
                      <a:off x="8287244" y="948647"/>
                      <a:ext cx="1896508"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MVVM Light Toolkit</a:t>
                      </a:r>
                    </a:p>
                  </p:txBody>
                </p:sp>
                <p:sp>
                  <p:nvSpPr>
                    <p:cNvPr id="37" name="Rectangle 36"/>
                    <p:cNvSpPr/>
                    <p:nvPr/>
                  </p:nvSpPr>
                  <p:spPr>
                    <a:xfrm>
                      <a:off x="7571186" y="110546"/>
                      <a:ext cx="1039691"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Core</a:t>
                      </a:r>
                    </a:p>
                  </p:txBody>
                </p:sp>
                <p:sp>
                  <p:nvSpPr>
                    <p:cNvPr id="38" name="Rectangle 37"/>
                    <p:cNvSpPr/>
                    <p:nvPr/>
                  </p:nvSpPr>
                  <p:spPr>
                    <a:xfrm>
                      <a:off x="4648620" y="6229462"/>
                      <a:ext cx="848968"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Orleans</a:t>
                      </a:r>
                    </a:p>
                  </p:txBody>
                </p:sp>
                <p:sp>
                  <p:nvSpPr>
                    <p:cNvPr id="39" name="Rectangle 38"/>
                    <p:cNvSpPr/>
                    <p:nvPr/>
                  </p:nvSpPr>
                  <p:spPr>
                    <a:xfrm>
                      <a:off x="10115971" y="1729753"/>
                      <a:ext cx="561183"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MEF</a:t>
                      </a:r>
                    </a:p>
                  </p:txBody>
                </p:sp>
                <p:sp>
                  <p:nvSpPr>
                    <p:cNvPr id="40" name="Rectangle 39"/>
                    <p:cNvSpPr/>
                    <p:nvPr/>
                  </p:nvSpPr>
                  <p:spPr>
                    <a:xfrm>
                      <a:off x="7922931" y="5141786"/>
                      <a:ext cx="305429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OWIN Authentication Middleware</a:t>
                      </a:r>
                    </a:p>
                  </p:txBody>
                </p:sp>
                <p:sp>
                  <p:nvSpPr>
                    <p:cNvPr id="41" name="Rectangle 40"/>
                    <p:cNvSpPr/>
                    <p:nvPr/>
                  </p:nvSpPr>
                  <p:spPr>
                    <a:xfrm>
                      <a:off x="2901943" y="4877224"/>
                      <a:ext cx="134082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Orchard CMS</a:t>
                      </a:r>
                    </a:p>
                  </p:txBody>
                </p:sp>
                <p:sp>
                  <p:nvSpPr>
                    <p:cNvPr id="42" name="Rectangle 41"/>
                    <p:cNvSpPr/>
                    <p:nvPr/>
                  </p:nvSpPr>
                  <p:spPr>
                    <a:xfrm>
                      <a:off x="8197991" y="5650370"/>
                      <a:ext cx="265801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Azure SDK for .NET</a:t>
                      </a:r>
                    </a:p>
                  </p:txBody>
                </p:sp>
                <p:sp>
                  <p:nvSpPr>
                    <p:cNvPr id="43" name="Rectangle 42"/>
                    <p:cNvSpPr/>
                    <p:nvPr/>
                  </p:nvSpPr>
                  <p:spPr>
                    <a:xfrm>
                      <a:off x="1414037" y="2680213"/>
                      <a:ext cx="158991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IdentityManager</a:t>
                      </a:r>
                      <a:endPar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1485084" y="2204898"/>
                      <a:ext cx="87852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Mimekit</a:t>
                      </a:r>
                    </a:p>
                  </p:txBody>
                </p:sp>
                <p:sp>
                  <p:nvSpPr>
                    <p:cNvPr id="45" name="Rectangle 44"/>
                    <p:cNvSpPr/>
                    <p:nvPr/>
                  </p:nvSpPr>
                  <p:spPr>
                    <a:xfrm>
                      <a:off x="1534154" y="4635906"/>
                      <a:ext cx="135750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Xamarin.Auth</a:t>
                      </a:r>
                    </a:p>
                  </p:txBody>
                </p:sp>
                <p:sp>
                  <p:nvSpPr>
                    <p:cNvPr id="46" name="Rectangle 45"/>
                    <p:cNvSpPr/>
                    <p:nvPr/>
                  </p:nvSpPr>
                  <p:spPr>
                    <a:xfrm>
                      <a:off x="8970108" y="2693782"/>
                      <a:ext cx="2197883"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Couchbase Lite for .NET</a:t>
                      </a:r>
                    </a:p>
                  </p:txBody>
                </p:sp>
                <p:sp>
                  <p:nvSpPr>
                    <p:cNvPr id="47" name="Rectangle 46"/>
                    <p:cNvSpPr/>
                    <p:nvPr/>
                  </p:nvSpPr>
                  <p:spPr>
                    <a:xfrm>
                      <a:off x="9937159" y="1155702"/>
                      <a:ext cx="772116"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Mailkit</a:t>
                      </a:r>
                      <a:endPar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8" name="Rectangle 47"/>
                    <p:cNvSpPr/>
                    <p:nvPr/>
                  </p:nvSpPr>
                  <p:spPr>
                    <a:xfrm>
                      <a:off x="4869673" y="653330"/>
                      <a:ext cx="1348604"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Core</a:t>
                      </a:r>
                    </a:p>
                  </p:txBody>
                </p:sp>
                <p:sp>
                  <p:nvSpPr>
                    <p:cNvPr id="49" name="Rectangle 48"/>
                    <p:cNvSpPr/>
                    <p:nvPr/>
                  </p:nvSpPr>
                  <p:spPr>
                    <a:xfrm>
                      <a:off x="3055916" y="1079117"/>
                      <a:ext cx="246248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Salesforce Toolkits for .NET</a:t>
                      </a:r>
                    </a:p>
                  </p:txBody>
                </p:sp>
                <p:sp>
                  <p:nvSpPr>
                    <p:cNvPr id="50" name="Rectangle 49"/>
                    <p:cNvSpPr/>
                    <p:nvPr/>
                  </p:nvSpPr>
                  <p:spPr>
                    <a:xfrm>
                      <a:off x="3198259" y="2481897"/>
                      <a:ext cx="750859"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NuGet</a:t>
                      </a:r>
                    </a:p>
                  </p:txBody>
                </p:sp>
                <p:sp>
                  <p:nvSpPr>
                    <p:cNvPr id="51" name="Rectangle 50"/>
                    <p:cNvSpPr/>
                    <p:nvPr/>
                  </p:nvSpPr>
                  <p:spPr>
                    <a:xfrm>
                      <a:off x="8868588" y="6312464"/>
                      <a:ext cx="1110749" cy="55550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Kudu</a:t>
                      </a:r>
                    </a:p>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Cecil</a:t>
                      </a:r>
                    </a:p>
                  </p:txBody>
                </p:sp>
                <p:sp>
                  <p:nvSpPr>
                    <p:cNvPr id="52" name="Rectangle 51"/>
                    <p:cNvSpPr/>
                    <p:nvPr/>
                  </p:nvSpPr>
                  <p:spPr>
                    <a:xfrm>
                      <a:off x="8599770" y="173035"/>
                      <a:ext cx="886703"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MSBuild</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3" name="Rectangle 52"/>
                    <p:cNvSpPr/>
                    <p:nvPr/>
                  </p:nvSpPr>
                  <p:spPr>
                    <a:xfrm>
                      <a:off x="2479900" y="6379060"/>
                      <a:ext cx="630056"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LLILC</a:t>
                      </a:r>
                    </a:p>
                  </p:txBody>
                </p:sp>
                <p:sp>
                  <p:nvSpPr>
                    <p:cNvPr id="54" name="Rectangle 53"/>
                    <p:cNvSpPr/>
                    <p:nvPr/>
                  </p:nvSpPr>
                  <p:spPr>
                    <a:xfrm>
                      <a:off x="5882132" y="5960546"/>
                      <a:ext cx="665832"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Prism</a:t>
                      </a:r>
                    </a:p>
                  </p:txBody>
                </p:sp>
                <p:sp>
                  <p:nvSpPr>
                    <p:cNvPr id="55" name="Rectangle 54"/>
                    <p:cNvSpPr/>
                    <p:nvPr/>
                  </p:nvSpPr>
                  <p:spPr>
                    <a:xfrm>
                      <a:off x="1352180" y="1421059"/>
                      <a:ext cx="201524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WorldWide</a:t>
                      </a: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Telescope</a:t>
                      </a:r>
                    </a:p>
                  </p:txBody>
                </p:sp>
                <p:sp>
                  <p:nvSpPr>
                    <p:cNvPr id="56" name="Rectangle 55"/>
                    <p:cNvSpPr/>
                    <p:nvPr/>
                  </p:nvSpPr>
                  <p:spPr>
                    <a:xfrm>
                      <a:off x="1984636" y="636032"/>
                      <a:ext cx="265637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AJAX Control Toolkit</a:t>
                      </a:r>
                    </a:p>
                  </p:txBody>
                </p:sp>
                <p:sp>
                  <p:nvSpPr>
                    <p:cNvPr id="57" name="Rectangle 56"/>
                    <p:cNvSpPr/>
                    <p:nvPr/>
                  </p:nvSpPr>
                  <p:spPr>
                    <a:xfrm>
                      <a:off x="1300868" y="3287673"/>
                      <a:ext cx="1653106"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Entity Framework</a:t>
                      </a:r>
                    </a:p>
                  </p:txBody>
                </p:sp>
                <p:sp>
                  <p:nvSpPr>
                    <p:cNvPr id="58" name="Rectangle 57"/>
                    <p:cNvSpPr/>
                    <p:nvPr/>
                  </p:nvSpPr>
                  <p:spPr>
                    <a:xfrm>
                      <a:off x="7909447" y="590426"/>
                      <a:ext cx="274625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Azure </a:t>
                      </a: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WebJobs</a:t>
                      </a: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SDK</a:t>
                      </a:r>
                    </a:p>
                  </p:txBody>
                </p:sp>
                <p:sp>
                  <p:nvSpPr>
                    <p:cNvPr id="59" name="Rectangle 58"/>
                    <p:cNvSpPr/>
                    <p:nvPr/>
                  </p:nvSpPr>
                  <p:spPr>
                    <a:xfrm>
                      <a:off x="2107812" y="178774"/>
                      <a:ext cx="299123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Web Protection Library</a:t>
                      </a:r>
                    </a:p>
                  </p:txBody>
                </p:sp>
                <p:sp>
                  <p:nvSpPr>
                    <p:cNvPr id="60" name="Rectangle 59"/>
                    <p:cNvSpPr/>
                    <p:nvPr/>
                  </p:nvSpPr>
                  <p:spPr>
                    <a:xfrm>
                      <a:off x="2280499" y="4172134"/>
                      <a:ext cx="161019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Open Live Writer</a:t>
                      </a:r>
                    </a:p>
                  </p:txBody>
                </p:sp>
                <p:sp>
                  <p:nvSpPr>
                    <p:cNvPr id="61" name="Rectangle 60"/>
                    <p:cNvSpPr/>
                    <p:nvPr/>
                  </p:nvSpPr>
                  <p:spPr>
                    <a:xfrm>
                      <a:off x="8571015" y="1460249"/>
                      <a:ext cx="148361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Open XML SDK</a:t>
                      </a:r>
                    </a:p>
                  </p:txBody>
                </p:sp>
                <p:sp>
                  <p:nvSpPr>
                    <p:cNvPr id="62" name="Rectangle 61"/>
                    <p:cNvSpPr/>
                    <p:nvPr/>
                  </p:nvSpPr>
                  <p:spPr>
                    <a:xfrm>
                      <a:off x="1586770" y="5319293"/>
                      <a:ext cx="1093391"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ProtoBuild</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3" name="Rectangle 62"/>
                    <p:cNvSpPr/>
                    <p:nvPr/>
                  </p:nvSpPr>
                  <p:spPr>
                    <a:xfrm>
                      <a:off x="5166963" y="6578498"/>
                      <a:ext cx="1536602"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System.Drawing</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4" name="Rectangle 63"/>
                    <p:cNvSpPr/>
                    <p:nvPr/>
                  </p:nvSpPr>
                  <p:spPr>
                    <a:xfrm>
                      <a:off x="3335063" y="5486161"/>
                      <a:ext cx="136429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IdentityServer</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3390343" y="6549078"/>
                      <a:ext cx="97814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Umbraco</a:t>
                      </a:r>
                    </a:p>
                  </p:txBody>
                </p:sp>
                <p:sp>
                  <p:nvSpPr>
                    <p:cNvPr id="66" name="Rectangle 65"/>
                    <p:cNvSpPr/>
                    <p:nvPr/>
                  </p:nvSpPr>
                  <p:spPr>
                    <a:xfrm>
                      <a:off x="9210390" y="3198398"/>
                      <a:ext cx="58898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WCF</a:t>
                      </a:r>
                    </a:p>
                  </p:txBody>
                </p:sp>
                <p:sp>
                  <p:nvSpPr>
                    <p:cNvPr id="67" name="Rectangle 66"/>
                    <p:cNvSpPr/>
                    <p:nvPr/>
                  </p:nvSpPr>
                  <p:spPr>
                    <a:xfrm>
                      <a:off x="9779524" y="3536953"/>
                      <a:ext cx="154554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Xamarin.Mobile</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8" name="Rectangle 67"/>
                    <p:cNvSpPr/>
                    <p:nvPr/>
                  </p:nvSpPr>
                  <p:spPr>
                    <a:xfrm>
                      <a:off x="8583167" y="4416587"/>
                      <a:ext cx="70507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Mono</a:t>
                      </a:r>
                    </a:p>
                  </p:txBody>
                </p:sp>
                <p:sp>
                  <p:nvSpPr>
                    <p:cNvPr id="69" name="Rectangle 68"/>
                    <p:cNvSpPr/>
                    <p:nvPr/>
                  </p:nvSpPr>
                  <p:spPr>
                    <a:xfrm>
                      <a:off x="9437259" y="4657977"/>
                      <a:ext cx="128409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 SDK</a:t>
                      </a:r>
                    </a:p>
                  </p:txBody>
                </p:sp>
                <p:sp>
                  <p:nvSpPr>
                    <p:cNvPr id="70" name="Rectangle 69"/>
                    <p:cNvSpPr/>
                    <p:nvPr/>
                  </p:nvSpPr>
                  <p:spPr>
                    <a:xfrm>
                      <a:off x="9727303" y="6042374"/>
                      <a:ext cx="606312"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Cake</a:t>
                      </a:r>
                    </a:p>
                  </p:txBody>
                </p:sp>
              </p:grpSp>
            </p:grpSp>
            <p:sp>
              <p:nvSpPr>
                <p:cNvPr id="95" name="Rectangle 94">
                  <a:extLst>
                    <a:ext uri="{FF2B5EF4-FFF2-40B4-BE49-F238E27FC236}">
                      <a16:creationId xmlns:a16="http://schemas.microsoft.com/office/drawing/2014/main" id="{26CCF0D4-C988-48A6-A73B-726C6B1E9812}"/>
                    </a:ext>
                  </a:extLst>
                </p:cNvPr>
                <p:cNvSpPr/>
                <p:nvPr/>
              </p:nvSpPr>
              <p:spPr>
                <a:xfrm>
                  <a:off x="5280715" y="23291"/>
                  <a:ext cx="1006092" cy="816919"/>
                </a:xfrm>
                <a:prstGeom prst="rect">
                  <a:avLst/>
                </a:prstGeom>
              </p:spPr>
              <p:txBody>
                <a:bodyPr wrap="squar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Steeltoe</a:t>
                  </a:r>
                  <a:endParaRPr kumimoji="0" lang="en-US" sz="1567"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567"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nvGrpSpPr>
              <p:cNvPr id="2" name="Group 1"/>
              <p:cNvGrpSpPr/>
              <p:nvPr/>
            </p:nvGrpSpPr>
            <p:grpSpPr>
              <a:xfrm>
                <a:off x="3778354" y="1471798"/>
                <a:ext cx="5310285" cy="1141228"/>
                <a:chOff x="3606186" y="1430612"/>
                <a:chExt cx="5311041" cy="1141388"/>
              </a:xfrm>
            </p:grpSpPr>
            <p:sp>
              <p:nvSpPr>
                <p:cNvPr id="97" name="Rectangle 96"/>
                <p:cNvSpPr/>
                <p:nvPr/>
              </p:nvSpPr>
              <p:spPr>
                <a:xfrm>
                  <a:off x="3606186" y="1430612"/>
                  <a:ext cx="767211" cy="34521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Nancy</a:t>
                  </a:r>
                </a:p>
              </p:txBody>
            </p:sp>
            <p:sp>
              <p:nvSpPr>
                <p:cNvPr id="98" name="Rectangle 97"/>
                <p:cNvSpPr/>
                <p:nvPr/>
              </p:nvSpPr>
              <p:spPr>
                <a:xfrm>
                  <a:off x="8249760" y="2226788"/>
                  <a:ext cx="667467" cy="34521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xUnit</a:t>
                  </a:r>
                  <a:endParaRPr kumimoji="0" lang="en-US" sz="1567"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grpSp>
        </p:grpSp>
        <p:sp>
          <p:nvSpPr>
            <p:cNvPr id="5" name="TextBox 4">
              <a:extLst>
                <a:ext uri="{FF2B5EF4-FFF2-40B4-BE49-F238E27FC236}">
                  <a16:creationId xmlns:a16="http://schemas.microsoft.com/office/drawing/2014/main" id="{35600791-89F6-4219-9319-3D50EFBF1334}"/>
                </a:ext>
              </a:extLst>
            </p:cNvPr>
            <p:cNvSpPr txBox="1"/>
            <p:nvPr/>
          </p:nvSpPr>
          <p:spPr>
            <a:xfrm>
              <a:off x="5991215" y="341471"/>
              <a:ext cx="1280543"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DotNetNuke</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 name="TextBox 5">
              <a:extLst>
                <a:ext uri="{FF2B5EF4-FFF2-40B4-BE49-F238E27FC236}">
                  <a16:creationId xmlns:a16="http://schemas.microsoft.com/office/drawing/2014/main" id="{64337412-88C8-4517-B798-78C1BCFC4412}"/>
                </a:ext>
              </a:extLst>
            </p:cNvPr>
            <p:cNvSpPr txBox="1"/>
            <p:nvPr/>
          </p:nvSpPr>
          <p:spPr>
            <a:xfrm>
              <a:off x="6650786" y="641730"/>
              <a:ext cx="1134349"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SourceLink</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 name="TextBox 6">
              <a:extLst>
                <a:ext uri="{FF2B5EF4-FFF2-40B4-BE49-F238E27FC236}">
                  <a16:creationId xmlns:a16="http://schemas.microsoft.com/office/drawing/2014/main" id="{6766BA00-6E8F-4217-B8FD-195B80E85BED}"/>
                </a:ext>
              </a:extLst>
            </p:cNvPr>
            <p:cNvSpPr txBox="1"/>
            <p:nvPr/>
          </p:nvSpPr>
          <p:spPr>
            <a:xfrm>
              <a:off x="6475509" y="1025561"/>
              <a:ext cx="689612"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nUnit</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8" name="TextBox 7">
              <a:extLst>
                <a:ext uri="{FF2B5EF4-FFF2-40B4-BE49-F238E27FC236}">
                  <a16:creationId xmlns:a16="http://schemas.microsoft.com/office/drawing/2014/main" id="{E3D69C73-FC11-45AC-BD17-B141E0907D7C}"/>
                </a:ext>
              </a:extLst>
            </p:cNvPr>
            <p:cNvSpPr txBox="1"/>
            <p:nvPr/>
          </p:nvSpPr>
          <p:spPr>
            <a:xfrm>
              <a:off x="7986789" y="1719309"/>
              <a:ext cx="1198470"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MvvmCross</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7B8087E1-A873-461A-A48A-2FCB3BF279D8}"/>
                </a:ext>
              </a:extLst>
            </p:cNvPr>
            <p:cNvSpPr txBox="1"/>
            <p:nvPr/>
          </p:nvSpPr>
          <p:spPr>
            <a:xfrm>
              <a:off x="7245263" y="1198135"/>
              <a:ext cx="1102866"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IronPython</a:t>
              </a:r>
              <a:endParaRPr kumimoji="0" lang="en-US" sz="1470" b="0" i="0" u="none" strike="noStrike" kern="1200" cap="none" spc="0" normalizeH="0" baseline="0" noProof="0" dirty="0">
                <a:ln>
                  <a:noFill/>
                </a:ln>
                <a:solidFill>
                  <a:srgbClr val="101128"/>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92C287F2-0E0F-41CB-B074-86C2788ECC73}"/>
                </a:ext>
              </a:extLst>
            </p:cNvPr>
            <p:cNvSpPr txBox="1"/>
            <p:nvPr/>
          </p:nvSpPr>
          <p:spPr>
            <a:xfrm>
              <a:off x="8458144" y="3426917"/>
              <a:ext cx="861839" cy="31854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ILMerge</a:t>
              </a:r>
              <a:endParaRPr kumimoji="0" lang="en-US" sz="1470" b="0" i="0" u="none" strike="noStrike" kern="1200" cap="none" spc="0" normalizeH="0" baseline="0" noProof="0" dirty="0">
                <a:ln>
                  <a:noFill/>
                </a:ln>
                <a:solidFill>
                  <a:srgbClr val="101128"/>
                </a:solidFill>
                <a:effectLst/>
                <a:uLnTx/>
                <a:uFillTx/>
                <a:latin typeface="Calibri"/>
                <a:ea typeface="+mn-ea"/>
                <a:cs typeface="+mn-cs"/>
              </a:endParaRPr>
            </a:p>
          </p:txBody>
        </p:sp>
      </p:grpSp>
    </p:spTree>
    <p:extLst>
      <p:ext uri="{BB962C8B-B14F-4D97-AF65-F5344CB8AC3E}">
        <p14:creationId xmlns:p14="http://schemas.microsoft.com/office/powerpoint/2010/main" val="1809594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53" presetClass="entr" presetSubtype="16" fill="hold" nodeType="afterEffect">
                                  <p:stCondLst>
                                    <p:cond delay="250"/>
                                  </p:stCondLst>
                                  <p:childTnLst>
                                    <p:set>
                                      <p:cBhvr>
                                        <p:cTn id="10" dur="1" fill="hold">
                                          <p:stCondLst>
                                            <p:cond delay="0"/>
                                          </p:stCondLst>
                                        </p:cTn>
                                        <p:tgtEl>
                                          <p:spTgt spid="159"/>
                                        </p:tgtEl>
                                        <p:attrNameLst>
                                          <p:attrName>style.visibility</p:attrName>
                                        </p:attrNameLst>
                                      </p:cBhvr>
                                      <p:to>
                                        <p:strVal val="visible"/>
                                      </p:to>
                                    </p:set>
                                    <p:anim calcmode="lin" valueType="num">
                                      <p:cBhvr>
                                        <p:cTn id="11" dur="500" fill="hold"/>
                                        <p:tgtEl>
                                          <p:spTgt spid="159"/>
                                        </p:tgtEl>
                                        <p:attrNameLst>
                                          <p:attrName>ppt_w</p:attrName>
                                        </p:attrNameLst>
                                      </p:cBhvr>
                                      <p:tavLst>
                                        <p:tav tm="0">
                                          <p:val>
                                            <p:fltVal val="0"/>
                                          </p:val>
                                        </p:tav>
                                        <p:tav tm="100000">
                                          <p:val>
                                            <p:strVal val="#ppt_w"/>
                                          </p:val>
                                        </p:tav>
                                      </p:tavLst>
                                    </p:anim>
                                    <p:anim calcmode="lin" valueType="num">
                                      <p:cBhvr>
                                        <p:cTn id="12" dur="500" fill="hold"/>
                                        <p:tgtEl>
                                          <p:spTgt spid="159"/>
                                        </p:tgtEl>
                                        <p:attrNameLst>
                                          <p:attrName>ppt_h</p:attrName>
                                        </p:attrNameLst>
                                      </p:cBhvr>
                                      <p:tavLst>
                                        <p:tav tm="0">
                                          <p:val>
                                            <p:fltVal val="0"/>
                                          </p:val>
                                        </p:tav>
                                        <p:tav tm="100000">
                                          <p:val>
                                            <p:strVal val="#ppt_h"/>
                                          </p:val>
                                        </p:tav>
                                      </p:tavLst>
                                    </p:anim>
                                    <p:animEffect transition="in" filter="fade">
                                      <p:cBhvr>
                                        <p:cTn id="13" dur="500"/>
                                        <p:tgtEl>
                                          <p:spTgt spid="159"/>
                                        </p:tgtEl>
                                      </p:cBhvr>
                                    </p:animEffect>
                                  </p:childTnLst>
                                </p:cTn>
                              </p:par>
                            </p:childTnLst>
                          </p:cTn>
                        </p:par>
                        <p:par>
                          <p:cTn id="14" fill="hold">
                            <p:stCondLst>
                              <p:cond delay="1250"/>
                            </p:stCondLst>
                            <p:childTnLst>
                              <p:par>
                                <p:cTn id="15" presetID="10" presetClass="exit" presetSubtype="0" fill="hold" grpId="1" nodeType="afterEffect">
                                  <p:stCondLst>
                                    <p:cond delay="0"/>
                                  </p:stCondLst>
                                  <p:childTnLst>
                                    <p:animEffect transition="out" filter="fade">
                                      <p:cBhvr>
                                        <p:cTn id="16" dur="1500"/>
                                        <p:tgtEl>
                                          <p:spTgt spid="11"/>
                                        </p:tgtEl>
                                      </p:cBhvr>
                                    </p:animEffect>
                                    <p:set>
                                      <p:cBhvr>
                                        <p:cTn id="17" dur="1" fill="hold">
                                          <p:stCondLst>
                                            <p:cond delay="1499"/>
                                          </p:stCondLst>
                                        </p:cTn>
                                        <p:tgtEl>
                                          <p:spTgt spid="11"/>
                                        </p:tgtEl>
                                        <p:attrNameLst>
                                          <p:attrName>style.visibility</p:attrName>
                                        </p:attrNameLst>
                                      </p:cBhvr>
                                      <p:to>
                                        <p:strVal val="hidden"/>
                                      </p:to>
                                    </p:set>
                                  </p:childTnLst>
                                </p:cTn>
                              </p:par>
                            </p:childTnLst>
                          </p:cTn>
                        </p:par>
                        <p:par>
                          <p:cTn id="18" fill="hold">
                            <p:stCondLst>
                              <p:cond delay="2750"/>
                            </p:stCondLst>
                            <p:childTnLst>
                              <p:par>
                                <p:cTn id="19" presetID="10"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3250"/>
                            </p:stCondLst>
                            <p:childTnLst>
                              <p:par>
                                <p:cTn id="23" presetID="10"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CA47DD-7F7F-4967-AE67-280985B29198}"/>
              </a:ext>
            </a:extLst>
          </p:cNvPr>
          <p:cNvPicPr>
            <a:picLocks noChangeAspect="1"/>
          </p:cNvPicPr>
          <p:nvPr/>
        </p:nvPicPr>
        <p:blipFill>
          <a:blip r:embed="rId3"/>
          <a:stretch>
            <a:fillRect/>
          </a:stretch>
        </p:blipFill>
        <p:spPr>
          <a:xfrm>
            <a:off x="4714828" y="0"/>
            <a:ext cx="7477172" cy="6858000"/>
          </a:xfrm>
          <a:prstGeom prst="rect">
            <a:avLst/>
          </a:prstGeom>
        </p:spPr>
      </p:pic>
      <p:sp>
        <p:nvSpPr>
          <p:cNvPr id="3" name="TextBox 2">
            <a:extLst>
              <a:ext uri="{FF2B5EF4-FFF2-40B4-BE49-F238E27FC236}">
                <a16:creationId xmlns:a16="http://schemas.microsoft.com/office/drawing/2014/main" id="{AF62DA27-D0C0-42DC-A057-746ADA7A1BB9}"/>
              </a:ext>
            </a:extLst>
          </p:cNvPr>
          <p:cNvSpPr txBox="1"/>
          <p:nvPr/>
        </p:nvSpPr>
        <p:spPr>
          <a:xfrm>
            <a:off x="331470" y="388620"/>
            <a:ext cx="3920490" cy="904863"/>
          </a:xfrm>
          <a:prstGeom prst="rect">
            <a:avLst/>
          </a:prstGeom>
          <a:noFill/>
        </p:spPr>
        <p:txBody>
          <a:bodyPr wrap="square" lIns="182880" tIns="146304" rIns="182880" bIns="146304" rtlCol="0">
            <a:spAutoFit/>
          </a:bodyPr>
          <a:lstStyle/>
          <a:p>
            <a:pPr>
              <a:lnSpc>
                <a:spcPct val="90000"/>
              </a:lnSpc>
              <a:spcAft>
                <a:spcPts val="600"/>
              </a:spcAft>
            </a:pPr>
            <a:r>
              <a:rPr lang="en-US" sz="4400" dirty="0">
                <a:gradFill>
                  <a:gsLst>
                    <a:gs pos="2917">
                      <a:schemeClr val="tx1"/>
                    </a:gs>
                    <a:gs pos="30000">
                      <a:schemeClr val="tx1"/>
                    </a:gs>
                  </a:gsLst>
                  <a:lin ang="5400000" scaled="0"/>
                </a:gradFill>
                <a:latin typeface="+mj-lt"/>
              </a:rPr>
              <a:t>Meetups</a:t>
            </a:r>
            <a:endParaRPr lang="en-US" sz="4000" dirty="0">
              <a:gradFill>
                <a:gsLst>
                  <a:gs pos="2917">
                    <a:schemeClr val="tx1"/>
                  </a:gs>
                  <a:gs pos="30000">
                    <a:schemeClr val="tx1"/>
                  </a:gs>
                </a:gsLst>
                <a:lin ang="5400000" scaled="0"/>
              </a:gradFill>
              <a:latin typeface="+mj-lt"/>
            </a:endParaRPr>
          </a:p>
        </p:txBody>
      </p:sp>
      <p:sp>
        <p:nvSpPr>
          <p:cNvPr id="4" name="TextBox 3">
            <a:extLst>
              <a:ext uri="{FF2B5EF4-FFF2-40B4-BE49-F238E27FC236}">
                <a16:creationId xmlns:a16="http://schemas.microsoft.com/office/drawing/2014/main" id="{FCD350CA-17B9-44D5-B832-34F61CA368CD}"/>
              </a:ext>
            </a:extLst>
          </p:cNvPr>
          <p:cNvSpPr txBox="1"/>
          <p:nvPr/>
        </p:nvSpPr>
        <p:spPr>
          <a:xfrm>
            <a:off x="331470" y="1543050"/>
            <a:ext cx="4274820" cy="310854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These User Groups have presentations on all sorts of .NET topics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120 groups and counting worldwide, just on meetup.com</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 lot of UGs aren’t on meetup.com</a:t>
            </a:r>
          </a:p>
        </p:txBody>
      </p:sp>
    </p:spTree>
    <p:extLst>
      <p:ext uri="{BB962C8B-B14F-4D97-AF65-F5344CB8AC3E}">
        <p14:creationId xmlns:p14="http://schemas.microsoft.com/office/powerpoint/2010/main" val="401563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CB4BFE-9304-4785-A53D-D17020FBCD91}"/>
              </a:ext>
            </a:extLst>
          </p:cNvPr>
          <p:cNvSpPr/>
          <p:nvPr/>
        </p:nvSpPr>
        <p:spPr bwMode="auto">
          <a:xfrm>
            <a:off x="1161" y="487"/>
            <a:ext cx="12192000" cy="1635664"/>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 name="Title 4">
            <a:extLst>
              <a:ext uri="{FF2B5EF4-FFF2-40B4-BE49-F238E27FC236}">
                <a16:creationId xmlns:a16="http://schemas.microsoft.com/office/drawing/2014/main" id="{CBCBF974-3CBD-49E3-9196-10FF750E4D98}"/>
              </a:ext>
            </a:extLst>
          </p:cNvPr>
          <p:cNvSpPr txBox="1">
            <a:spLocks/>
          </p:cNvSpPr>
          <p:nvPr/>
        </p:nvSpPr>
        <p:spPr>
          <a:xfrm>
            <a:off x="269241" y="685703"/>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367"/>
            <a:endParaRPr lang="en-US" sz="1765" b="1" spc="294" dirty="0">
              <a:gradFill>
                <a:gsLst>
                  <a:gs pos="0">
                    <a:srgbClr val="5C2D91">
                      <a:lumMod val="40000"/>
                      <a:lumOff val="60000"/>
                    </a:srgbClr>
                  </a:gs>
                  <a:gs pos="100000">
                    <a:srgbClr val="5C2D91">
                      <a:lumMod val="40000"/>
                      <a:lumOff val="60000"/>
                    </a:srgbClr>
                  </a:gs>
                </a:gsLst>
                <a:lin ang="5400000" scaled="0"/>
              </a:gradFill>
              <a:latin typeface="Segoe UI" panose="020B0502040204020203" pitchFamily="34" charset="0"/>
            </a:endParaRPr>
          </a:p>
        </p:txBody>
      </p:sp>
      <p:pic>
        <p:nvPicPr>
          <p:cNvPr id="41" name="Picture 40">
            <a:extLst>
              <a:ext uri="{FF2B5EF4-FFF2-40B4-BE49-F238E27FC236}">
                <a16:creationId xmlns:a16="http://schemas.microsoft.com/office/drawing/2014/main" id="{00542AC5-8998-4699-BFBA-1E06A0B831D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868385" y="1874933"/>
            <a:ext cx="1759884" cy="1450052"/>
          </a:xfrm>
          <a:prstGeom prst="rect">
            <a:avLst/>
          </a:prstGeom>
        </p:spPr>
      </p:pic>
      <p:pic>
        <p:nvPicPr>
          <p:cNvPr id="43" name="Picture 42">
            <a:extLst>
              <a:ext uri="{FF2B5EF4-FFF2-40B4-BE49-F238E27FC236}">
                <a16:creationId xmlns:a16="http://schemas.microsoft.com/office/drawing/2014/main" id="{A1470B16-A64F-41B3-B523-E543D6F6BD6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82314" y="2496291"/>
            <a:ext cx="3174568" cy="966458"/>
          </a:xfrm>
          <a:prstGeom prst="rect">
            <a:avLst/>
          </a:prstGeom>
        </p:spPr>
      </p:pic>
      <p:pic>
        <p:nvPicPr>
          <p:cNvPr id="1026" name="Picture 2" descr="Image result for samsung logo">
            <a:extLst>
              <a:ext uri="{FF2B5EF4-FFF2-40B4-BE49-F238E27FC236}">
                <a16:creationId xmlns:a16="http://schemas.microsoft.com/office/drawing/2014/main" id="{5A4FC812-F7A8-4905-A1F5-A6835918F9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211" y="3781149"/>
            <a:ext cx="3412389" cy="5415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oogle logo">
            <a:extLst>
              <a:ext uri="{FF2B5EF4-FFF2-40B4-BE49-F238E27FC236}">
                <a16:creationId xmlns:a16="http://schemas.microsoft.com/office/drawing/2014/main" id="{D566DFD9-A415-4DAE-A08D-43F3550F17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0226" y="2952831"/>
            <a:ext cx="1845931" cy="6955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unity logo">
            <a:extLst>
              <a:ext uri="{FF2B5EF4-FFF2-40B4-BE49-F238E27FC236}">
                <a16:creationId xmlns:a16="http://schemas.microsoft.com/office/drawing/2014/main" id="{97305702-A477-4BDA-8F4F-DDC2F732B5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2304" y="2018042"/>
            <a:ext cx="2352679" cy="84320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3CF1AB3-B114-4062-865A-F2226CDEBD54}"/>
              </a:ext>
            </a:extLst>
          </p:cNvPr>
          <p:cNvSpPr txBox="1"/>
          <p:nvPr/>
        </p:nvSpPr>
        <p:spPr>
          <a:xfrm>
            <a:off x="1" y="5368913"/>
            <a:ext cx="12192000" cy="651728"/>
          </a:xfrm>
          <a:prstGeom prst="rect">
            <a:avLst/>
          </a:prstGeom>
          <a:noFill/>
        </p:spPr>
        <p:txBody>
          <a:bodyPr wrap="square" lIns="179285" tIns="143428" rIns="179285" bIns="143428" rtlCol="0">
            <a:spAutoFit/>
          </a:bodyPr>
          <a:lstStyle/>
          <a:p>
            <a:pPr algn="ctr"/>
            <a:r>
              <a:rPr lang="en-US" sz="2353" dirty="0">
                <a:latin typeface="Segoe UI" panose="020B0502040204020203" pitchFamily="34" charset="0"/>
                <a:cs typeface="Segoe UI" panose="020B0502040204020203" pitchFamily="34" charset="0"/>
              </a:rPr>
              <a:t>These companies are helping to drive the future of .NET</a:t>
            </a:r>
            <a:endParaRPr lang="en-GB" sz="2353" dirty="0">
              <a:latin typeface="Segoe UI" panose="020B05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F9506832-1FD6-4ECD-A318-9EE5424769F0}"/>
              </a:ext>
            </a:extLst>
          </p:cNvPr>
          <p:cNvSpPr txBox="1">
            <a:spLocks/>
          </p:cNvSpPr>
          <p:nvPr/>
        </p:nvSpPr>
        <p:spPr>
          <a:xfrm>
            <a:off x="1755499" y="665025"/>
            <a:ext cx="10168421" cy="939459"/>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367"/>
            <a:r>
              <a:rPr lang="en-US" sz="2745" b="1" spc="294" dirty="0">
                <a:gradFill>
                  <a:gsLst>
                    <a:gs pos="1250">
                      <a:srgbClr val="FFFFFF"/>
                    </a:gs>
                    <a:gs pos="100000">
                      <a:srgbClr val="FFFFFF"/>
                    </a:gs>
                  </a:gsLst>
                  <a:lin ang="5400000" scaled="0"/>
                </a:gradFill>
                <a:latin typeface="Segoe UI" panose="020B0502040204020203" pitchFamily="34" charset="0"/>
              </a:rPr>
              <a:t>TECHNICAL STEERING GROUP MEMBERS</a:t>
            </a:r>
          </a:p>
        </p:txBody>
      </p:sp>
      <p:pic>
        <p:nvPicPr>
          <p:cNvPr id="3" name="Picture 2">
            <a:extLst>
              <a:ext uri="{FF2B5EF4-FFF2-40B4-BE49-F238E27FC236}">
                <a16:creationId xmlns:a16="http://schemas.microsoft.com/office/drawing/2014/main" id="{39C028A5-78E1-47B6-BF5E-20188DC7DAD1}"/>
              </a:ext>
            </a:extLst>
          </p:cNvPr>
          <p:cNvPicPr>
            <a:picLocks noChangeAspect="1"/>
          </p:cNvPicPr>
          <p:nvPr/>
        </p:nvPicPr>
        <p:blipFill>
          <a:blip r:embed="rId8"/>
          <a:stretch>
            <a:fillRect/>
          </a:stretch>
        </p:blipFill>
        <p:spPr>
          <a:xfrm>
            <a:off x="266920" y="-1056"/>
            <a:ext cx="2417550" cy="2417550"/>
          </a:xfrm>
          <a:prstGeom prst="rect">
            <a:avLst/>
          </a:prstGeom>
        </p:spPr>
      </p:pic>
      <p:pic>
        <p:nvPicPr>
          <p:cNvPr id="7" name="Picture 6">
            <a:extLst>
              <a:ext uri="{FF2B5EF4-FFF2-40B4-BE49-F238E27FC236}">
                <a16:creationId xmlns:a16="http://schemas.microsoft.com/office/drawing/2014/main" id="{8A10AA21-CB91-4B17-8AB9-4ECD5A518E2B}"/>
              </a:ext>
            </a:extLst>
          </p:cNvPr>
          <p:cNvPicPr>
            <a:picLocks noChangeAspect="1"/>
          </p:cNvPicPr>
          <p:nvPr/>
        </p:nvPicPr>
        <p:blipFill>
          <a:blip r:embed="rId9"/>
          <a:stretch>
            <a:fillRect/>
          </a:stretch>
        </p:blipFill>
        <p:spPr>
          <a:xfrm>
            <a:off x="6521642" y="3484190"/>
            <a:ext cx="4226684" cy="1893456"/>
          </a:xfrm>
          <a:prstGeom prst="rect">
            <a:avLst/>
          </a:prstGeom>
        </p:spPr>
      </p:pic>
    </p:spTree>
    <p:extLst>
      <p:ext uri="{BB962C8B-B14F-4D97-AF65-F5344CB8AC3E}">
        <p14:creationId xmlns:p14="http://schemas.microsoft.com/office/powerpoint/2010/main" val="3898682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42" presetClass="path" presetSubtype="0" decel="100000" fill="hold" grpId="1" nodeType="withEffect" nodePh="1">
                                  <p:stCondLst>
                                    <p:cond delay="0"/>
                                  </p:stCondLst>
                                  <p:endCondLst>
                                    <p:cond evt="begin" delay="0">
                                      <p:tn val="8"/>
                                    </p:cond>
                                  </p:endCondLst>
                                  <p:childTnLst>
                                    <p:animMotion origin="layout" path="M 0 0.04607 L 0 3.8039E-6 " pathEditMode="relative" rAng="0" ptsTypes="AA">
                                      <p:cBhvr>
                                        <p:cTn id="9" dur="1000" fill="hold"/>
                                        <p:tgtEl>
                                          <p:spTgt spid="24"/>
                                        </p:tgtEl>
                                        <p:attrNameLst>
                                          <p:attrName>ppt_x</p:attrName>
                                          <p:attrName>ppt_y</p:attrName>
                                        </p:attrNameLst>
                                      </p:cBhvr>
                                      <p:rCtr x="0" y="-2315"/>
                                    </p:animMotion>
                                  </p:childTnLst>
                                </p:cTn>
                              </p:par>
                            </p:childTnLst>
                          </p:cTn>
                        </p:par>
                        <p:par>
                          <p:cTn id="10" fill="hold">
                            <p:stCondLst>
                              <p:cond delay="1000"/>
                            </p:stCondLst>
                            <p:childTnLst>
                              <p:par>
                                <p:cTn id="11" presetID="2" presetClass="entr" presetSubtype="4" decel="100000"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10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200"/>
                                  </p:stCondLst>
                                  <p:childTnLst>
                                    <p:set>
                                      <p:cBhvr>
                                        <p:cTn id="20" dur="1" fill="hold">
                                          <p:stCondLst>
                                            <p:cond delay="0"/>
                                          </p:stCondLst>
                                        </p:cTn>
                                        <p:tgtEl>
                                          <p:spTgt spid="1030"/>
                                        </p:tgtEl>
                                        <p:attrNameLst>
                                          <p:attrName>style.visibility</p:attrName>
                                        </p:attrNameLst>
                                      </p:cBhvr>
                                      <p:to>
                                        <p:strVal val="visible"/>
                                      </p:to>
                                    </p:set>
                                    <p:anim calcmode="lin" valueType="num">
                                      <p:cBhvr additive="base">
                                        <p:cTn id="21" dur="500" fill="hold"/>
                                        <p:tgtEl>
                                          <p:spTgt spid="1030"/>
                                        </p:tgtEl>
                                        <p:attrNameLst>
                                          <p:attrName>ppt_x</p:attrName>
                                        </p:attrNameLst>
                                      </p:cBhvr>
                                      <p:tavLst>
                                        <p:tav tm="0">
                                          <p:val>
                                            <p:strVal val="#ppt_x"/>
                                          </p:val>
                                        </p:tav>
                                        <p:tav tm="100000">
                                          <p:val>
                                            <p:strVal val="#ppt_x"/>
                                          </p:val>
                                        </p:tav>
                                      </p:tavLst>
                                    </p:anim>
                                    <p:anim calcmode="lin" valueType="num">
                                      <p:cBhvr additive="base">
                                        <p:cTn id="22" dur="500" fill="hold"/>
                                        <p:tgtEl>
                                          <p:spTgt spid="1030"/>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30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ppt_x"/>
                                          </p:val>
                                        </p:tav>
                                        <p:tav tm="100000">
                                          <p:val>
                                            <p:strVal val="#ppt_x"/>
                                          </p:val>
                                        </p:tav>
                                      </p:tavLst>
                                    </p:anim>
                                    <p:anim calcmode="lin" valueType="num">
                                      <p:cBhvr additive="base">
                                        <p:cTn id="26" dur="500" fill="hold"/>
                                        <p:tgtEl>
                                          <p:spTgt spid="1028"/>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4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ppt_x"/>
                                          </p:val>
                                        </p:tav>
                                        <p:tav tm="100000">
                                          <p:val>
                                            <p:strVal val="#ppt_x"/>
                                          </p:val>
                                        </p:tav>
                                      </p:tavLst>
                                    </p:anim>
                                    <p:anim calcmode="lin" valueType="num">
                                      <p:cBhvr additive="base">
                                        <p:cTn id="30" dur="500" fill="hold"/>
                                        <p:tgtEl>
                                          <p:spTgt spid="4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40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19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42" presetClass="path" presetSubtype="0" decel="100000" fill="hold" grpId="1" nodeType="withEffect">
                                  <p:stCondLst>
                                    <p:cond delay="0"/>
                                  </p:stCondLst>
                                  <p:childTnLst>
                                    <p:animMotion origin="layout" path="M 3.91626E-6 0.04607 L 3.91626E-6 3.8039E-6 " pathEditMode="relative" rAng="0" ptsTypes="AA">
                                      <p:cBhvr>
                                        <p:cTn id="43" dur="1000" fill="hold"/>
                                        <p:tgtEl>
                                          <p:spTgt spid="11"/>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10" grpId="0"/>
      <p:bldP spid="11" grpId="0"/>
      <p:bldP spid="1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5F532C-A791-44AD-84EB-9769E63795A0}"/>
              </a:ext>
            </a:extLst>
          </p:cNvPr>
          <p:cNvSpPr/>
          <p:nvPr/>
        </p:nvSpPr>
        <p:spPr bwMode="auto">
          <a:xfrm>
            <a:off x="-104272" y="-10664"/>
            <a:ext cx="12296272" cy="949673"/>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 name="Rectangle 4">
            <a:extLst>
              <a:ext uri="{FF2B5EF4-FFF2-40B4-BE49-F238E27FC236}">
                <a16:creationId xmlns:a16="http://schemas.microsoft.com/office/drawing/2014/main" id="{5DE3BEC0-007F-4E8A-B331-661900177C09}"/>
              </a:ext>
            </a:extLst>
          </p:cNvPr>
          <p:cNvSpPr>
            <a:spLocks noChangeArrowheads="1"/>
          </p:cNvSpPr>
          <p:nvPr/>
        </p:nvSpPr>
        <p:spPr bwMode="auto">
          <a:xfrm>
            <a:off x="270067" y="1421016"/>
            <a:ext cx="5277832" cy="866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42" numCol="1" anchor="ctr" anchorCtr="0" compatLnSpc="1">
            <a:prstTxWarp prst="textNoShape">
              <a:avLst/>
            </a:prstTxWarp>
            <a:spAutoFit/>
          </a:bodyPr>
          <a:lstStyle/>
          <a:p>
            <a:pPr marL="0" marR="0" lvl="0" indent="0" algn="ctr" defTabSz="914225"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dirty="0" err="1">
                <a:ln>
                  <a:noFill/>
                </a:ln>
                <a:solidFill>
                  <a:srgbClr val="505050"/>
                </a:solidFill>
                <a:effectLst/>
                <a:uLnTx/>
                <a:uFillTx/>
                <a:latin typeface="Segoe UI Semilight"/>
                <a:ea typeface="+mn-ea"/>
                <a:cs typeface="+mn-cs"/>
                <a:hlinkClick r:id="rId3"/>
              </a:rPr>
              <a:t>RayGun</a:t>
            </a:r>
            <a:endParaRPr kumimoji="0" lang="en-US" alt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2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505050"/>
                </a:solidFill>
                <a:effectLst/>
                <a:uLnTx/>
                <a:uFillTx/>
                <a:latin typeface="Segoe UI Semilight"/>
                <a:ea typeface="+mn-ea"/>
                <a:cs typeface="+mn-cs"/>
              </a:rPr>
              <a:t>"Using the same-size server, we were able to go from 1,000 requests per second per node with Node.js to 20,000 requests per second with .NET Core."</a:t>
            </a:r>
          </a:p>
          <a:p>
            <a:pPr marL="0" marR="0" lvl="0" indent="0" algn="ctr" defTabSz="914225" rtl="0" eaLnBrk="0" fontAlgn="base" latinLnBrk="0" hangingPunct="0">
              <a:lnSpc>
                <a:spcPct val="100000"/>
              </a:lnSpc>
              <a:spcBef>
                <a:spcPct val="0"/>
              </a:spcBef>
              <a:spcAft>
                <a:spcPct val="0"/>
              </a:spcAft>
              <a:buClrTx/>
              <a:buSzTx/>
              <a:buFontTx/>
              <a:buNone/>
              <a:tabLst/>
              <a:defRPr/>
            </a:pPr>
            <a:r>
              <a:rPr kumimoji="0" lang="en-US" altLang="en-US" sz="1200" b="0" i="1" u="none" strike="noStrike" kern="1200" cap="none" spc="0" normalizeH="0" baseline="0" noProof="0" dirty="0">
                <a:ln>
                  <a:noFill/>
                </a:ln>
                <a:solidFill>
                  <a:srgbClr val="505050"/>
                </a:solidFill>
                <a:effectLst/>
                <a:uLnTx/>
                <a:uFillTx/>
                <a:latin typeface="Segoe UI Semilight"/>
                <a:ea typeface="+mn-ea"/>
                <a:cs typeface="+mn-cs"/>
              </a:rPr>
              <a:t>- John-Daniel Trask, CEO and Co-Founder</a:t>
            </a:r>
            <a:endParaRPr kumimoji="0" lang="en-US" alt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352B186A-E587-43F1-996A-262849F45A0A}"/>
              </a:ext>
            </a:extLst>
          </p:cNvPr>
          <p:cNvSpPr/>
          <p:nvPr/>
        </p:nvSpPr>
        <p:spPr>
          <a:xfrm>
            <a:off x="6542744" y="1328748"/>
            <a:ext cx="5054459"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505050"/>
                </a:solidFill>
                <a:effectLst/>
                <a:uLnTx/>
                <a:uFillTx/>
                <a:latin typeface="Segoe UI Semilight"/>
                <a:ea typeface="+mn-ea"/>
                <a:cs typeface="+mn-cs"/>
                <a:hlinkClick r:id="rId4"/>
              </a:rPr>
              <a:t>AstroReality</a:t>
            </a: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4"/>
              </a:rPr>
              <a:t>, Quantum Technologies</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"We think .NET Core is mature, very powerful, and a great choice for advanced modern apps."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a:t>
            </a:r>
            <a:r>
              <a:rPr kumimoji="0" lang="en-US" sz="1200" b="0" i="1" u="none" strike="noStrike" kern="1200" cap="none" spc="0" normalizeH="0" baseline="0" noProof="0" dirty="0" err="1">
                <a:ln>
                  <a:noFill/>
                </a:ln>
                <a:solidFill>
                  <a:srgbClr val="505050"/>
                </a:solidFill>
                <a:effectLst/>
                <a:uLnTx/>
                <a:uFillTx/>
                <a:latin typeface="Segoe UI Semilight"/>
                <a:ea typeface="+mn-ea"/>
                <a:cs typeface="+mn-cs"/>
              </a:rPr>
              <a:t>Zerlot</a:t>
            </a: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Ma, Cofounder and CEO</a:t>
            </a:r>
            <a:endParaRPr kumimoji="0" 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 name="Rectangle 7">
            <a:extLst>
              <a:ext uri="{FF2B5EF4-FFF2-40B4-BE49-F238E27FC236}">
                <a16:creationId xmlns:a16="http://schemas.microsoft.com/office/drawing/2014/main" id="{CDB8205C-6BD5-49A0-9D8B-89370139BB2B}"/>
              </a:ext>
            </a:extLst>
          </p:cNvPr>
          <p:cNvSpPr/>
          <p:nvPr/>
        </p:nvSpPr>
        <p:spPr>
          <a:xfrm>
            <a:off x="432833" y="2519384"/>
            <a:ext cx="4952298"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5"/>
              </a:rPr>
              <a:t>Jet.com Inc.</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"The event-driven, microservices paradigm eliminated a lot of the overhead that comes with a service-oriented architecture."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Mike Hanrahan, CTO</a:t>
            </a:r>
            <a:endParaRPr kumimoji="0" 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Rectangle 8">
            <a:extLst>
              <a:ext uri="{FF2B5EF4-FFF2-40B4-BE49-F238E27FC236}">
                <a16:creationId xmlns:a16="http://schemas.microsoft.com/office/drawing/2014/main" id="{BC02D88A-4E6A-4EC5-9B88-87496C1483AF}"/>
              </a:ext>
            </a:extLst>
          </p:cNvPr>
          <p:cNvSpPr/>
          <p:nvPr/>
        </p:nvSpPr>
        <p:spPr>
          <a:xfrm>
            <a:off x="6371604" y="2519383"/>
            <a:ext cx="5396739" cy="101566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6"/>
              </a:rPr>
              <a:t>Tencent</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“The cross-platform capabilities of .NET Core were very important to us. Also, Microsoft designed .NET Core with a microservice architecture in mind, and that fits right in with our redesign plans.”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 </a:t>
            </a:r>
            <a:r>
              <a:rPr kumimoji="0" lang="en-US" sz="1200" b="0" i="1" u="none" strike="noStrike" kern="1200" cap="none" spc="0" normalizeH="0" baseline="0" noProof="0" dirty="0" err="1">
                <a:ln>
                  <a:noFill/>
                </a:ln>
                <a:solidFill>
                  <a:srgbClr val="505050"/>
                </a:solidFill>
                <a:effectLst/>
                <a:uLnTx/>
                <a:uFillTx/>
                <a:latin typeface="Segoe UI Semilight"/>
                <a:ea typeface="+mn-ea"/>
                <a:cs typeface="+mn-cs"/>
              </a:rPr>
              <a:t>Shanyou</a:t>
            </a: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Zhang: Senior Software Architect</a:t>
            </a:r>
          </a:p>
        </p:txBody>
      </p:sp>
      <p:sp>
        <p:nvSpPr>
          <p:cNvPr id="10" name="Rectangle 9">
            <a:extLst>
              <a:ext uri="{FF2B5EF4-FFF2-40B4-BE49-F238E27FC236}">
                <a16:creationId xmlns:a16="http://schemas.microsoft.com/office/drawing/2014/main" id="{245FB8EB-E04C-4C00-BF2C-EB243B89B45D}"/>
              </a:ext>
            </a:extLst>
          </p:cNvPr>
          <p:cNvSpPr/>
          <p:nvPr/>
        </p:nvSpPr>
        <p:spPr>
          <a:xfrm>
            <a:off x="432832" y="3719543"/>
            <a:ext cx="5049266" cy="1200329"/>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7"/>
              </a:rPr>
              <a:t>Age of Ascent, </a:t>
            </a:r>
            <a:r>
              <a:rPr kumimoji="0" lang="en-US" sz="1200" b="1" i="0" u="none" strike="noStrike" kern="1200" cap="none" spc="0" normalizeH="0" baseline="0" noProof="0" dirty="0" err="1">
                <a:ln>
                  <a:noFill/>
                </a:ln>
                <a:solidFill>
                  <a:srgbClr val="505050"/>
                </a:solidFill>
                <a:effectLst/>
                <a:uLnTx/>
                <a:uFillTx/>
                <a:latin typeface="Segoe UI Semilight"/>
                <a:ea typeface="+mn-ea"/>
                <a:cs typeface="+mn-cs"/>
                <a:hlinkClick r:id="rId7"/>
              </a:rPr>
              <a:t>Illyriad</a:t>
            </a: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7"/>
              </a:rPr>
              <a:t> Games</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"Our game microservices are built using ASP.NET Core which gives us superior performance. ASP.NET is open source, that allows us to contribute back to it if we have any performance issues which Microsoft review and together we make a better product."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Ben Adams, CTO and Co-founder</a:t>
            </a: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 </a:t>
            </a:r>
          </a:p>
        </p:txBody>
      </p:sp>
      <p:sp>
        <p:nvSpPr>
          <p:cNvPr id="11" name="Rectangle 10">
            <a:extLst>
              <a:ext uri="{FF2B5EF4-FFF2-40B4-BE49-F238E27FC236}">
                <a16:creationId xmlns:a16="http://schemas.microsoft.com/office/drawing/2014/main" id="{71870DD7-638F-47BC-852A-E70967308B18}"/>
              </a:ext>
            </a:extLst>
          </p:cNvPr>
          <p:cNvSpPr/>
          <p:nvPr/>
        </p:nvSpPr>
        <p:spPr>
          <a:xfrm>
            <a:off x="6428174" y="3795414"/>
            <a:ext cx="5340169" cy="138499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505050"/>
                </a:solidFill>
                <a:effectLst/>
                <a:uLnTx/>
                <a:uFillTx/>
                <a:latin typeface="Segoe UI Semilight"/>
                <a:ea typeface="+mn-ea"/>
                <a:cs typeface="+mn-cs"/>
                <a:hlinkClick r:id="rId8"/>
              </a:rPr>
              <a:t>NetEase</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".NET Core doesn't just help us get to market faster, it also enables our developers to focus on the core logic and what really matters, our players' experience. They don't have to deal with the communication gap and different ways of implementing the algorithm on the back and front end. They can just work on finding better ways to implement their ideas."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Feng Zhou, Product Director</a:t>
            </a: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 </a:t>
            </a:r>
          </a:p>
        </p:txBody>
      </p:sp>
      <p:sp>
        <p:nvSpPr>
          <p:cNvPr id="12" name="Rectangle 11">
            <a:extLst>
              <a:ext uri="{FF2B5EF4-FFF2-40B4-BE49-F238E27FC236}">
                <a16:creationId xmlns:a16="http://schemas.microsoft.com/office/drawing/2014/main" id="{E4C1B003-D344-4A0C-88DC-CB24E928B118}"/>
              </a:ext>
            </a:extLst>
          </p:cNvPr>
          <p:cNvSpPr/>
          <p:nvPr/>
        </p:nvSpPr>
        <p:spPr>
          <a:xfrm>
            <a:off x="136044" y="5364852"/>
            <a:ext cx="5545875"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9"/>
              </a:rPr>
              <a:t>United Parcel Service (UPS)</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"Xamarin allowed us to develop a single code base in C# and deploy the application to two completely different mobile phone ecosystems."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Scott Hildebrand, Application Development Manager</a:t>
            </a:r>
            <a:endParaRPr kumimoji="0" 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pic>
        <p:nvPicPr>
          <p:cNvPr id="14" name="Picture 13">
            <a:extLst>
              <a:ext uri="{FF2B5EF4-FFF2-40B4-BE49-F238E27FC236}">
                <a16:creationId xmlns:a16="http://schemas.microsoft.com/office/drawing/2014/main" id="{23390BE5-DC21-431F-9512-1205E6DDE02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4275" y="184491"/>
            <a:ext cx="1713194" cy="476785"/>
          </a:xfrm>
          <a:prstGeom prst="rect">
            <a:avLst/>
          </a:prstGeom>
        </p:spPr>
      </p:pic>
      <p:sp>
        <p:nvSpPr>
          <p:cNvPr id="15" name="Rectangle 14">
            <a:extLst>
              <a:ext uri="{FF2B5EF4-FFF2-40B4-BE49-F238E27FC236}">
                <a16:creationId xmlns:a16="http://schemas.microsoft.com/office/drawing/2014/main" id="{87C83416-E600-4666-A108-1DC1494A8CCC}"/>
              </a:ext>
            </a:extLst>
          </p:cNvPr>
          <p:cNvSpPr/>
          <p:nvPr/>
        </p:nvSpPr>
        <p:spPr>
          <a:xfrm>
            <a:off x="6428174" y="5495256"/>
            <a:ext cx="5396739"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11"/>
              </a:rPr>
              <a:t>GoDaddy</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“Services can be developed more quickly, perform faster in production, and scale better if they’re written using .NET Core with C#.”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Jeremiah </a:t>
            </a:r>
            <a:r>
              <a:rPr kumimoji="0" lang="en-US" sz="1200" b="0" i="1" u="none" strike="noStrike" kern="1200" cap="none" spc="0" normalizeH="0" baseline="0" noProof="0" dirty="0" err="1">
                <a:ln>
                  <a:noFill/>
                </a:ln>
                <a:solidFill>
                  <a:srgbClr val="505050"/>
                </a:solidFill>
                <a:effectLst/>
                <a:uLnTx/>
                <a:uFillTx/>
                <a:latin typeface="Segoe UI Semilight"/>
                <a:ea typeface="+mn-ea"/>
                <a:cs typeface="+mn-cs"/>
              </a:rPr>
              <a:t>Gowdy</a:t>
            </a: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Principal Software Architect</a:t>
            </a:r>
          </a:p>
        </p:txBody>
      </p:sp>
      <p:pic>
        <p:nvPicPr>
          <p:cNvPr id="6" name="Picture 5">
            <a:extLst>
              <a:ext uri="{FF2B5EF4-FFF2-40B4-BE49-F238E27FC236}">
                <a16:creationId xmlns:a16="http://schemas.microsoft.com/office/drawing/2014/main" id="{59ED785E-0EF8-4A62-9608-D74E4CAD8FE2}"/>
              </a:ext>
            </a:extLst>
          </p:cNvPr>
          <p:cNvPicPr>
            <a:picLocks noChangeAspect="1"/>
          </p:cNvPicPr>
          <p:nvPr/>
        </p:nvPicPr>
        <p:blipFill>
          <a:blip r:embed="rId12"/>
          <a:stretch>
            <a:fillRect/>
          </a:stretch>
        </p:blipFill>
        <p:spPr>
          <a:xfrm>
            <a:off x="-318212" y="272079"/>
            <a:ext cx="1176558" cy="373510"/>
          </a:xfrm>
          <a:prstGeom prst="rect">
            <a:avLst/>
          </a:prstGeom>
        </p:spPr>
      </p:pic>
      <p:pic>
        <p:nvPicPr>
          <p:cNvPr id="17" name="Picture 16">
            <a:extLst>
              <a:ext uri="{FF2B5EF4-FFF2-40B4-BE49-F238E27FC236}">
                <a16:creationId xmlns:a16="http://schemas.microsoft.com/office/drawing/2014/main" id="{9826F6E7-9E8B-4E7B-B01C-D47299504B15}"/>
              </a:ext>
            </a:extLst>
          </p:cNvPr>
          <p:cNvPicPr>
            <a:picLocks noChangeAspect="1"/>
          </p:cNvPicPr>
          <p:nvPr/>
        </p:nvPicPr>
        <p:blipFill>
          <a:blip r:embed="rId13"/>
          <a:stretch>
            <a:fillRect/>
          </a:stretch>
        </p:blipFill>
        <p:spPr>
          <a:xfrm>
            <a:off x="1553876" y="272079"/>
            <a:ext cx="924438" cy="373510"/>
          </a:xfrm>
          <a:prstGeom prst="rect">
            <a:avLst/>
          </a:prstGeom>
        </p:spPr>
      </p:pic>
      <p:pic>
        <p:nvPicPr>
          <p:cNvPr id="19" name="Picture 18">
            <a:extLst>
              <a:ext uri="{FF2B5EF4-FFF2-40B4-BE49-F238E27FC236}">
                <a16:creationId xmlns:a16="http://schemas.microsoft.com/office/drawing/2014/main" id="{AFA6151D-D623-48BD-BFCA-5B9706B5FBA7}"/>
              </a:ext>
            </a:extLst>
          </p:cNvPr>
          <p:cNvPicPr>
            <a:picLocks noChangeAspect="1"/>
          </p:cNvPicPr>
          <p:nvPr/>
        </p:nvPicPr>
        <p:blipFill>
          <a:blip r:embed="rId14"/>
          <a:stretch>
            <a:fillRect/>
          </a:stretch>
        </p:blipFill>
        <p:spPr>
          <a:xfrm>
            <a:off x="11447248" y="199241"/>
            <a:ext cx="1092518" cy="420199"/>
          </a:xfrm>
          <a:prstGeom prst="rect">
            <a:avLst/>
          </a:prstGeom>
        </p:spPr>
      </p:pic>
      <p:pic>
        <p:nvPicPr>
          <p:cNvPr id="21" name="Picture 20">
            <a:extLst>
              <a:ext uri="{FF2B5EF4-FFF2-40B4-BE49-F238E27FC236}">
                <a16:creationId xmlns:a16="http://schemas.microsoft.com/office/drawing/2014/main" id="{BDAC0405-2E9B-4F5D-9D68-0E34336FCD83}"/>
              </a:ext>
            </a:extLst>
          </p:cNvPr>
          <p:cNvPicPr>
            <a:picLocks noChangeAspect="1"/>
          </p:cNvPicPr>
          <p:nvPr/>
        </p:nvPicPr>
        <p:blipFill>
          <a:blip r:embed="rId15"/>
          <a:stretch>
            <a:fillRect/>
          </a:stretch>
        </p:blipFill>
        <p:spPr>
          <a:xfrm>
            <a:off x="8182997" y="282214"/>
            <a:ext cx="1475366" cy="280133"/>
          </a:xfrm>
          <a:prstGeom prst="rect">
            <a:avLst/>
          </a:prstGeom>
        </p:spPr>
      </p:pic>
      <p:pic>
        <p:nvPicPr>
          <p:cNvPr id="23" name="Picture 22">
            <a:extLst>
              <a:ext uri="{FF2B5EF4-FFF2-40B4-BE49-F238E27FC236}">
                <a16:creationId xmlns:a16="http://schemas.microsoft.com/office/drawing/2014/main" id="{83FDD2A5-7292-41F2-86F5-4654CB315DD9}"/>
              </a:ext>
            </a:extLst>
          </p:cNvPr>
          <p:cNvPicPr>
            <a:picLocks noChangeAspect="1"/>
          </p:cNvPicPr>
          <p:nvPr/>
        </p:nvPicPr>
        <p:blipFill>
          <a:blip r:embed="rId16"/>
          <a:stretch>
            <a:fillRect/>
          </a:stretch>
        </p:blipFill>
        <p:spPr>
          <a:xfrm>
            <a:off x="3173842" y="245929"/>
            <a:ext cx="1904903" cy="373510"/>
          </a:xfrm>
          <a:prstGeom prst="rect">
            <a:avLst/>
          </a:prstGeom>
        </p:spPr>
      </p:pic>
      <p:pic>
        <p:nvPicPr>
          <p:cNvPr id="25" name="Picture 24">
            <a:extLst>
              <a:ext uri="{FF2B5EF4-FFF2-40B4-BE49-F238E27FC236}">
                <a16:creationId xmlns:a16="http://schemas.microsoft.com/office/drawing/2014/main" id="{91A9C58A-86E1-446C-AC87-62E9E28E3FD8}"/>
              </a:ext>
            </a:extLst>
          </p:cNvPr>
          <p:cNvPicPr>
            <a:picLocks noChangeAspect="1"/>
          </p:cNvPicPr>
          <p:nvPr/>
        </p:nvPicPr>
        <p:blipFill>
          <a:blip r:embed="rId17"/>
          <a:stretch>
            <a:fillRect/>
          </a:stretch>
        </p:blipFill>
        <p:spPr>
          <a:xfrm>
            <a:off x="10354018" y="150379"/>
            <a:ext cx="466888" cy="560266"/>
          </a:xfrm>
          <a:prstGeom prst="rect">
            <a:avLst/>
          </a:prstGeom>
        </p:spPr>
      </p:pic>
      <p:sp>
        <p:nvSpPr>
          <p:cNvPr id="2" name="TextBox 1">
            <a:extLst>
              <a:ext uri="{FF2B5EF4-FFF2-40B4-BE49-F238E27FC236}">
                <a16:creationId xmlns:a16="http://schemas.microsoft.com/office/drawing/2014/main" id="{43B8D2DA-801E-4BC4-8972-34E4E2373F32}"/>
              </a:ext>
            </a:extLst>
          </p:cNvPr>
          <p:cNvSpPr txBox="1"/>
          <p:nvPr/>
        </p:nvSpPr>
        <p:spPr>
          <a:xfrm>
            <a:off x="3339834" y="6470494"/>
            <a:ext cx="5408060" cy="506901"/>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And many more: </a:t>
            </a:r>
            <a:r>
              <a:rPr kumimoji="0" lang="en-US" sz="1568"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hlinkClick r:id="rId18"/>
              </a:rPr>
              <a:t>microsoft.com/net/customers</a:t>
            </a:r>
            <a:endParaRPr kumimoji="0" lang="en-US" sz="1568"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38504368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E0BA98-5B42-47E9-B46F-F58C34FA29A7}"/>
              </a:ext>
            </a:extLst>
          </p:cNvPr>
          <p:cNvSpPr>
            <a:spLocks noGrp="1"/>
          </p:cNvSpPr>
          <p:nvPr>
            <p:ph type="title"/>
          </p:nvPr>
        </p:nvSpPr>
        <p:spPr/>
        <p:txBody>
          <a:bodyPr/>
          <a:lstStyle/>
          <a:p>
            <a:r>
              <a:rPr lang="en-US" dirty="0">
                <a:solidFill>
                  <a:schemeClr val="bg1"/>
                </a:solidFill>
                <a:latin typeface="Segoe UI Light" panose="020B0502040204020203" pitchFamily="34" charset="0"/>
                <a:cs typeface="Segoe UI Light" panose="020B0502040204020203" pitchFamily="34" charset="0"/>
              </a:rPr>
              <a:t>This is our mascot, dotnet-bot</a:t>
            </a:r>
          </a:p>
        </p:txBody>
      </p:sp>
      <p:pic>
        <p:nvPicPr>
          <p:cNvPr id="4" name="Picture 3" descr="A close up of a device&#10;&#10;Description generated with high confidence">
            <a:extLst>
              <a:ext uri="{FF2B5EF4-FFF2-40B4-BE49-F238E27FC236}">
                <a16:creationId xmlns:a16="http://schemas.microsoft.com/office/drawing/2014/main" id="{6385FA4E-D736-4963-9FA5-546D30825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531" y="1030705"/>
            <a:ext cx="5183680" cy="5642100"/>
          </a:xfrm>
          <a:prstGeom prst="rect">
            <a:avLst/>
          </a:prstGeom>
        </p:spPr>
      </p:pic>
    </p:spTree>
    <p:extLst>
      <p:ext uri="{BB962C8B-B14F-4D97-AF65-F5344CB8AC3E}">
        <p14:creationId xmlns:p14="http://schemas.microsoft.com/office/powerpoint/2010/main" val="677445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E0BA98-5B42-47E9-B46F-F58C34FA29A7}"/>
              </a:ext>
            </a:extLst>
          </p:cNvPr>
          <p:cNvSpPr>
            <a:spLocks noGrp="1"/>
          </p:cNvSpPr>
          <p:nvPr>
            <p:ph type="title"/>
          </p:nvPr>
        </p:nvSpPr>
        <p:spPr/>
        <p:txBody>
          <a:bodyPr/>
          <a:lstStyle/>
          <a:p>
            <a:r>
              <a:rPr lang="en-US" dirty="0">
                <a:solidFill>
                  <a:schemeClr val="bg1"/>
                </a:solidFill>
                <a:latin typeface="Segoe UI Light" panose="020B0502040204020203" pitchFamily="34" charset="0"/>
                <a:cs typeface="Segoe UI Light" panose="020B0502040204020203" pitchFamily="34" charset="0"/>
              </a:rPr>
              <a:t>You can find dotnet-bot on GitHub</a:t>
            </a:r>
          </a:p>
        </p:txBody>
      </p:sp>
      <p:pic>
        <p:nvPicPr>
          <p:cNvPr id="2" name="Picture 1">
            <a:extLst>
              <a:ext uri="{FF2B5EF4-FFF2-40B4-BE49-F238E27FC236}">
                <a16:creationId xmlns:a16="http://schemas.microsoft.com/office/drawing/2014/main" id="{8F57D571-700A-4363-8956-96F7CEEB98A2}"/>
              </a:ext>
            </a:extLst>
          </p:cNvPr>
          <p:cNvPicPr>
            <a:picLocks noChangeAspect="1"/>
          </p:cNvPicPr>
          <p:nvPr/>
        </p:nvPicPr>
        <p:blipFill>
          <a:blip r:embed="rId3"/>
          <a:stretch>
            <a:fillRect/>
          </a:stretch>
        </p:blipFill>
        <p:spPr>
          <a:xfrm>
            <a:off x="2841919" y="1089424"/>
            <a:ext cx="6508161" cy="5644007"/>
          </a:xfrm>
          <a:prstGeom prst="rect">
            <a:avLst/>
          </a:prstGeom>
        </p:spPr>
      </p:pic>
    </p:spTree>
    <p:extLst>
      <p:ext uri="{BB962C8B-B14F-4D97-AF65-F5344CB8AC3E}">
        <p14:creationId xmlns:p14="http://schemas.microsoft.com/office/powerpoint/2010/main" val="1668825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E0BA98-5B42-47E9-B46F-F58C34FA29A7}"/>
              </a:ext>
            </a:extLst>
          </p:cNvPr>
          <p:cNvSpPr>
            <a:spLocks noGrp="1"/>
          </p:cNvSpPr>
          <p:nvPr>
            <p:ph type="title"/>
          </p:nvPr>
        </p:nvSpPr>
        <p:spPr/>
        <p:txBody>
          <a:bodyPr/>
          <a:lstStyle/>
          <a:p>
            <a:r>
              <a:rPr lang="en-US" dirty="0">
                <a:solidFill>
                  <a:schemeClr val="bg1"/>
                </a:solidFill>
                <a:latin typeface="Segoe UI Light" panose="020B0502040204020203" pitchFamily="34" charset="0"/>
                <a:cs typeface="Segoe UI Light" panose="020B0502040204020203" pitchFamily="34" charset="0"/>
              </a:rPr>
              <a:t>GitHub is where open source happens…</a:t>
            </a:r>
          </a:p>
        </p:txBody>
      </p:sp>
      <p:pic>
        <p:nvPicPr>
          <p:cNvPr id="2" name="Picture 1">
            <a:extLst>
              <a:ext uri="{FF2B5EF4-FFF2-40B4-BE49-F238E27FC236}">
                <a16:creationId xmlns:a16="http://schemas.microsoft.com/office/drawing/2014/main" id="{679507CB-DFAC-4573-8D5B-953CDF266ECC}"/>
              </a:ext>
            </a:extLst>
          </p:cNvPr>
          <p:cNvPicPr>
            <a:picLocks noChangeAspect="1"/>
          </p:cNvPicPr>
          <p:nvPr/>
        </p:nvPicPr>
        <p:blipFill>
          <a:blip r:embed="rId3"/>
          <a:stretch>
            <a:fillRect/>
          </a:stretch>
        </p:blipFill>
        <p:spPr>
          <a:xfrm>
            <a:off x="266920" y="1080654"/>
            <a:ext cx="6800626" cy="5575465"/>
          </a:xfrm>
          <a:prstGeom prst="rect">
            <a:avLst/>
          </a:prstGeom>
        </p:spPr>
      </p:pic>
      <p:pic>
        <p:nvPicPr>
          <p:cNvPr id="3" name="Picture 2">
            <a:extLst>
              <a:ext uri="{FF2B5EF4-FFF2-40B4-BE49-F238E27FC236}">
                <a16:creationId xmlns:a16="http://schemas.microsoft.com/office/drawing/2014/main" id="{EE677B52-C72C-4C44-82E5-E94260117B34}"/>
              </a:ext>
            </a:extLst>
          </p:cNvPr>
          <p:cNvPicPr>
            <a:picLocks noChangeAspect="1"/>
          </p:cNvPicPr>
          <p:nvPr/>
        </p:nvPicPr>
        <p:blipFill>
          <a:blip r:embed="rId4"/>
          <a:stretch>
            <a:fillRect/>
          </a:stretch>
        </p:blipFill>
        <p:spPr>
          <a:xfrm>
            <a:off x="7478398" y="1088236"/>
            <a:ext cx="4035829" cy="5668824"/>
          </a:xfrm>
          <a:prstGeom prst="rect">
            <a:avLst/>
          </a:prstGeom>
        </p:spPr>
      </p:pic>
      <p:pic>
        <p:nvPicPr>
          <p:cNvPr id="4" name="Picture 3">
            <a:extLst>
              <a:ext uri="{FF2B5EF4-FFF2-40B4-BE49-F238E27FC236}">
                <a16:creationId xmlns:a16="http://schemas.microsoft.com/office/drawing/2014/main" id="{3B134AF9-9AB3-44D0-8B85-20A6D8A069DA}"/>
              </a:ext>
            </a:extLst>
          </p:cNvPr>
          <p:cNvPicPr>
            <a:picLocks noChangeAspect="1"/>
          </p:cNvPicPr>
          <p:nvPr/>
        </p:nvPicPr>
        <p:blipFill>
          <a:blip r:embed="rId5"/>
          <a:stretch>
            <a:fillRect/>
          </a:stretch>
        </p:blipFill>
        <p:spPr>
          <a:xfrm>
            <a:off x="1373641" y="1939530"/>
            <a:ext cx="9705975" cy="4067175"/>
          </a:xfrm>
          <a:prstGeom prst="rect">
            <a:avLst/>
          </a:prstGeom>
          <a:ln>
            <a:solidFill>
              <a:schemeClr val="tx2"/>
            </a:solidFill>
          </a:ln>
        </p:spPr>
      </p:pic>
      <p:sp>
        <p:nvSpPr>
          <p:cNvPr id="7" name="Rectangle 6">
            <a:extLst>
              <a:ext uri="{FF2B5EF4-FFF2-40B4-BE49-F238E27FC236}">
                <a16:creationId xmlns:a16="http://schemas.microsoft.com/office/drawing/2014/main" id="{3157D721-E0A4-4865-AAB2-D136133377A4}"/>
              </a:ext>
            </a:extLst>
          </p:cNvPr>
          <p:cNvSpPr/>
          <p:nvPr/>
        </p:nvSpPr>
        <p:spPr bwMode="auto">
          <a:xfrm>
            <a:off x="6899564" y="1998905"/>
            <a:ext cx="4025735" cy="518662"/>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DF9AF027-6FDB-4B89-9491-88056E6BA52A}"/>
              </a:ext>
            </a:extLst>
          </p:cNvPr>
          <p:cNvSpPr/>
          <p:nvPr/>
        </p:nvSpPr>
        <p:spPr bwMode="auto">
          <a:xfrm>
            <a:off x="2256311" y="2412507"/>
            <a:ext cx="2731325" cy="518662"/>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512E59CA-B18B-4B40-8256-40D520C769D9}"/>
              </a:ext>
            </a:extLst>
          </p:cNvPr>
          <p:cNvSpPr/>
          <p:nvPr/>
        </p:nvSpPr>
        <p:spPr bwMode="auto">
          <a:xfrm>
            <a:off x="1494313" y="3510481"/>
            <a:ext cx="2731325" cy="518662"/>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62146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05F815-712F-4EF4-BCB3-CCA54573BA8E}"/>
              </a:ext>
            </a:extLst>
          </p:cNvPr>
          <p:cNvSpPr>
            <a:spLocks noGrp="1"/>
          </p:cNvSpPr>
          <p:nvPr>
            <p:ph type="title"/>
          </p:nvPr>
        </p:nvSpPr>
        <p:spPr/>
        <p:txBody>
          <a:bodyPr/>
          <a:lstStyle/>
          <a:p>
            <a:r>
              <a:rPr lang="en-US" b="1"/>
              <a:t>.NET Core Growth</a:t>
            </a:r>
          </a:p>
        </p:txBody>
      </p:sp>
      <p:sp>
        <p:nvSpPr>
          <p:cNvPr id="4" name="TextBox 3">
            <a:extLst>
              <a:ext uri="{FF2B5EF4-FFF2-40B4-BE49-F238E27FC236}">
                <a16:creationId xmlns:a16="http://schemas.microsoft.com/office/drawing/2014/main" id="{ABADB2D2-C81E-4000-942E-0EE27059D868}"/>
              </a:ext>
            </a:extLst>
          </p:cNvPr>
          <p:cNvSpPr txBox="1"/>
          <p:nvPr/>
        </p:nvSpPr>
        <p:spPr>
          <a:xfrm>
            <a:off x="339366" y="1216059"/>
            <a:ext cx="11513271" cy="646331"/>
          </a:xfrm>
          <a:prstGeom prst="rect">
            <a:avLst/>
          </a:prstGeom>
          <a:noFill/>
        </p:spPr>
        <p:txBody>
          <a:bodyPr wrap="square" rtlCol="0">
            <a:spAutoFit/>
          </a:bodyPr>
          <a:lstStyle/>
          <a:p>
            <a:pPr algn="ctr"/>
            <a:r>
              <a:rPr lang="en-US" sz="3600" b="1" dirty="0"/>
              <a:t>Over Half Million</a:t>
            </a:r>
            <a:r>
              <a:rPr lang="en-US" sz="3600" dirty="0"/>
              <a:t> Active* .NET Core 2.0 Developers!</a:t>
            </a:r>
          </a:p>
        </p:txBody>
      </p:sp>
      <p:graphicFrame>
        <p:nvGraphicFramePr>
          <p:cNvPr id="9" name="Chart 8">
            <a:extLst>
              <a:ext uri="{FF2B5EF4-FFF2-40B4-BE49-F238E27FC236}">
                <a16:creationId xmlns:a16="http://schemas.microsoft.com/office/drawing/2014/main" id="{0C357FBF-2EAA-458B-9675-FF36683128B9}"/>
              </a:ext>
            </a:extLst>
          </p:cNvPr>
          <p:cNvGraphicFramePr>
            <a:graphicFrameLocks/>
          </p:cNvGraphicFramePr>
          <p:nvPr>
            <p:extLst/>
          </p:nvPr>
        </p:nvGraphicFramePr>
        <p:xfrm>
          <a:off x="540775" y="2101514"/>
          <a:ext cx="5555226" cy="38480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713AB11-ABD9-42CA-97DB-B067B674DCFA}"/>
              </a:ext>
            </a:extLst>
          </p:cNvPr>
          <p:cNvGraphicFramePr>
            <a:graphicFrameLocks/>
          </p:cNvGraphicFramePr>
          <p:nvPr>
            <p:extLst/>
          </p:nvPr>
        </p:nvGraphicFramePr>
        <p:xfrm>
          <a:off x="6095999" y="2080921"/>
          <a:ext cx="5756637" cy="3868692"/>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a:extLst>
              <a:ext uri="{FF2B5EF4-FFF2-40B4-BE49-F238E27FC236}">
                <a16:creationId xmlns:a16="http://schemas.microsoft.com/office/drawing/2014/main" id="{B31E72A5-5573-45FA-9E98-F9B01E814329}"/>
              </a:ext>
            </a:extLst>
          </p:cNvPr>
          <p:cNvSpPr/>
          <p:nvPr/>
        </p:nvSpPr>
        <p:spPr>
          <a:xfrm>
            <a:off x="7904058" y="2101514"/>
            <a:ext cx="2140522" cy="307777"/>
          </a:xfrm>
          <a:prstGeom prst="rect">
            <a:avLst/>
          </a:prstGeom>
        </p:spPr>
        <p:txBody>
          <a:bodyPr wrap="none">
            <a:spAutoFit/>
          </a:bodyPr>
          <a:lstStyle/>
          <a:p>
            <a:pPr algn="ctr">
              <a:defRPr sz="1400" b="0" i="0" u="none" strike="noStrike" kern="1200" spc="50" baseline="0">
                <a:solidFill>
                  <a:srgbClr val="505050">
                    <a:lumMod val="65000"/>
                    <a:lumOff val="35000"/>
                  </a:srgbClr>
                </a:solidFill>
                <a:latin typeface="Segoe UI Semibold" panose="020B0702040204020203" pitchFamily="34" charset="0"/>
                <a:ea typeface="+mn-ea"/>
                <a:cs typeface="Segoe UI Semibold" panose="020B0702040204020203" pitchFamily="34" charset="0"/>
              </a:defRPr>
            </a:pPr>
            <a:r>
              <a:rPr lang="en-US" spc="50" dirty="0">
                <a:latin typeface="Segoe UI Semibold" panose="020B0702040204020203" pitchFamily="34" charset="0"/>
                <a:cs typeface="Segoe UI Semibold" panose="020B0702040204020203" pitchFamily="34" charset="0"/>
              </a:rPr>
              <a:t>.NET CORE ADOPTION</a:t>
            </a:r>
          </a:p>
        </p:txBody>
      </p:sp>
      <p:sp>
        <p:nvSpPr>
          <p:cNvPr id="3" name="Rectangle 2">
            <a:extLst>
              <a:ext uri="{FF2B5EF4-FFF2-40B4-BE49-F238E27FC236}">
                <a16:creationId xmlns:a16="http://schemas.microsoft.com/office/drawing/2014/main" id="{FC7D8F6D-18A1-46A8-ACEB-63BDB8705636}"/>
              </a:ext>
            </a:extLst>
          </p:cNvPr>
          <p:cNvSpPr/>
          <p:nvPr/>
        </p:nvSpPr>
        <p:spPr>
          <a:xfrm>
            <a:off x="540774" y="6038108"/>
            <a:ext cx="11152115" cy="369332"/>
          </a:xfrm>
          <a:prstGeom prst="rect">
            <a:avLst/>
          </a:prstGeom>
        </p:spPr>
        <p:txBody>
          <a:bodyPr wrap="square">
            <a:spAutoFit/>
          </a:bodyPr>
          <a:lstStyle/>
          <a:p>
            <a:pPr algn="ctr"/>
            <a:r>
              <a:rPr lang="en-US" dirty="0"/>
              <a:t>* Active = unique monthly developers with 2+ days of development per month. </a:t>
            </a:r>
          </a:p>
        </p:txBody>
      </p:sp>
    </p:spTree>
    <p:extLst>
      <p:ext uri="{BB962C8B-B14F-4D97-AF65-F5344CB8AC3E}">
        <p14:creationId xmlns:p14="http://schemas.microsoft.com/office/powerpoint/2010/main" val="921799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9895C6-ED04-47AB-B79E-EF04DA513112}"/>
              </a:ext>
            </a:extLst>
          </p:cNvPr>
          <p:cNvPicPr>
            <a:picLocks noChangeAspect="1"/>
          </p:cNvPicPr>
          <p:nvPr/>
        </p:nvPicPr>
        <p:blipFill>
          <a:blip r:embed="rId3"/>
          <a:stretch>
            <a:fillRect/>
          </a:stretch>
        </p:blipFill>
        <p:spPr>
          <a:xfrm>
            <a:off x="2788679" y="1189176"/>
            <a:ext cx="9134081" cy="5002155"/>
          </a:xfrm>
          <a:prstGeom prst="rect">
            <a:avLst/>
          </a:prstGeom>
        </p:spPr>
      </p:pic>
      <p:sp>
        <p:nvSpPr>
          <p:cNvPr id="2" name="Text Placeholder 1">
            <a:extLst>
              <a:ext uri="{FF2B5EF4-FFF2-40B4-BE49-F238E27FC236}">
                <a16:creationId xmlns:a16="http://schemas.microsoft.com/office/drawing/2014/main" id="{5BE3ABE3-C673-4960-937A-BECABDD63775}"/>
              </a:ext>
            </a:extLst>
          </p:cNvPr>
          <p:cNvSpPr>
            <a:spLocks noGrp="1"/>
          </p:cNvSpPr>
          <p:nvPr>
            <p:ph type="body" sz="quarter" idx="10"/>
          </p:nvPr>
        </p:nvSpPr>
        <p:spPr>
          <a:xfrm>
            <a:off x="266920" y="922633"/>
            <a:ext cx="11653523" cy="727700"/>
          </a:xfrm>
        </p:spPr>
        <p:txBody>
          <a:bodyPr/>
          <a:lstStyle/>
          <a:p>
            <a:pPr marL="0" indent="0">
              <a:buNone/>
            </a:pPr>
            <a:r>
              <a:rPr lang="en-US" dirty="0">
                <a:hlinkClick r:id="rId4"/>
              </a:rPr>
              <a:t>www.dot.net</a:t>
            </a:r>
            <a:r>
              <a:rPr lang="en-US" dirty="0"/>
              <a:t>    </a:t>
            </a:r>
          </a:p>
        </p:txBody>
      </p:sp>
      <p:sp>
        <p:nvSpPr>
          <p:cNvPr id="3" name="Title 2">
            <a:extLst>
              <a:ext uri="{FF2B5EF4-FFF2-40B4-BE49-F238E27FC236}">
                <a16:creationId xmlns:a16="http://schemas.microsoft.com/office/drawing/2014/main" id="{472F8CEB-E7E0-4059-9D7C-D114A6A2A050}"/>
              </a:ext>
            </a:extLst>
          </p:cNvPr>
          <p:cNvSpPr>
            <a:spLocks noGrp="1"/>
          </p:cNvSpPr>
          <p:nvPr>
            <p:ph type="title"/>
          </p:nvPr>
        </p:nvSpPr>
        <p:spPr/>
        <p:txBody>
          <a:bodyPr/>
          <a:lstStyle/>
          <a:p>
            <a:r>
              <a:rPr lang="en-US" dirty="0"/>
              <a:t>Learn how to program with C#</a:t>
            </a:r>
          </a:p>
        </p:txBody>
      </p:sp>
      <p:pic>
        <p:nvPicPr>
          <p:cNvPr id="4" name="Picture 3">
            <a:extLst>
              <a:ext uri="{FF2B5EF4-FFF2-40B4-BE49-F238E27FC236}">
                <a16:creationId xmlns:a16="http://schemas.microsoft.com/office/drawing/2014/main" id="{28CD4AEA-6E33-427D-AFAB-19D8FA54697D}"/>
              </a:ext>
            </a:extLst>
          </p:cNvPr>
          <p:cNvPicPr>
            <a:picLocks noChangeAspect="1"/>
          </p:cNvPicPr>
          <p:nvPr/>
        </p:nvPicPr>
        <p:blipFill>
          <a:blip r:embed="rId5"/>
          <a:stretch>
            <a:fillRect/>
          </a:stretch>
        </p:blipFill>
        <p:spPr>
          <a:xfrm>
            <a:off x="398190" y="1916877"/>
            <a:ext cx="6202173" cy="4708566"/>
          </a:xfrm>
          <a:prstGeom prst="rect">
            <a:avLst/>
          </a:prstGeom>
        </p:spPr>
      </p:pic>
      <p:sp>
        <p:nvSpPr>
          <p:cNvPr id="6" name="Arrow: Right 5">
            <a:extLst>
              <a:ext uri="{FF2B5EF4-FFF2-40B4-BE49-F238E27FC236}">
                <a16:creationId xmlns:a16="http://schemas.microsoft.com/office/drawing/2014/main" id="{F9308ABD-6018-451A-BE6F-2B984F799957}"/>
              </a:ext>
            </a:extLst>
          </p:cNvPr>
          <p:cNvSpPr/>
          <p:nvPr/>
        </p:nvSpPr>
        <p:spPr bwMode="auto">
          <a:xfrm>
            <a:off x="720090" y="3868387"/>
            <a:ext cx="1904357" cy="513608"/>
          </a:xfrm>
          <a:prstGeom prst="rightArrow">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0187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B9FF-9E5A-4E69-8EF7-0ECEEB38A563}"/>
              </a:ext>
            </a:extLst>
          </p:cNvPr>
          <p:cNvSpPr>
            <a:spLocks noGrp="1"/>
          </p:cNvSpPr>
          <p:nvPr>
            <p:ph type="title"/>
          </p:nvPr>
        </p:nvSpPr>
        <p:spPr>
          <a:xfrm>
            <a:off x="568047" y="2084172"/>
            <a:ext cx="11354714" cy="1910075"/>
          </a:xfrm>
        </p:spPr>
        <p:txBody>
          <a:bodyPr/>
          <a:lstStyle/>
          <a:p>
            <a:r>
              <a:rPr lang="en-US" dirty="0"/>
              <a:t>Demo </a:t>
            </a:r>
            <a:br>
              <a:rPr lang="en-US" dirty="0"/>
            </a:br>
            <a:r>
              <a:rPr lang="en-US" sz="5400" dirty="0"/>
              <a:t>Get started with .NET in your browser</a:t>
            </a:r>
          </a:p>
        </p:txBody>
      </p:sp>
    </p:spTree>
    <p:extLst>
      <p:ext uri="{BB962C8B-B14F-4D97-AF65-F5344CB8AC3E}">
        <p14:creationId xmlns:p14="http://schemas.microsoft.com/office/powerpoint/2010/main" val="39131220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7287-25EE-41A6-A2BD-D98C5ADAF8E3}"/>
              </a:ext>
            </a:extLst>
          </p:cNvPr>
          <p:cNvSpPr>
            <a:spLocks noGrp="1"/>
          </p:cNvSpPr>
          <p:nvPr>
            <p:ph type="title"/>
          </p:nvPr>
        </p:nvSpPr>
        <p:spPr/>
        <p:txBody>
          <a:bodyPr/>
          <a:lstStyle/>
          <a:p>
            <a:r>
              <a:rPr lang="en-US" dirty="0"/>
              <a:t>What is .NET?</a:t>
            </a:r>
          </a:p>
        </p:txBody>
      </p:sp>
      <p:sp>
        <p:nvSpPr>
          <p:cNvPr id="3" name="Text Placeholder 2">
            <a:extLst>
              <a:ext uri="{FF2B5EF4-FFF2-40B4-BE49-F238E27FC236}">
                <a16:creationId xmlns:a16="http://schemas.microsoft.com/office/drawing/2014/main" id="{23457379-948D-4845-B8BA-5CF9B789DD1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923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3D1838-5D3E-48A6-9BE3-D9E73143DD3C}"/>
              </a:ext>
            </a:extLst>
          </p:cNvPr>
          <p:cNvSpPr>
            <a:spLocks noGrp="1"/>
          </p:cNvSpPr>
          <p:nvPr>
            <p:ph type="title"/>
          </p:nvPr>
        </p:nvSpPr>
        <p:spPr>
          <a:xfrm>
            <a:off x="269240" y="289511"/>
            <a:ext cx="11655840" cy="899665"/>
          </a:xfrm>
        </p:spPr>
        <p:txBody>
          <a:bodyPr/>
          <a:lstStyle/>
          <a:p>
            <a:r>
              <a:rPr lang="en-US" dirty="0"/>
              <a:t>Make it easier with some free tools</a:t>
            </a:r>
            <a:br>
              <a:rPr lang="en-US" dirty="0"/>
            </a:br>
            <a:r>
              <a:rPr lang="en-US" sz="4000" dirty="0">
                <a:hlinkClick r:id="rId3"/>
              </a:rPr>
              <a:t>www.VisualStudio.com</a:t>
            </a:r>
            <a:r>
              <a:rPr lang="en-US" sz="4000" dirty="0"/>
              <a:t> </a:t>
            </a:r>
            <a:endParaRPr lang="en-US" dirty="0"/>
          </a:p>
        </p:txBody>
      </p:sp>
      <p:pic>
        <p:nvPicPr>
          <p:cNvPr id="4" name="Graphic 3">
            <a:extLst>
              <a:ext uri="{FF2B5EF4-FFF2-40B4-BE49-F238E27FC236}">
                <a16:creationId xmlns:a16="http://schemas.microsoft.com/office/drawing/2014/main" id="{BA7081A9-2D79-456B-B70B-AA2E1C5AB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8800" y="2257512"/>
            <a:ext cx="1095375" cy="1095375"/>
          </a:xfrm>
          <a:prstGeom prst="rect">
            <a:avLst/>
          </a:prstGeom>
        </p:spPr>
      </p:pic>
      <p:sp>
        <p:nvSpPr>
          <p:cNvPr id="5" name="Rectangle 4">
            <a:extLst>
              <a:ext uri="{FF2B5EF4-FFF2-40B4-BE49-F238E27FC236}">
                <a16:creationId xmlns:a16="http://schemas.microsoft.com/office/drawing/2014/main" id="{655106ED-8A7E-4702-AE94-7B6C85DA7DED}"/>
              </a:ext>
            </a:extLst>
          </p:cNvPr>
          <p:cNvSpPr/>
          <p:nvPr/>
        </p:nvSpPr>
        <p:spPr>
          <a:xfrm>
            <a:off x="1906841" y="3770415"/>
            <a:ext cx="8877081" cy="800219"/>
          </a:xfrm>
          <a:prstGeom prst="rect">
            <a:avLst/>
          </a:prstGeom>
        </p:spPr>
        <p:txBody>
          <a:bodyPr wrap="square">
            <a:spAutoFit/>
          </a:bodyPr>
          <a:lstStyle/>
          <a:p>
            <a:r>
              <a:rPr lang="en-US" sz="2800" b="1" dirty="0">
                <a:solidFill>
                  <a:srgbClr val="333333"/>
                </a:solidFill>
                <a:latin typeface="Segoe UI" panose="020B0502040204020203" pitchFamily="34" charset="0"/>
              </a:rPr>
              <a:t>Visual Studio Code</a:t>
            </a:r>
          </a:p>
          <a:p>
            <a:r>
              <a:rPr lang="en-US" dirty="0">
                <a:solidFill>
                  <a:srgbClr val="333333"/>
                </a:solidFill>
                <a:latin typeface="Segoe UI" panose="020B0502040204020203" pitchFamily="34" charset="0"/>
              </a:rPr>
              <a:t>Open source, cross-platform editor with .NET support.</a:t>
            </a:r>
            <a:endParaRPr lang="en-US" dirty="0"/>
          </a:p>
        </p:txBody>
      </p:sp>
      <p:pic>
        <p:nvPicPr>
          <p:cNvPr id="6" name="Graphic 5">
            <a:extLst>
              <a:ext uri="{FF2B5EF4-FFF2-40B4-BE49-F238E27FC236}">
                <a16:creationId xmlns:a16="http://schemas.microsoft.com/office/drawing/2014/main" id="{DFCE92CE-2997-4B1B-8B92-4B5B65ABB8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8799" y="3770415"/>
            <a:ext cx="1095375" cy="1095375"/>
          </a:xfrm>
          <a:prstGeom prst="rect">
            <a:avLst/>
          </a:prstGeom>
        </p:spPr>
      </p:pic>
      <p:sp>
        <p:nvSpPr>
          <p:cNvPr id="7" name="Rectangle 6">
            <a:extLst>
              <a:ext uri="{FF2B5EF4-FFF2-40B4-BE49-F238E27FC236}">
                <a16:creationId xmlns:a16="http://schemas.microsoft.com/office/drawing/2014/main" id="{CE079816-96B7-4DE4-8BD0-E18EB55EC39B}"/>
              </a:ext>
            </a:extLst>
          </p:cNvPr>
          <p:cNvSpPr/>
          <p:nvPr/>
        </p:nvSpPr>
        <p:spPr>
          <a:xfrm>
            <a:off x="1906840" y="2275669"/>
            <a:ext cx="8877081" cy="1077218"/>
          </a:xfrm>
          <a:prstGeom prst="rect">
            <a:avLst/>
          </a:prstGeom>
        </p:spPr>
        <p:txBody>
          <a:bodyPr wrap="square">
            <a:spAutoFit/>
          </a:bodyPr>
          <a:lstStyle/>
          <a:p>
            <a:r>
              <a:rPr lang="en-US" sz="2800" b="1" dirty="0">
                <a:solidFill>
                  <a:srgbClr val="333333"/>
                </a:solidFill>
                <a:latin typeface="Segoe UI" panose="020B0502040204020203" pitchFamily="34" charset="0"/>
              </a:rPr>
              <a:t>Visual Studio</a:t>
            </a:r>
          </a:p>
          <a:p>
            <a:r>
              <a:rPr lang="en-US" dirty="0">
                <a:solidFill>
                  <a:srgbClr val="333333"/>
                </a:solidFill>
                <a:latin typeface="Segoe UI" panose="020B0502040204020203" pitchFamily="34" charset="0"/>
              </a:rPr>
              <a:t>A fully-featured, integrated development environment (IDE) for developing .NET apps on a Windows PC development machine. </a:t>
            </a:r>
            <a:endParaRPr lang="en-US" dirty="0"/>
          </a:p>
        </p:txBody>
      </p:sp>
      <p:pic>
        <p:nvPicPr>
          <p:cNvPr id="8" name="Graphic 7">
            <a:extLst>
              <a:ext uri="{FF2B5EF4-FFF2-40B4-BE49-F238E27FC236}">
                <a16:creationId xmlns:a16="http://schemas.microsoft.com/office/drawing/2014/main" id="{3EFC6910-8958-4BB0-BF3E-A0BA8914CD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8799" y="5182649"/>
            <a:ext cx="1095375" cy="1171575"/>
          </a:xfrm>
          <a:prstGeom prst="rect">
            <a:avLst/>
          </a:prstGeom>
        </p:spPr>
      </p:pic>
      <p:sp>
        <p:nvSpPr>
          <p:cNvPr id="9" name="Rectangle 8">
            <a:extLst>
              <a:ext uri="{FF2B5EF4-FFF2-40B4-BE49-F238E27FC236}">
                <a16:creationId xmlns:a16="http://schemas.microsoft.com/office/drawing/2014/main" id="{13799569-B104-4212-8168-292196F299DA}"/>
              </a:ext>
            </a:extLst>
          </p:cNvPr>
          <p:cNvSpPr/>
          <p:nvPr/>
        </p:nvSpPr>
        <p:spPr>
          <a:xfrm>
            <a:off x="1906839" y="5182649"/>
            <a:ext cx="8877081" cy="800219"/>
          </a:xfrm>
          <a:prstGeom prst="rect">
            <a:avLst/>
          </a:prstGeom>
        </p:spPr>
        <p:txBody>
          <a:bodyPr wrap="square">
            <a:spAutoFit/>
          </a:bodyPr>
          <a:lstStyle/>
          <a:p>
            <a:r>
              <a:rPr lang="en-US" sz="2800" b="1" dirty="0">
                <a:solidFill>
                  <a:srgbClr val="333333"/>
                </a:solidFill>
                <a:latin typeface="Segoe UI" panose="020B0502040204020203" pitchFamily="34" charset="0"/>
              </a:rPr>
              <a:t>Visual Studio for Mac</a:t>
            </a:r>
          </a:p>
          <a:p>
            <a:r>
              <a:rPr lang="en-US" dirty="0"/>
              <a:t>A fully-featured editor for developing .NET apps on a Mac OS development machine. </a:t>
            </a:r>
          </a:p>
        </p:txBody>
      </p:sp>
    </p:spTree>
    <p:extLst>
      <p:ext uri="{BB962C8B-B14F-4D97-AF65-F5344CB8AC3E}">
        <p14:creationId xmlns:p14="http://schemas.microsoft.com/office/powerpoint/2010/main" val="170821178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B9FF-9E5A-4E69-8EF7-0ECEEB38A563}"/>
              </a:ext>
            </a:extLst>
          </p:cNvPr>
          <p:cNvSpPr>
            <a:spLocks noGrp="1"/>
          </p:cNvSpPr>
          <p:nvPr>
            <p:ph type="title"/>
          </p:nvPr>
        </p:nvSpPr>
        <p:spPr>
          <a:xfrm>
            <a:off x="568047" y="2084172"/>
            <a:ext cx="11354714" cy="1910075"/>
          </a:xfrm>
        </p:spPr>
        <p:txBody>
          <a:bodyPr/>
          <a:lstStyle/>
          <a:p>
            <a:r>
              <a:rPr lang="en-US" dirty="0"/>
              <a:t>Demo</a:t>
            </a:r>
            <a:br>
              <a:rPr lang="en-US" dirty="0"/>
            </a:br>
            <a:r>
              <a:rPr lang="en-US" sz="5400" dirty="0"/>
              <a:t>Get started with .NET on your computer</a:t>
            </a:r>
          </a:p>
        </p:txBody>
      </p:sp>
    </p:spTree>
    <p:extLst>
      <p:ext uri="{BB962C8B-B14F-4D97-AF65-F5344CB8AC3E}">
        <p14:creationId xmlns:p14="http://schemas.microsoft.com/office/powerpoint/2010/main" val="13362628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148AE-22F2-430C-AC4D-A467BDA1C3C4}"/>
              </a:ext>
            </a:extLst>
          </p:cNvPr>
          <p:cNvSpPr txBox="1"/>
          <p:nvPr/>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3" name="TextBox 2">
            <a:extLst>
              <a:ext uri="{FF2B5EF4-FFF2-40B4-BE49-F238E27FC236}">
                <a16:creationId xmlns:a16="http://schemas.microsoft.com/office/drawing/2014/main" id="{07F5F5E3-DBC3-4B69-B8F5-2B96349A8D33}"/>
              </a:ext>
            </a:extLst>
          </p:cNvPr>
          <p:cNvSpPr txBox="1"/>
          <p:nvPr/>
        </p:nvSpPr>
        <p:spPr>
          <a:xfrm>
            <a:off x="0" y="4188396"/>
            <a:ext cx="12191999" cy="2168286"/>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endParaRPr lang="en-US" sz="300" dirty="0">
              <a:solidFill>
                <a:schemeClr val="bg1"/>
              </a:solidFill>
              <a:hlinkClick r:id="rId3"/>
            </a:endParaRPr>
          </a:p>
          <a:p>
            <a:pPr algn="ctr">
              <a:lnSpc>
                <a:spcPct val="90000"/>
              </a:lnSpc>
              <a:spcAft>
                <a:spcPts val="600"/>
              </a:spcAft>
            </a:pPr>
            <a:r>
              <a:rPr lang="en-US" sz="3600" dirty="0">
                <a:solidFill>
                  <a:schemeClr val="bg1"/>
                </a:solidFill>
                <a:hlinkClick r:id="rId3"/>
              </a:rPr>
              <a:t>www.dot.net</a:t>
            </a:r>
            <a:r>
              <a:rPr lang="en-US" sz="3600" dirty="0">
                <a:solidFill>
                  <a:schemeClr val="bg1"/>
                </a:solidFill>
              </a:rPr>
              <a:t> </a:t>
            </a:r>
          </a:p>
        </p:txBody>
      </p:sp>
      <p:grpSp>
        <p:nvGrpSpPr>
          <p:cNvPr id="12" name="Group 11">
            <a:extLst>
              <a:ext uri="{FF2B5EF4-FFF2-40B4-BE49-F238E27FC236}">
                <a16:creationId xmlns:a16="http://schemas.microsoft.com/office/drawing/2014/main" id="{5FFDC5A7-B86D-4935-9A13-5089169E313E}"/>
              </a:ext>
            </a:extLst>
          </p:cNvPr>
          <p:cNvGrpSpPr/>
          <p:nvPr/>
        </p:nvGrpSpPr>
        <p:grpSpPr>
          <a:xfrm>
            <a:off x="1449704" y="38162"/>
            <a:ext cx="9292590" cy="5707858"/>
            <a:chOff x="1449704" y="7620"/>
            <a:chExt cx="9292590" cy="5644323"/>
          </a:xfrm>
        </p:grpSpPr>
        <p:sp>
          <p:nvSpPr>
            <p:cNvPr id="8" name="Rectangle 7">
              <a:extLst>
                <a:ext uri="{FF2B5EF4-FFF2-40B4-BE49-F238E27FC236}">
                  <a16:creationId xmlns:a16="http://schemas.microsoft.com/office/drawing/2014/main" id="{32151440-F6B1-4AAA-8C10-03A7BF638D4C}"/>
                </a:ext>
              </a:extLst>
            </p:cNvPr>
            <p:cNvSpPr/>
            <p:nvPr/>
          </p:nvSpPr>
          <p:spPr bwMode="auto">
            <a:xfrm>
              <a:off x="1449704" y="7620"/>
              <a:ext cx="9292590" cy="5549889"/>
            </a:xfrm>
            <a:prstGeom prst="rect">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3049ED6B-4787-444A-AAEB-40563E2371E9}"/>
                </a:ext>
              </a:extLst>
            </p:cNvPr>
            <p:cNvGrpSpPr/>
            <p:nvPr/>
          </p:nvGrpSpPr>
          <p:grpSpPr>
            <a:xfrm>
              <a:off x="3490309" y="9843"/>
              <a:ext cx="5183680" cy="5642100"/>
              <a:chOff x="3490309" y="2223"/>
              <a:chExt cx="5183680" cy="5642100"/>
            </a:xfrm>
          </p:grpSpPr>
          <p:pic>
            <p:nvPicPr>
              <p:cNvPr id="10" name="Picture 9" descr="A close up of a device&#10;&#10;Description generated with high confidence">
                <a:extLst>
                  <a:ext uri="{FF2B5EF4-FFF2-40B4-BE49-F238E27FC236}">
                    <a16:creationId xmlns:a16="http://schemas.microsoft.com/office/drawing/2014/main" id="{D032E77A-EF8F-491F-AD9C-FCA3B0716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0309" y="2223"/>
                <a:ext cx="5183680" cy="5642100"/>
              </a:xfrm>
              <a:prstGeom prst="rect">
                <a:avLst/>
              </a:prstGeom>
            </p:spPr>
          </p:pic>
          <p:sp>
            <p:nvSpPr>
              <p:cNvPr id="11" name="TextBox 10">
                <a:extLst>
                  <a:ext uri="{FF2B5EF4-FFF2-40B4-BE49-F238E27FC236}">
                    <a16:creationId xmlns:a16="http://schemas.microsoft.com/office/drawing/2014/main" id="{4E4880F8-BDBA-4C44-8F0B-26F45653A65A}"/>
                  </a:ext>
                </a:extLst>
              </p:cNvPr>
              <p:cNvSpPr txBox="1"/>
              <p:nvPr/>
            </p:nvSpPr>
            <p:spPr>
              <a:xfrm>
                <a:off x="4250919" y="1009127"/>
                <a:ext cx="3566160" cy="2289858"/>
              </a:xfrm>
              <a:prstGeom prst="rect">
                <a:avLst/>
              </a:prstGeom>
              <a:noFill/>
            </p:spPr>
            <p:txBody>
              <a:bodyPr wrap="square" lIns="182880" tIns="146304" rIns="182880" bIns="146304" rtlCol="0">
                <a:spAutoFit/>
              </a:bodyPr>
              <a:lstStyle/>
              <a:p>
                <a:pPr algn="ctr">
                  <a:lnSpc>
                    <a:spcPct val="90000"/>
                  </a:lnSpc>
                  <a:spcAft>
                    <a:spcPts val="600"/>
                  </a:spcAft>
                </a:pPr>
                <a:r>
                  <a:rPr lang="en-US" sz="7200" b="1" dirty="0">
                    <a:solidFill>
                      <a:schemeClr val="accent3">
                        <a:lumMod val="60000"/>
                        <a:lumOff val="40000"/>
                      </a:schemeClr>
                    </a:solidFill>
                  </a:rPr>
                  <a:t>THANK YOU</a:t>
                </a:r>
              </a:p>
            </p:txBody>
          </p:sp>
        </p:grpSp>
      </p:grpSp>
    </p:spTree>
    <p:extLst>
      <p:ext uri="{BB962C8B-B14F-4D97-AF65-F5344CB8AC3E}">
        <p14:creationId xmlns:p14="http://schemas.microsoft.com/office/powerpoint/2010/main" val="21948061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3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369402" y="3768059"/>
            <a:ext cx="8385804" cy="2495656"/>
            <a:chOff x="473523" y="2957810"/>
            <a:chExt cx="8451537"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3" y="2957810"/>
              <a:ext cx="8451537" cy="3077297"/>
              <a:chOff x="406549" y="3713240"/>
              <a:chExt cx="9325694"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49" y="3713240"/>
                <a:ext cx="9311752" cy="3077297"/>
                <a:chOff x="474923" y="2957811"/>
                <a:chExt cx="9253607" cy="3077297"/>
              </a:xfrm>
            </p:grpSpPr>
            <p:sp>
              <p:nvSpPr>
                <p:cNvPr id="10" name="TextBox 9"/>
                <p:cNvSpPr txBox="1"/>
                <p:nvPr/>
              </p:nvSpPr>
              <p:spPr>
                <a:xfrm>
                  <a:off x="474923" y="2957811"/>
                  <a:ext cx="9253607" cy="3077297"/>
                </a:xfrm>
                <a:prstGeom prst="rect">
                  <a:avLst/>
                </a:prstGeom>
                <a:solidFill>
                  <a:schemeClr val="accent3"/>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4025">
                    <a:defRPr/>
                  </a:pPr>
                  <a:endParaRPr lang="en-US" sz="1333" b="1" dirty="0">
                    <a:solidFill>
                      <a:srgbClr val="FFFFFF"/>
                    </a:solidFill>
                    <a:latin typeface="Segoe UI"/>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algn="ctr" defTabSz="896020">
                    <a:lnSpc>
                      <a:spcPct val="90000"/>
                    </a:lnSpc>
                    <a:defRPr/>
                  </a:pPr>
                  <a:r>
                    <a:rPr lang="en-US" sz="933" b="1" kern="0" dirty="0">
                      <a:gradFill>
                        <a:gsLst>
                          <a:gs pos="2804">
                            <a:srgbClr val="505050"/>
                          </a:gs>
                          <a:gs pos="26000">
                            <a:srgbClr val="505050"/>
                          </a:gs>
                        </a:gsLst>
                        <a:lin ang="5400000" scaled="1"/>
                      </a:gradFill>
                      <a:latin typeface="Segoe UI"/>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algn="ctr" defTabSz="896020">
                    <a:lnSpc>
                      <a:spcPct val="90000"/>
                    </a:lnSpc>
                    <a:defRPr/>
                  </a:pPr>
                  <a:r>
                    <a:rPr lang="en-US" sz="933" b="1" kern="0" dirty="0">
                      <a:gradFill>
                        <a:gsLst>
                          <a:gs pos="2804">
                            <a:srgbClr val="505050"/>
                          </a:gs>
                          <a:gs pos="26000">
                            <a:srgbClr val="505050"/>
                          </a:gs>
                        </a:gsLst>
                        <a:lin ang="5400000" scaled="1"/>
                      </a:gradFill>
                      <a:latin typeface="Segoe UI"/>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algn="ctr" defTabSz="896020">
                    <a:lnSpc>
                      <a:spcPct val="90000"/>
                    </a:lnSpc>
                    <a:defRPr/>
                  </a:pPr>
                  <a:r>
                    <a:rPr lang="en-US" sz="933" b="1" kern="0" dirty="0">
                      <a:gradFill>
                        <a:gsLst>
                          <a:gs pos="2804">
                            <a:srgbClr val="505050"/>
                          </a:gs>
                          <a:gs pos="26000">
                            <a:srgbClr val="505050"/>
                          </a:gs>
                        </a:gsLst>
                        <a:lin ang="5400000" scaled="1"/>
                      </a:gradFill>
                      <a:latin typeface="Segoe UI"/>
                      <a:cs typeface="Segoe UI Semilight" panose="020B0402040204020203" pitchFamily="34" charset="0"/>
                    </a:rPr>
                    <a:t>RUNTIME COMPONENTS</a:t>
                  </a:r>
                </a:p>
              </p:txBody>
            </p:sp>
            <p:sp>
              <p:nvSpPr>
                <p:cNvPr id="30" name="TextBox 29"/>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25">
                    <a:defRPr/>
                  </a:pPr>
                  <a:r>
                    <a:rPr lang="en-US" sz="1333" dirty="0">
                      <a:solidFill>
                        <a:srgbClr val="FFFFFF"/>
                      </a:solidFill>
                      <a:latin typeface="Segoe UI Semibold" panose="020B0702040204020203" pitchFamily="34" charset="0"/>
                      <a:cs typeface="Segoe UI Semibold" panose="020B0702040204020203" pitchFamily="34" charset="0"/>
                    </a:rPr>
                    <a:t>LIBRARIES</a:t>
                  </a:r>
                  <a:endParaRPr lang="en-US" sz="1067" dirty="0">
                    <a:solidFill>
                      <a:srgbClr val="FFFFFF"/>
                    </a:solidFill>
                    <a:latin typeface="Segoe UI Semibold" panose="020B0702040204020203" pitchFamily="34" charset="0"/>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algn="ctr" defTabSz="913830">
                    <a:defRPr/>
                  </a:pPr>
                  <a:r>
                    <a:rPr lang="en-US" sz="1333" b="1" kern="0" dirty="0">
                      <a:solidFill>
                        <a:srgbClr val="FFFFFF"/>
                      </a:solidFill>
                      <a:latin typeface="Segoe UI Semibold" panose="020B0702040204020203" pitchFamily="34" charset="0"/>
                      <a:cs typeface="Segoe UI Semibold" panose="020B0702040204020203" pitchFamily="34" charset="0"/>
                    </a:rPr>
                    <a:t>INFRASTRUCTURE</a:t>
                  </a:r>
                  <a:endParaRPr lang="en-US" sz="1733" dirty="0">
                    <a:solidFill>
                      <a:srgbClr val="505050"/>
                    </a:solidFill>
                    <a:latin typeface="Segoe UI Semibold" panose="020B0702040204020203" pitchFamily="34" charset="0"/>
                    <a:cs typeface="Segoe UI Semibold" panose="020B0702040204020203" pitchFamily="34" charset="0"/>
                  </a:endParaRPr>
                </a:p>
              </p:txBody>
            </p:sp>
          </p:grpSp>
          <p:sp>
            <p:nvSpPr>
              <p:cNvPr id="4" name="Rectangle 3"/>
              <p:cNvSpPr/>
              <p:nvPr/>
            </p:nvSpPr>
            <p:spPr>
              <a:xfrm>
                <a:off x="478636" y="3818285"/>
                <a:ext cx="9253607" cy="466806"/>
              </a:xfrm>
              <a:prstGeom prst="rect">
                <a:avLst/>
              </a:prstGeom>
            </p:spPr>
            <p:txBody>
              <a:bodyPr wrap="square">
                <a:spAutoFit/>
              </a:bodyPr>
              <a:lstStyle/>
              <a:p>
                <a:pPr algn="ctr" defTabSz="914025">
                  <a:lnSpc>
                    <a:spcPct val="90000"/>
                  </a:lnSpc>
                  <a:defRPr/>
                </a:pPr>
                <a:r>
                  <a:rPr lang="en-US" sz="1867" b="1" kern="0" dirty="0">
                    <a:solidFill>
                      <a:srgbClr val="FFFFFF"/>
                    </a:solidFill>
                    <a:latin typeface="Segoe UI"/>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25">
                <a:defRPr/>
              </a:pPr>
              <a:endParaRPr lang="en-US" sz="1067" dirty="0">
                <a:solidFill>
                  <a:srgbClr val="FFFFFF"/>
                </a:solidFill>
                <a:latin typeface="Segoe UI"/>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127776"/>
            <a:ext cx="11758999" cy="1097205"/>
          </a:xfrm>
          <a:prstGeom prst="rect">
            <a:avLst/>
          </a:prstGeom>
        </p:spPr>
        <p:txBody>
          <a:bodyPr lIns="146097" tIns="9131" rIns="146097"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13077">
              <a:defRPr/>
            </a:pPr>
            <a:r>
              <a:rPr lang="en-US" sz="5333" dirty="0">
                <a:latin typeface="Segoe UI Light"/>
              </a:rPr>
              <a:t>.NET is a software development platform</a:t>
            </a:r>
          </a:p>
        </p:txBody>
      </p:sp>
      <p:grpSp>
        <p:nvGrpSpPr>
          <p:cNvPr id="40" name="Group 39">
            <a:extLst>
              <a:ext uri="{FF2B5EF4-FFF2-40B4-BE49-F238E27FC236}">
                <a16:creationId xmlns:a16="http://schemas.microsoft.com/office/drawing/2014/main" id="{C1815E02-EB40-4135-B7CA-5263451B5616}"/>
              </a:ext>
            </a:extLst>
          </p:cNvPr>
          <p:cNvGrpSpPr/>
          <p:nvPr/>
        </p:nvGrpSpPr>
        <p:grpSpPr>
          <a:xfrm>
            <a:off x="8750421" y="1670701"/>
            <a:ext cx="2357651" cy="4592162"/>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defTabSz="894426">
                    <a:defRPr/>
                  </a:pPr>
                  <a:r>
                    <a:rPr lang="en-US" sz="2800" kern="0" dirty="0">
                      <a:gradFill>
                        <a:gsLst>
                          <a:gs pos="14679">
                            <a:srgbClr val="FFFFFF"/>
                          </a:gs>
                          <a:gs pos="38000">
                            <a:srgbClr val="FFFFFF"/>
                          </a:gs>
                        </a:gsLst>
                        <a:lin ang="5400000" scaled="1"/>
                      </a:gradFill>
                      <a:latin typeface="Segoe UI Light"/>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algn="l" defTabSz="914025">
                    <a:defRPr/>
                  </a:pPr>
                  <a:r>
                    <a:rPr lang="en-US" sz="1867" dirty="0">
                      <a:latin typeface="Segoe UI"/>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algn="ctr" defTabSz="896020">
                  <a:lnSpc>
                    <a:spcPct val="90000"/>
                  </a:lnSpc>
                  <a:defRPr/>
                </a:pPr>
                <a:r>
                  <a:rPr lang="en-US" sz="1200" b="1" kern="0" dirty="0">
                    <a:gradFill>
                      <a:gsLst>
                        <a:gs pos="2804">
                          <a:srgbClr val="505050"/>
                        </a:gs>
                        <a:gs pos="26000">
                          <a:srgbClr val="505050"/>
                        </a:gs>
                      </a:gsLst>
                      <a:lin ang="5400000" scaled="1"/>
                    </a:gradFill>
                    <a:latin typeface="Segoe UI"/>
                    <a:cs typeface="Segoe UI Semilight" panose="020B04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algn="ctr" defTabSz="896020">
                  <a:lnSpc>
                    <a:spcPct val="90000"/>
                  </a:lnSpc>
                  <a:defRPr/>
                </a:pPr>
                <a:r>
                  <a:rPr lang="en-US" sz="1200" b="1" kern="0" dirty="0">
                    <a:gradFill>
                      <a:gsLst>
                        <a:gs pos="2804">
                          <a:srgbClr val="505050"/>
                        </a:gs>
                        <a:gs pos="26000">
                          <a:srgbClr val="505050"/>
                        </a:gs>
                      </a:gsLst>
                      <a:lin ang="5400000" scaled="1"/>
                    </a:gradFill>
                    <a:latin typeface="Segoe UI"/>
                    <a:cs typeface="Segoe UI Semilight" panose="020B04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80" y="5385949"/>
                <a:ext cx="424982" cy="524549"/>
              </a:xfrm>
              <a:prstGeom prst="rect">
                <a:avLst/>
              </a:prstGeom>
            </p:spPr>
          </p:pic>
          <p:grpSp>
            <p:nvGrpSpPr>
              <p:cNvPr id="47" name="Group 46">
                <a:extLst>
                  <a:ext uri="{FF2B5EF4-FFF2-40B4-BE49-F238E27FC236}">
                    <a16:creationId xmlns:a16="http://schemas.microsoft.com/office/drawing/2014/main" id="{397344F3-EECD-4A20-B92D-018A678E49D6}"/>
                  </a:ext>
                </a:extLst>
              </p:cNvPr>
              <p:cNvGrpSpPr/>
              <p:nvPr/>
            </p:nvGrpSpPr>
            <p:grpSpPr>
              <a:xfrm>
                <a:off x="9981394" y="2088153"/>
                <a:ext cx="1266125" cy="1192955"/>
                <a:chOff x="9978881" y="2069863"/>
                <a:chExt cx="1291513" cy="1216876"/>
              </a:xfrm>
            </p:grpSpPr>
            <p:sp>
              <p:nvSpPr>
                <p:cNvPr id="58" name="TextBox 57">
                  <a:extLst>
                    <a:ext uri="{FF2B5EF4-FFF2-40B4-BE49-F238E27FC236}">
                      <a16:creationId xmlns:a16="http://schemas.microsoft.com/office/drawing/2014/main" id="{59972DB0-D3D3-45BD-A2F3-A7DEF145CF13}"/>
                    </a:ext>
                  </a:extLst>
                </p:cNvPr>
                <p:cNvSpPr txBox="1"/>
                <p:nvPr/>
              </p:nvSpPr>
              <p:spPr>
                <a:xfrm>
                  <a:off x="9978881" y="2663451"/>
                  <a:ext cx="1291513" cy="623288"/>
                </a:xfrm>
                <a:prstGeom prst="rect">
                  <a:avLst/>
                </a:prstGeom>
                <a:noFill/>
              </p:spPr>
              <p:txBody>
                <a:bodyPr wrap="square" lIns="117157" tIns="183765" rIns="117157" bIns="183765" rtlCol="0">
                  <a:spAutoFit/>
                </a:bodyPr>
                <a:lstStyle/>
                <a:p>
                  <a:pPr algn="ctr" defTabSz="861065">
                    <a:lnSpc>
                      <a:spcPct val="90000"/>
                    </a:lnSpc>
                    <a:defRPr/>
                  </a:pPr>
                  <a:r>
                    <a:rPr lang="en-US" sz="1200" b="1" kern="0" dirty="0">
                      <a:gradFill>
                        <a:gsLst>
                          <a:gs pos="2804">
                            <a:srgbClr val="505050"/>
                          </a:gs>
                          <a:gs pos="26000">
                            <a:srgbClr val="505050"/>
                          </a:gs>
                        </a:gsLst>
                        <a:lin ang="5400000" scaled="1"/>
                      </a:gradFill>
                      <a:latin typeface="Segoe UI"/>
                      <a:cs typeface="Segoe UI Semilight" panose="020B0402040204020203" pitchFamily="34" charset="0"/>
                    </a:rPr>
                    <a:t>VISUAL STUDIO</a:t>
                  </a:r>
                </a:p>
              </p:txBody>
            </p:sp>
            <p:pic>
              <p:nvPicPr>
                <p:cNvPr id="59" name="Picture 58">
                  <a:extLst>
                    <a:ext uri="{FF2B5EF4-FFF2-40B4-BE49-F238E27FC236}">
                      <a16:creationId xmlns:a16="http://schemas.microsoft.com/office/drawing/2014/main" id="{1E3BBFE4-83CD-4295-A512-6ACC4680E7E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36608" y="2069863"/>
                  <a:ext cx="528971" cy="661998"/>
                </a:xfrm>
                <a:prstGeom prst="rect">
                  <a:avLst/>
                </a:prstGeom>
              </p:spPr>
            </p:pic>
          </p:grpSp>
          <p:grpSp>
            <p:nvGrpSpPr>
              <p:cNvPr id="48" name="Group 47">
                <a:extLst>
                  <a:ext uri="{FF2B5EF4-FFF2-40B4-BE49-F238E27FC236}">
                    <a16:creationId xmlns:a16="http://schemas.microsoft.com/office/drawing/2014/main" id="{660D45ED-B3A8-4585-97CD-3FC449D5859A}"/>
                  </a:ext>
                </a:extLst>
              </p:cNvPr>
              <p:cNvGrpSpPr/>
              <p:nvPr/>
            </p:nvGrpSpPr>
            <p:grpSpPr>
              <a:xfrm>
                <a:off x="9687120" y="3157725"/>
                <a:ext cx="1854672" cy="1254975"/>
                <a:chOff x="9680357" y="3307956"/>
                <a:chExt cx="1891862" cy="1280140"/>
              </a:xfrm>
            </p:grpSpPr>
            <p:sp>
              <p:nvSpPr>
                <p:cNvPr id="49" name="TextBox 48">
                  <a:extLst>
                    <a:ext uri="{FF2B5EF4-FFF2-40B4-BE49-F238E27FC236}">
                      <a16:creationId xmlns:a16="http://schemas.microsoft.com/office/drawing/2014/main" id="{3EE777E9-9416-4AF3-8CE6-F9CBE1EDC735}"/>
                    </a:ext>
                  </a:extLst>
                </p:cNvPr>
                <p:cNvSpPr txBox="1"/>
                <p:nvPr/>
              </p:nvSpPr>
              <p:spPr>
                <a:xfrm>
                  <a:off x="9680357" y="3964808"/>
                  <a:ext cx="1891862" cy="623288"/>
                </a:xfrm>
                <a:prstGeom prst="rect">
                  <a:avLst/>
                </a:prstGeom>
                <a:noFill/>
              </p:spPr>
              <p:txBody>
                <a:bodyPr wrap="square" lIns="0" tIns="183765" rIns="119523" bIns="183765" rtlCol="0">
                  <a:spAutoFit/>
                </a:bodyPr>
                <a:lstStyle/>
                <a:p>
                  <a:pPr marL="14006" algn="ctr" defTabSz="861065">
                    <a:lnSpc>
                      <a:spcPct val="90000"/>
                    </a:lnSpc>
                    <a:defRPr/>
                  </a:pPr>
                  <a:r>
                    <a:rPr lang="en-US" sz="1200" b="1" kern="0" dirty="0">
                      <a:gradFill>
                        <a:gsLst>
                          <a:gs pos="2804">
                            <a:srgbClr val="505050"/>
                          </a:gs>
                          <a:gs pos="26000">
                            <a:srgbClr val="505050"/>
                          </a:gs>
                        </a:gsLst>
                        <a:lin ang="5400000" scaled="1"/>
                      </a:gradFill>
                      <a:latin typeface="Segoe UI"/>
                      <a:cs typeface="Segoe UI Semilight" panose="020B0402040204020203" pitchFamily="34" charset="0"/>
                    </a:rPr>
                    <a:t>VISUAL STUDIO FOR MAC</a:t>
                  </a:r>
                </a:p>
              </p:txBody>
            </p:sp>
            <p:pic>
              <p:nvPicPr>
                <p:cNvPr id="57" name="Picture 56">
                  <a:extLst>
                    <a:ext uri="{FF2B5EF4-FFF2-40B4-BE49-F238E27FC236}">
                      <a16:creationId xmlns:a16="http://schemas.microsoft.com/office/drawing/2014/main" id="{6C4C5653-BA79-49BB-AF34-9D60CE6902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7956"/>
                  <a:ext cx="1035246" cy="754724"/>
                </a:xfrm>
                <a:prstGeom prst="rect">
                  <a:avLst/>
                </a:prstGeom>
              </p:spPr>
            </p:pic>
          </p:gr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7">
              <a:alphaModFix/>
            </a:blip>
            <a:stretch>
              <a:fillRect/>
            </a:stretch>
          </p:blipFill>
          <p:spPr>
            <a:xfrm>
              <a:off x="9602980" y="4275303"/>
              <a:ext cx="634451" cy="554098"/>
            </a:xfrm>
            <a:prstGeom prst="rect">
              <a:avLst/>
            </a:prstGeom>
            <a:noFill/>
            <a:ln>
              <a:noFill/>
            </a:ln>
          </p:spPr>
        </p:pic>
      </p:grpSp>
      <p:sp>
        <p:nvSpPr>
          <p:cNvPr id="37" name="Rectangle 36">
            <a:extLst>
              <a:ext uri="{FF2B5EF4-FFF2-40B4-BE49-F238E27FC236}">
                <a16:creationId xmlns:a16="http://schemas.microsoft.com/office/drawing/2014/main" id="{BC2F7037-35A1-4512-A32C-64E5ECAEE189}"/>
              </a:ext>
            </a:extLst>
          </p:cNvPr>
          <p:cNvSpPr/>
          <p:nvPr/>
        </p:nvSpPr>
        <p:spPr bwMode="auto">
          <a:xfrm>
            <a:off x="369403" y="1668093"/>
            <a:ext cx="1314064" cy="2034495"/>
          </a:xfrm>
          <a:prstGeom prst="rect">
            <a:avLst/>
          </a:prstGeom>
          <a:solidFill>
            <a:srgbClr val="D83B01"/>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DESKTOP</a:t>
            </a:r>
          </a:p>
        </p:txBody>
      </p:sp>
      <p:sp>
        <p:nvSpPr>
          <p:cNvPr id="38" name="Rectangle 37">
            <a:extLst>
              <a:ext uri="{FF2B5EF4-FFF2-40B4-BE49-F238E27FC236}">
                <a16:creationId xmlns:a16="http://schemas.microsoft.com/office/drawing/2014/main" id="{B6635CF6-C36F-4C56-A0E4-973EE65C5FFC}"/>
              </a:ext>
            </a:extLst>
          </p:cNvPr>
          <p:cNvSpPr/>
          <p:nvPr/>
        </p:nvSpPr>
        <p:spPr bwMode="auto">
          <a:xfrm>
            <a:off x="1733914" y="1668094"/>
            <a:ext cx="1314064" cy="2034494"/>
          </a:xfrm>
          <a:prstGeom prst="rect">
            <a:avLst/>
          </a:prstGeom>
          <a:solidFill>
            <a:srgbClr val="00B0F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WEB APPS, CLOUD SERVICES</a:t>
            </a:r>
          </a:p>
        </p:txBody>
      </p:sp>
      <p:sp>
        <p:nvSpPr>
          <p:cNvPr id="62" name="Rectangle 61">
            <a:extLst>
              <a:ext uri="{FF2B5EF4-FFF2-40B4-BE49-F238E27FC236}">
                <a16:creationId xmlns:a16="http://schemas.microsoft.com/office/drawing/2014/main" id="{9C4FAAD4-D841-4246-B51F-69DED46E476C}"/>
              </a:ext>
            </a:extLst>
          </p:cNvPr>
          <p:cNvSpPr/>
          <p:nvPr/>
        </p:nvSpPr>
        <p:spPr bwMode="auto">
          <a:xfrm>
            <a:off x="3106157" y="1668094"/>
            <a:ext cx="1314064" cy="2030020"/>
          </a:xfrm>
          <a:prstGeom prst="rect">
            <a:avLst/>
          </a:prstGeom>
          <a:solidFill>
            <a:srgbClr val="92D05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MOBILE</a:t>
            </a:r>
          </a:p>
        </p:txBody>
      </p:sp>
      <p:sp>
        <p:nvSpPr>
          <p:cNvPr id="63" name="Rectangle 62">
            <a:extLst>
              <a:ext uri="{FF2B5EF4-FFF2-40B4-BE49-F238E27FC236}">
                <a16:creationId xmlns:a16="http://schemas.microsoft.com/office/drawing/2014/main" id="{848EACA7-7F3B-4462-A8F3-BFCA71CA34B5}"/>
              </a:ext>
            </a:extLst>
          </p:cNvPr>
          <p:cNvSpPr/>
          <p:nvPr/>
        </p:nvSpPr>
        <p:spPr bwMode="auto">
          <a:xfrm>
            <a:off x="4469596" y="1681447"/>
            <a:ext cx="1314065" cy="2016667"/>
          </a:xfrm>
          <a:prstGeom prst="rect">
            <a:avLst/>
          </a:prstGeom>
          <a:solidFill>
            <a:schemeClr val="accent1">
              <a:lumMod val="40000"/>
              <a:lumOff val="60000"/>
            </a:scheme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GAMES</a:t>
            </a:r>
          </a:p>
        </p:txBody>
      </p:sp>
      <p:sp>
        <p:nvSpPr>
          <p:cNvPr id="64" name="Rectangle 63">
            <a:extLst>
              <a:ext uri="{FF2B5EF4-FFF2-40B4-BE49-F238E27FC236}">
                <a16:creationId xmlns:a16="http://schemas.microsoft.com/office/drawing/2014/main" id="{99351268-B0C1-4246-9A60-90108E818956}"/>
              </a:ext>
            </a:extLst>
          </p:cNvPr>
          <p:cNvSpPr/>
          <p:nvPr/>
        </p:nvSpPr>
        <p:spPr bwMode="auto">
          <a:xfrm>
            <a:off x="5844466" y="1673104"/>
            <a:ext cx="1350454" cy="2025010"/>
          </a:xfrm>
          <a:prstGeom prst="rect">
            <a:avLst/>
          </a:prstGeom>
          <a:solidFill>
            <a:schemeClr val="accent1">
              <a:lumMod val="75000"/>
            </a:scheme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IoT</a:t>
            </a:r>
          </a:p>
        </p:txBody>
      </p:sp>
      <p:sp>
        <p:nvSpPr>
          <p:cNvPr id="65" name="Rectangle 64">
            <a:extLst>
              <a:ext uri="{FF2B5EF4-FFF2-40B4-BE49-F238E27FC236}">
                <a16:creationId xmlns:a16="http://schemas.microsoft.com/office/drawing/2014/main" id="{34542F12-3579-456B-BDF0-C79365885150}"/>
              </a:ext>
            </a:extLst>
          </p:cNvPr>
          <p:cNvSpPr/>
          <p:nvPr/>
        </p:nvSpPr>
        <p:spPr bwMode="auto">
          <a:xfrm>
            <a:off x="7219334" y="1670699"/>
            <a:ext cx="1507037" cy="2025010"/>
          </a:xfrm>
          <a:prstGeom prst="rect">
            <a:avLst/>
          </a:prstGeom>
          <a:solidFill>
            <a:srgbClr val="00B05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ARTIFICIAL INTELLEGENCE</a:t>
            </a:r>
          </a:p>
        </p:txBody>
      </p:sp>
    </p:spTree>
    <p:extLst>
      <p:ext uri="{BB962C8B-B14F-4D97-AF65-F5344CB8AC3E}">
        <p14:creationId xmlns:p14="http://schemas.microsoft.com/office/powerpoint/2010/main" val="4944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6" name="Title 1"/>
          <p:cNvSpPr txBox="1">
            <a:spLocks/>
          </p:cNvSpPr>
          <p:nvPr/>
        </p:nvSpPr>
        <p:spPr>
          <a:xfrm>
            <a:off x="456103" y="-97972"/>
            <a:ext cx="1127979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055" rtl="0" eaLnBrk="1" fontAlgn="auto" latinLnBrk="0" hangingPunct="1">
              <a:lnSpc>
                <a:spcPct val="90000"/>
              </a:lnSpc>
              <a:spcBef>
                <a:spcPts val="0"/>
              </a:spcBef>
              <a:spcAft>
                <a:spcPts val="0"/>
              </a:spcAft>
              <a:buClrTx/>
              <a:buSzTx/>
              <a:buFontTx/>
              <a:buNone/>
              <a:tabLst/>
              <a:defRPr/>
            </a:pPr>
            <a:r>
              <a:rPr lang="en-US" sz="4400" dirty="0">
                <a:gradFill>
                  <a:gsLst>
                    <a:gs pos="0">
                      <a:srgbClr val="FFFFFF"/>
                    </a:gs>
                    <a:gs pos="100000">
                      <a:srgbClr val="FFFFFF"/>
                    </a:gs>
                  </a:gsLst>
                  <a:lin ang="5400000" scaled="1"/>
                </a:gradFill>
                <a:latin typeface="Segoe UI Light"/>
              </a:rPr>
              <a:t>You can write code with many .NET languages</a:t>
            </a:r>
            <a:endParaRPr kumimoji="0" lang="en-US" sz="4400" b="0" i="0" u="none" strike="noStrike" kern="1200" cap="none" spc="-100" normalizeH="0" baseline="0" noProof="0" dirty="0">
              <a:ln w="3175">
                <a:noFill/>
              </a:ln>
              <a:gradFill>
                <a:gsLst>
                  <a:gs pos="0">
                    <a:srgbClr val="FFFFFF"/>
                  </a:gs>
                  <a:gs pos="100000">
                    <a:srgbClr val="FFFFFF"/>
                  </a:gs>
                </a:gsLst>
                <a:lin ang="5400000" scaled="1"/>
              </a:gradFill>
              <a:effectLst/>
              <a:uLnTx/>
              <a:uFillTx/>
              <a:latin typeface="Segoe UI Light"/>
              <a:ea typeface="+mn-ea"/>
              <a:cs typeface="Segoe UI" pitchFamily="34" charset="0"/>
            </a:endParaRPr>
          </a:p>
        </p:txBody>
      </p:sp>
      <p:grpSp>
        <p:nvGrpSpPr>
          <p:cNvPr id="18" name="Group 17">
            <a:extLst>
              <a:ext uri="{FF2B5EF4-FFF2-40B4-BE49-F238E27FC236}">
                <a16:creationId xmlns:a16="http://schemas.microsoft.com/office/drawing/2014/main" id="{90166FE6-E5D6-4791-977A-DEC2DF737C3A}"/>
              </a:ext>
            </a:extLst>
          </p:cNvPr>
          <p:cNvGrpSpPr/>
          <p:nvPr/>
        </p:nvGrpSpPr>
        <p:grpSpPr>
          <a:xfrm>
            <a:off x="369403" y="1194045"/>
            <a:ext cx="11541160" cy="1865764"/>
            <a:chOff x="369403" y="1194045"/>
            <a:chExt cx="11541160" cy="1865764"/>
          </a:xfrm>
        </p:grpSpPr>
        <p:grpSp>
          <p:nvGrpSpPr>
            <p:cNvPr id="3" name="Group 2">
              <a:extLst>
                <a:ext uri="{FF2B5EF4-FFF2-40B4-BE49-F238E27FC236}">
                  <a16:creationId xmlns:a16="http://schemas.microsoft.com/office/drawing/2014/main" id="{6147E043-1652-47E7-B6FC-6A181D27C99E}"/>
                </a:ext>
              </a:extLst>
            </p:cNvPr>
            <p:cNvGrpSpPr/>
            <p:nvPr/>
          </p:nvGrpSpPr>
          <p:grpSpPr>
            <a:xfrm>
              <a:off x="369403" y="1299531"/>
              <a:ext cx="11114036" cy="1618905"/>
              <a:chOff x="369403" y="1299531"/>
              <a:chExt cx="11114036" cy="1618905"/>
            </a:xfrm>
          </p:grpSpPr>
          <p:grpSp>
            <p:nvGrpSpPr>
              <p:cNvPr id="7" name="Group 6">
                <a:extLst>
                  <a:ext uri="{FF2B5EF4-FFF2-40B4-BE49-F238E27FC236}">
                    <a16:creationId xmlns:a16="http://schemas.microsoft.com/office/drawing/2014/main" id="{876A648A-0542-4B03-8727-E8D06756CBE4}"/>
                  </a:ext>
                </a:extLst>
              </p:cNvPr>
              <p:cNvGrpSpPr/>
              <p:nvPr/>
            </p:nvGrpSpPr>
            <p:grpSpPr>
              <a:xfrm>
                <a:off x="369403" y="1382656"/>
                <a:ext cx="11114036" cy="1463084"/>
                <a:chOff x="369403" y="1382656"/>
                <a:chExt cx="5634034" cy="1463084"/>
              </a:xfrm>
            </p:grpSpPr>
            <p:sp>
              <p:nvSpPr>
                <p:cNvPr id="37" name="Rectangle 36">
                  <a:extLst>
                    <a:ext uri="{FF2B5EF4-FFF2-40B4-BE49-F238E27FC236}">
                      <a16:creationId xmlns:a16="http://schemas.microsoft.com/office/drawing/2014/main" id="{6ACBAA18-68B3-4098-917C-995DA3E9126B}"/>
                    </a:ext>
                  </a:extLst>
                </p:cNvPr>
                <p:cNvSpPr/>
                <p:nvPr/>
              </p:nvSpPr>
              <p:spPr bwMode="auto">
                <a:xfrm>
                  <a:off x="369403" y="1382656"/>
                  <a:ext cx="1400513" cy="1463084"/>
                </a:xfrm>
                <a:prstGeom prst="rect">
                  <a:avLst/>
                </a:prstGeom>
                <a:solidFill>
                  <a:srgbClr val="D83B01"/>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C# (c-sharp)</a:t>
                  </a:r>
                </a:p>
              </p:txBody>
            </p:sp>
            <p:sp>
              <p:nvSpPr>
                <p:cNvPr id="24" name="Rectangle 23">
                  <a:extLst>
                    <a:ext uri="{FF2B5EF4-FFF2-40B4-BE49-F238E27FC236}">
                      <a16:creationId xmlns:a16="http://schemas.microsoft.com/office/drawing/2014/main" id="{A9957D5C-6FD9-4B1D-9AD0-1C744988978E}"/>
                    </a:ext>
                  </a:extLst>
                </p:cNvPr>
                <p:cNvSpPr/>
                <p:nvPr/>
              </p:nvSpPr>
              <p:spPr bwMode="auto">
                <a:xfrm>
                  <a:off x="1769916" y="1382656"/>
                  <a:ext cx="4233521" cy="1463084"/>
                </a:xfrm>
                <a:prstGeom prst="rect">
                  <a:avLst/>
                </a:prstGeom>
                <a:solidFill>
                  <a:srgbClr val="D83B01">
                    <a:alpha val="75000"/>
                  </a:srgb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sp>
            <p:nvSpPr>
              <p:cNvPr id="2" name="TextBox 1">
                <a:extLst>
                  <a:ext uri="{FF2B5EF4-FFF2-40B4-BE49-F238E27FC236}">
                    <a16:creationId xmlns:a16="http://schemas.microsoft.com/office/drawing/2014/main" id="{922EA76C-97C2-4E9F-8936-88D8F42F307F}"/>
                  </a:ext>
                </a:extLst>
              </p:cNvPr>
              <p:cNvSpPr txBox="1"/>
              <p:nvPr/>
            </p:nvSpPr>
            <p:spPr>
              <a:xfrm>
                <a:off x="3132140" y="1299531"/>
                <a:ext cx="5927719" cy="161890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C# is a simple, modern, object-oriented, and type-safe programming language</a:t>
                </a:r>
              </a:p>
              <a:p>
                <a:pPr marL="342900" indent="-342900">
                  <a:lnSpc>
                    <a:spcPct val="90000"/>
                  </a:lnSpc>
                  <a:spcAft>
                    <a:spcPts val="600"/>
                  </a:spcAft>
                  <a:buFont typeface="Arial" panose="020B0604020202020204" pitchFamily="34" charset="0"/>
                  <a:buChar char="•"/>
                </a:pPr>
                <a:r>
                  <a:rPr lang="en-US" dirty="0">
                    <a:solidFill>
                      <a:schemeClr val="bg1"/>
                    </a:solidFill>
                  </a:rPr>
                  <a:t>Its roots in the C family of languages makes C# immediately familiar to C, C++, Java, and JavaScript programmers</a:t>
                </a:r>
                <a:endParaRPr lang="en-US" sz="2400" dirty="0">
                  <a:solidFill>
                    <a:schemeClr val="bg1"/>
                  </a:solidFill>
                </a:endParaRPr>
              </a:p>
            </p:txBody>
          </p:sp>
        </p:grpSp>
        <p:pic>
          <p:nvPicPr>
            <p:cNvPr id="16" name="Picture 15">
              <a:extLst>
                <a:ext uri="{FF2B5EF4-FFF2-40B4-BE49-F238E27FC236}">
                  <a16:creationId xmlns:a16="http://schemas.microsoft.com/office/drawing/2014/main" id="{9916D177-918F-43C3-A6CE-6209E570176D}"/>
                </a:ext>
              </a:extLst>
            </p:cNvPr>
            <p:cNvPicPr>
              <a:picLocks noChangeAspect="1"/>
            </p:cNvPicPr>
            <p:nvPr/>
          </p:nvPicPr>
          <p:blipFill>
            <a:blip r:embed="rId3"/>
            <a:stretch>
              <a:fillRect/>
            </a:stretch>
          </p:blipFill>
          <p:spPr>
            <a:xfrm>
              <a:off x="9030797" y="1194045"/>
              <a:ext cx="2879766" cy="1865764"/>
            </a:xfrm>
            <a:prstGeom prst="rect">
              <a:avLst/>
            </a:prstGeom>
          </p:spPr>
        </p:pic>
      </p:grpSp>
      <p:grpSp>
        <p:nvGrpSpPr>
          <p:cNvPr id="19" name="Group 18">
            <a:extLst>
              <a:ext uri="{FF2B5EF4-FFF2-40B4-BE49-F238E27FC236}">
                <a16:creationId xmlns:a16="http://schemas.microsoft.com/office/drawing/2014/main" id="{5067B48D-6C52-4377-B202-04167F665A29}"/>
              </a:ext>
            </a:extLst>
          </p:cNvPr>
          <p:cNvGrpSpPr/>
          <p:nvPr/>
        </p:nvGrpSpPr>
        <p:grpSpPr>
          <a:xfrm>
            <a:off x="369403" y="3197619"/>
            <a:ext cx="11641133" cy="1813754"/>
            <a:chOff x="369403" y="3197619"/>
            <a:chExt cx="11641133" cy="1813754"/>
          </a:xfrm>
        </p:grpSpPr>
        <p:grpSp>
          <p:nvGrpSpPr>
            <p:cNvPr id="17" name="Group 16">
              <a:extLst>
                <a:ext uri="{FF2B5EF4-FFF2-40B4-BE49-F238E27FC236}">
                  <a16:creationId xmlns:a16="http://schemas.microsoft.com/office/drawing/2014/main" id="{2D0D66B8-A622-4C78-A412-C6C1E7F8B84E}"/>
                </a:ext>
              </a:extLst>
            </p:cNvPr>
            <p:cNvGrpSpPr/>
            <p:nvPr/>
          </p:nvGrpSpPr>
          <p:grpSpPr>
            <a:xfrm>
              <a:off x="369403" y="3330305"/>
              <a:ext cx="11114036" cy="1469745"/>
              <a:chOff x="369403" y="3330305"/>
              <a:chExt cx="11114036" cy="1469745"/>
            </a:xfrm>
          </p:grpSpPr>
          <p:grpSp>
            <p:nvGrpSpPr>
              <p:cNvPr id="8" name="Group 7">
                <a:extLst>
                  <a:ext uri="{FF2B5EF4-FFF2-40B4-BE49-F238E27FC236}">
                    <a16:creationId xmlns:a16="http://schemas.microsoft.com/office/drawing/2014/main" id="{48E623C9-E5A6-4882-B9D7-AFD6B438B59A}"/>
                  </a:ext>
                </a:extLst>
              </p:cNvPr>
              <p:cNvGrpSpPr/>
              <p:nvPr/>
            </p:nvGrpSpPr>
            <p:grpSpPr>
              <a:xfrm>
                <a:off x="369403" y="3336966"/>
                <a:ext cx="11114036" cy="1463084"/>
                <a:chOff x="369403" y="3336966"/>
                <a:chExt cx="5634034" cy="1463084"/>
              </a:xfrm>
            </p:grpSpPr>
            <p:sp>
              <p:nvSpPr>
                <p:cNvPr id="39" name="Rectangle 38">
                  <a:extLst>
                    <a:ext uri="{FF2B5EF4-FFF2-40B4-BE49-F238E27FC236}">
                      <a16:creationId xmlns:a16="http://schemas.microsoft.com/office/drawing/2014/main" id="{772126AD-6EF5-4CC0-8F13-681AD1D3B7DE}"/>
                    </a:ext>
                  </a:extLst>
                </p:cNvPr>
                <p:cNvSpPr/>
                <p:nvPr/>
              </p:nvSpPr>
              <p:spPr bwMode="auto">
                <a:xfrm>
                  <a:off x="369403" y="3336966"/>
                  <a:ext cx="1400513" cy="1463084"/>
                </a:xfrm>
                <a:prstGeom prst="rect">
                  <a:avLst/>
                </a:prstGeom>
                <a:solidFill>
                  <a:srgbClr val="00B0F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F# (f-sharp)</a:t>
                  </a:r>
                </a:p>
              </p:txBody>
            </p:sp>
            <p:sp>
              <p:nvSpPr>
                <p:cNvPr id="23" name="Rectangle 22">
                  <a:extLst>
                    <a:ext uri="{FF2B5EF4-FFF2-40B4-BE49-F238E27FC236}">
                      <a16:creationId xmlns:a16="http://schemas.microsoft.com/office/drawing/2014/main" id="{0AAA438B-C66F-4495-9285-36A554A92F23}"/>
                    </a:ext>
                  </a:extLst>
                </p:cNvPr>
                <p:cNvSpPr/>
                <p:nvPr/>
              </p:nvSpPr>
              <p:spPr bwMode="auto">
                <a:xfrm>
                  <a:off x="1769916" y="3336966"/>
                  <a:ext cx="4233521" cy="1463084"/>
                </a:xfrm>
                <a:prstGeom prst="rect">
                  <a:avLst/>
                </a:prstGeom>
                <a:solidFill>
                  <a:srgbClr val="00B0F0">
                    <a:alpha val="75000"/>
                  </a:srgb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sp>
            <p:nvSpPr>
              <p:cNvPr id="30" name="TextBox 29">
                <a:extLst>
                  <a:ext uri="{FF2B5EF4-FFF2-40B4-BE49-F238E27FC236}">
                    <a16:creationId xmlns:a16="http://schemas.microsoft.com/office/drawing/2014/main" id="{83D34490-8657-443B-BB3F-9F9D127748A4}"/>
                  </a:ext>
                </a:extLst>
              </p:cNvPr>
              <p:cNvSpPr txBox="1"/>
              <p:nvPr/>
            </p:nvSpPr>
            <p:spPr>
              <a:xfrm>
                <a:off x="3132139" y="3330305"/>
                <a:ext cx="5927719" cy="1369606"/>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F# is a cross-platform, open-source, functional programming language for .NET</a:t>
                </a:r>
              </a:p>
              <a:p>
                <a:pPr marL="342900" indent="-342900">
                  <a:lnSpc>
                    <a:spcPct val="90000"/>
                  </a:lnSpc>
                  <a:spcAft>
                    <a:spcPts val="600"/>
                  </a:spcAft>
                  <a:buFont typeface="Arial" panose="020B0604020202020204" pitchFamily="34" charset="0"/>
                  <a:buChar char="•"/>
                </a:pPr>
                <a:r>
                  <a:rPr lang="en-US" dirty="0">
                    <a:solidFill>
                      <a:schemeClr val="bg1"/>
                    </a:solidFill>
                  </a:rPr>
                  <a:t>It also includes object-oriented and imperative programming</a:t>
                </a:r>
                <a:endParaRPr lang="en-US" sz="2400" dirty="0">
                  <a:solidFill>
                    <a:schemeClr val="bg1"/>
                  </a:solidFill>
                </a:endParaRPr>
              </a:p>
            </p:txBody>
          </p:sp>
        </p:grpSp>
        <p:pic>
          <p:nvPicPr>
            <p:cNvPr id="14" name="Picture 13">
              <a:extLst>
                <a:ext uri="{FF2B5EF4-FFF2-40B4-BE49-F238E27FC236}">
                  <a16:creationId xmlns:a16="http://schemas.microsoft.com/office/drawing/2014/main" id="{34D213F8-2C9D-48CC-98A4-90A2976ECD17}"/>
                </a:ext>
              </a:extLst>
            </p:cNvPr>
            <p:cNvPicPr>
              <a:picLocks noChangeAspect="1"/>
            </p:cNvPicPr>
            <p:nvPr/>
          </p:nvPicPr>
          <p:blipFill>
            <a:blip r:embed="rId4"/>
            <a:stretch>
              <a:fillRect/>
            </a:stretch>
          </p:blipFill>
          <p:spPr>
            <a:xfrm>
              <a:off x="9030797" y="3197619"/>
              <a:ext cx="2979739" cy="1813754"/>
            </a:xfrm>
            <a:prstGeom prst="rect">
              <a:avLst/>
            </a:prstGeom>
          </p:spPr>
        </p:pic>
      </p:grpSp>
      <p:grpSp>
        <p:nvGrpSpPr>
          <p:cNvPr id="20" name="Group 19">
            <a:extLst>
              <a:ext uri="{FF2B5EF4-FFF2-40B4-BE49-F238E27FC236}">
                <a16:creationId xmlns:a16="http://schemas.microsoft.com/office/drawing/2014/main" id="{E6657114-B013-462C-9917-DA1722707031}"/>
              </a:ext>
            </a:extLst>
          </p:cNvPr>
          <p:cNvGrpSpPr/>
          <p:nvPr/>
        </p:nvGrpSpPr>
        <p:grpSpPr>
          <a:xfrm>
            <a:off x="369403" y="5150720"/>
            <a:ext cx="11424132" cy="1657643"/>
            <a:chOff x="369403" y="5150720"/>
            <a:chExt cx="11424132" cy="1657643"/>
          </a:xfrm>
        </p:grpSpPr>
        <p:grpSp>
          <p:nvGrpSpPr>
            <p:cNvPr id="9" name="Group 8">
              <a:extLst>
                <a:ext uri="{FF2B5EF4-FFF2-40B4-BE49-F238E27FC236}">
                  <a16:creationId xmlns:a16="http://schemas.microsoft.com/office/drawing/2014/main" id="{DEFCD52E-880B-4F98-B133-30178F2839E5}"/>
                </a:ext>
              </a:extLst>
            </p:cNvPr>
            <p:cNvGrpSpPr/>
            <p:nvPr/>
          </p:nvGrpSpPr>
          <p:grpSpPr>
            <a:xfrm>
              <a:off x="369403" y="5291276"/>
              <a:ext cx="11114036" cy="1463084"/>
              <a:chOff x="369403" y="5291276"/>
              <a:chExt cx="5634032" cy="1463084"/>
            </a:xfrm>
          </p:grpSpPr>
          <p:sp>
            <p:nvSpPr>
              <p:cNvPr id="40" name="Rectangle 39">
                <a:extLst>
                  <a:ext uri="{FF2B5EF4-FFF2-40B4-BE49-F238E27FC236}">
                    <a16:creationId xmlns:a16="http://schemas.microsoft.com/office/drawing/2014/main" id="{4DFF6D06-6882-42DD-848B-FD40B83AE8FB}"/>
                  </a:ext>
                </a:extLst>
              </p:cNvPr>
              <p:cNvSpPr/>
              <p:nvPr/>
            </p:nvSpPr>
            <p:spPr bwMode="auto">
              <a:xfrm>
                <a:off x="369403" y="5291276"/>
                <a:ext cx="1400513" cy="1463084"/>
              </a:xfrm>
              <a:prstGeom prst="rect">
                <a:avLst/>
              </a:prstGeom>
              <a:solidFill>
                <a:schemeClr val="accent3"/>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Visual Basic</a:t>
                </a:r>
              </a:p>
            </p:txBody>
          </p:sp>
          <p:sp>
            <p:nvSpPr>
              <p:cNvPr id="25" name="Rectangle 24">
                <a:extLst>
                  <a:ext uri="{FF2B5EF4-FFF2-40B4-BE49-F238E27FC236}">
                    <a16:creationId xmlns:a16="http://schemas.microsoft.com/office/drawing/2014/main" id="{526C1B01-5867-44AD-A44D-C812741F0641}"/>
                  </a:ext>
                </a:extLst>
              </p:cNvPr>
              <p:cNvSpPr/>
              <p:nvPr/>
            </p:nvSpPr>
            <p:spPr bwMode="auto">
              <a:xfrm>
                <a:off x="1769916" y="5291276"/>
                <a:ext cx="4233519" cy="1463084"/>
              </a:xfrm>
              <a:prstGeom prst="rect">
                <a:avLst/>
              </a:prstGeom>
              <a:solidFill>
                <a:schemeClr val="accent3">
                  <a:alpha val="75000"/>
                </a:scheme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pic>
          <p:nvPicPr>
            <p:cNvPr id="15" name="Picture 14">
              <a:extLst>
                <a:ext uri="{FF2B5EF4-FFF2-40B4-BE49-F238E27FC236}">
                  <a16:creationId xmlns:a16="http://schemas.microsoft.com/office/drawing/2014/main" id="{11D9C180-352E-4BFF-995D-7A79C4972268}"/>
                </a:ext>
              </a:extLst>
            </p:cNvPr>
            <p:cNvPicPr>
              <a:picLocks noChangeAspect="1"/>
            </p:cNvPicPr>
            <p:nvPr/>
          </p:nvPicPr>
          <p:blipFill>
            <a:blip r:embed="rId5"/>
            <a:stretch>
              <a:fillRect/>
            </a:stretch>
          </p:blipFill>
          <p:spPr>
            <a:xfrm>
              <a:off x="9030797" y="5150720"/>
              <a:ext cx="2762738" cy="1657643"/>
            </a:xfrm>
            <a:prstGeom prst="rect">
              <a:avLst/>
            </a:prstGeom>
          </p:spPr>
        </p:pic>
        <p:sp>
          <p:nvSpPr>
            <p:cNvPr id="34" name="TextBox 33">
              <a:extLst>
                <a:ext uri="{FF2B5EF4-FFF2-40B4-BE49-F238E27FC236}">
                  <a16:creationId xmlns:a16="http://schemas.microsoft.com/office/drawing/2014/main" id="{41DFC737-8E24-4307-A8E1-05139BBD2DAF}"/>
                </a:ext>
              </a:extLst>
            </p:cNvPr>
            <p:cNvSpPr txBox="1"/>
            <p:nvPr/>
          </p:nvSpPr>
          <p:spPr>
            <a:xfrm>
              <a:off x="3153913" y="5291276"/>
              <a:ext cx="5927719" cy="104336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Visual Basic is an approachable language with a simple syntax for building type-safe, object-oriented apps</a:t>
              </a:r>
              <a:endParaRPr lang="en-US" sz="2400" dirty="0">
                <a:solidFill>
                  <a:schemeClr val="bg1"/>
                </a:solidFill>
              </a:endParaRPr>
            </a:p>
          </p:txBody>
        </p:sp>
      </p:grpSp>
    </p:spTree>
    <p:extLst>
      <p:ext uri="{BB962C8B-B14F-4D97-AF65-F5344CB8AC3E}">
        <p14:creationId xmlns:p14="http://schemas.microsoft.com/office/powerpoint/2010/main" val="349376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1" name="Rectangle 40"/>
          <p:cNvSpPr/>
          <p:nvPr/>
        </p:nvSpPr>
        <p:spPr>
          <a:xfrm>
            <a:off x="3896037" y="5569527"/>
            <a:ext cx="4399925" cy="816506"/>
          </a:xfrm>
          <a:prstGeom prst="rect">
            <a:avLst/>
          </a:prstGeom>
        </p:spPr>
        <p:txBody>
          <a:bodyPr wrap="square">
            <a:spAutoFit/>
          </a:bodyPr>
          <a:lstStyle/>
          <a:p>
            <a:pPr marL="0" marR="0" lvl="0" indent="0" algn="ctr" defTabSz="913239" rtl="0" eaLnBrk="1" fontAlgn="auto" latinLnBrk="0" hangingPunct="1">
              <a:lnSpc>
                <a:spcPct val="100000"/>
              </a:lnSpc>
              <a:spcBef>
                <a:spcPts val="0"/>
              </a:spcBef>
              <a:spcAft>
                <a:spcPts val="0"/>
              </a:spcAft>
              <a:buClrTx/>
              <a:buSzTx/>
              <a:buFontTx/>
              <a:buNone/>
              <a:tabLst/>
              <a:defRPr/>
            </a:pPr>
            <a:r>
              <a:rPr kumimoji="0" lang="en-US" sz="2353" b="0" i="0" u="none" strike="noStrike" kern="1200" cap="none" spc="0" normalizeH="0" baseline="0" noProof="0" dirty="0">
                <a:ln>
                  <a:noFill/>
                </a:ln>
                <a:solidFill>
                  <a:schemeClr val="bg1"/>
                </a:solidFill>
                <a:effectLst/>
                <a:uLnTx/>
                <a:uFillTx/>
                <a:latin typeface="Calibri" panose="020F0502020204030204"/>
                <a:ea typeface="+mn-ea"/>
                <a:cs typeface="+mn-cs"/>
              </a:rPr>
              <a:t>#2 demanded primary technology</a:t>
            </a:r>
          </a:p>
          <a:p>
            <a:pPr marL="0" marR="0" lvl="0" indent="0" algn="ctr" defTabSz="913239" rtl="0" eaLnBrk="1" fontAlgn="auto" latinLnBrk="0" hangingPunct="1">
              <a:lnSpc>
                <a:spcPct val="100000"/>
              </a:lnSpc>
              <a:spcBef>
                <a:spcPts val="0"/>
              </a:spcBef>
              <a:spcAft>
                <a:spcPts val="0"/>
              </a:spcAft>
              <a:buClrTx/>
              <a:buSzTx/>
              <a:buFontTx/>
              <a:buNone/>
              <a:tabLst/>
              <a:defRPr/>
            </a:pPr>
            <a:r>
              <a:rPr kumimoji="0" lang="en-US" sz="2353" b="0" i="0" u="none" strike="noStrike" kern="1200" cap="none" spc="0" normalizeH="0" baseline="0" noProof="0" dirty="0">
                <a:ln>
                  <a:noFill/>
                </a:ln>
                <a:solidFill>
                  <a:schemeClr val="bg1"/>
                </a:solidFill>
                <a:effectLst/>
                <a:uLnTx/>
                <a:uFillTx/>
                <a:latin typeface="Calibri" panose="020F0502020204030204"/>
                <a:ea typeface="+mn-ea"/>
                <a:cs typeface="+mn-cs"/>
              </a:rPr>
              <a:t>(LinkedIn)</a:t>
            </a:r>
          </a:p>
        </p:txBody>
      </p:sp>
      <p:pic>
        <p:nvPicPr>
          <p:cNvPr id="2" name="Picture 1"/>
          <p:cNvPicPr>
            <a:picLocks noChangeAspect="1"/>
          </p:cNvPicPr>
          <p:nvPr/>
        </p:nvPicPr>
        <p:blipFill>
          <a:blip r:embed="rId3"/>
          <a:stretch>
            <a:fillRect/>
          </a:stretch>
        </p:blipFill>
        <p:spPr>
          <a:xfrm>
            <a:off x="1810027" y="1463876"/>
            <a:ext cx="8365436" cy="4105651"/>
          </a:xfrm>
          <a:prstGeom prst="rect">
            <a:avLst/>
          </a:prstGeom>
        </p:spPr>
      </p:pic>
      <p:sp>
        <p:nvSpPr>
          <p:cNvPr id="5" name="Title 4">
            <a:extLst>
              <a:ext uri="{FF2B5EF4-FFF2-40B4-BE49-F238E27FC236}">
                <a16:creationId xmlns:a16="http://schemas.microsoft.com/office/drawing/2014/main" id="{13E0BA98-5B42-47E9-B46F-F58C34FA29A7}"/>
              </a:ext>
            </a:extLst>
          </p:cNvPr>
          <p:cNvSpPr>
            <a:spLocks noGrp="1"/>
          </p:cNvSpPr>
          <p:nvPr>
            <p:ph type="title"/>
          </p:nvPr>
        </p:nvSpPr>
        <p:spPr/>
        <p:txBody>
          <a:bodyPr/>
          <a:lstStyle/>
          <a:p>
            <a:r>
              <a:rPr lang="en-US" dirty="0">
                <a:solidFill>
                  <a:schemeClr val="bg1"/>
                </a:solidFill>
                <a:latin typeface="Segoe UI Light" panose="020B0502040204020203" pitchFamily="34" charset="0"/>
                <a:cs typeface="Segoe UI Light" panose="020B0502040204020203" pitchFamily="34" charset="0"/>
              </a:rPr>
              <a:t>.NET is a sought after job skill</a:t>
            </a:r>
          </a:p>
        </p:txBody>
      </p:sp>
    </p:spTree>
    <p:extLst>
      <p:ext uri="{BB962C8B-B14F-4D97-AF65-F5344CB8AC3E}">
        <p14:creationId xmlns:p14="http://schemas.microsoft.com/office/powerpoint/2010/main" val="3119018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520B1-25ED-43A8-8396-D7E0B1D5E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95" y="0"/>
            <a:ext cx="13224095" cy="6858000"/>
          </a:xfrm>
          <a:prstGeom prst="rect">
            <a:avLst/>
          </a:prstGeom>
        </p:spPr>
      </p:pic>
      <p:sp>
        <p:nvSpPr>
          <p:cNvPr id="2" name="TextBox 1">
            <a:extLst>
              <a:ext uri="{FF2B5EF4-FFF2-40B4-BE49-F238E27FC236}">
                <a16:creationId xmlns:a16="http://schemas.microsoft.com/office/drawing/2014/main" id="{4C0BFD29-A907-4999-A57C-0D6FB747C4AA}"/>
              </a:ext>
            </a:extLst>
          </p:cNvPr>
          <p:cNvSpPr txBox="1"/>
          <p:nvPr/>
        </p:nvSpPr>
        <p:spPr>
          <a:xfrm>
            <a:off x="658368" y="2316480"/>
            <a:ext cx="9704832" cy="2733056"/>
          </a:xfrm>
          <a:prstGeom prst="rect">
            <a:avLst/>
          </a:prstGeom>
          <a:noFill/>
        </p:spPr>
        <p:txBody>
          <a:bodyPr wrap="square" lIns="182880" tIns="146304" rIns="182880" bIns="146304" rtlCol="0">
            <a:spAutoFit/>
          </a:bodyPr>
          <a:lstStyle/>
          <a:p>
            <a:pPr algn="ctr">
              <a:lnSpc>
                <a:spcPct val="90000"/>
              </a:lnSpc>
              <a:spcAft>
                <a:spcPts val="600"/>
              </a:spcAft>
            </a:pPr>
            <a:r>
              <a:rPr lang="en-US" sz="8800" b="1" dirty="0">
                <a:solidFill>
                  <a:srgbClr val="7030A0"/>
                </a:solidFill>
              </a:rPr>
              <a:t>We didn’t build this alone.</a:t>
            </a:r>
          </a:p>
        </p:txBody>
      </p:sp>
    </p:spTree>
    <p:extLst>
      <p:ext uri="{BB962C8B-B14F-4D97-AF65-F5344CB8AC3E}">
        <p14:creationId xmlns:p14="http://schemas.microsoft.com/office/powerpoint/2010/main" val="24925238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79C7F9A-BA4B-43D4-ACD7-3E816E444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95" y="-8997"/>
            <a:ext cx="13224095" cy="6858000"/>
          </a:xfrm>
          <a:prstGeom prst="rect">
            <a:avLst/>
          </a:prstGeom>
        </p:spPr>
      </p:pic>
      <p:sp>
        <p:nvSpPr>
          <p:cNvPr id="2" name="Rectangle 1">
            <a:extLst>
              <a:ext uri="{FF2B5EF4-FFF2-40B4-BE49-F238E27FC236}">
                <a16:creationId xmlns:a16="http://schemas.microsoft.com/office/drawing/2014/main" id="{BCA952B1-BC8C-4925-A8B5-F71E0B912A75}"/>
              </a:ext>
            </a:extLst>
          </p:cNvPr>
          <p:cNvSpPr/>
          <p:nvPr/>
        </p:nvSpPr>
        <p:spPr bwMode="auto">
          <a:xfrm>
            <a:off x="-397625" y="-15587"/>
            <a:ext cx="12749645" cy="6889173"/>
          </a:xfrm>
          <a:prstGeom prst="rect">
            <a:avLst/>
          </a:prstGeom>
          <a:solidFill>
            <a:schemeClr val="accent6">
              <a:lumMod val="40000"/>
              <a:lumOff val="60000"/>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10" name="Title 1">
            <a:extLst>
              <a:ext uri="{FF2B5EF4-FFF2-40B4-BE49-F238E27FC236}">
                <a16:creationId xmlns:a16="http://schemas.microsoft.com/office/drawing/2014/main" id="{2432402B-E46A-4217-B21B-E752953985C2}"/>
              </a:ext>
            </a:extLst>
          </p:cNvPr>
          <p:cNvSpPr txBox="1">
            <a:spLocks/>
          </p:cNvSpPr>
          <p:nvPr/>
        </p:nvSpPr>
        <p:spPr>
          <a:xfrm>
            <a:off x="269241" y="289957"/>
            <a:ext cx="11655840"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0" normalizeH="0" baseline="0" noProof="0" dirty="0">
                <a:ln w="3175">
                  <a:noFill/>
                </a:ln>
                <a:gradFill>
                  <a:gsLst>
                    <a:gs pos="1250">
                      <a:srgbClr val="101128"/>
                    </a:gs>
                    <a:gs pos="100000">
                      <a:srgbClr val="101128"/>
                    </a:gs>
                  </a:gsLst>
                  <a:lin ang="5400000" scaled="0"/>
                </a:gradFill>
                <a:effectLst/>
                <a:uLnTx/>
                <a:uFillTx/>
                <a:ea typeface="+mn-ea"/>
                <a:cs typeface="Segoe UI" pitchFamily="34" charset="0"/>
              </a:rPr>
              <a:t>.NET Open Source</a:t>
            </a:r>
          </a:p>
        </p:txBody>
      </p:sp>
      <p:sp>
        <p:nvSpPr>
          <p:cNvPr id="11" name="TextBox 10">
            <a:extLst>
              <a:ext uri="{FF2B5EF4-FFF2-40B4-BE49-F238E27FC236}">
                <a16:creationId xmlns:a16="http://schemas.microsoft.com/office/drawing/2014/main" id="{4663C908-315D-49AD-B743-BCD53B2033A3}"/>
              </a:ext>
            </a:extLst>
          </p:cNvPr>
          <p:cNvSpPr txBox="1"/>
          <p:nvPr/>
        </p:nvSpPr>
        <p:spPr>
          <a:xfrm>
            <a:off x="6196433" y="1489937"/>
            <a:ext cx="5963985" cy="832755"/>
          </a:xfrm>
          <a:prstGeom prst="rect">
            <a:avLst/>
          </a:prstGeom>
          <a:noFill/>
        </p:spPr>
        <p:txBody>
          <a:bodyPr wrap="square" lIns="179285" tIns="143428" rIns="179285" bIns="143428" rtlCol="0">
            <a:spAutoFit/>
          </a:bodyPr>
          <a:lstStyle/>
          <a:p>
            <a:pPr marL="112048" marR="0" lvl="0" indent="-112048" algn="l" defTabSz="914400"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dirty="0">
                <a:ln>
                  <a:noFill/>
                </a:ln>
                <a:solidFill>
                  <a:srgbClr val="101128"/>
                </a:solidFill>
                <a:effectLst/>
                <a:uLnTx/>
                <a:uFillTx/>
                <a:latin typeface="Calibri"/>
                <a:ea typeface="+mn-ea"/>
                <a:cs typeface="+mn-cs"/>
              </a:rPr>
              <a:t>“Samsung is embracing .NET because it is a completely open source project.” </a:t>
            </a:r>
            <a:r>
              <a:rPr kumimoji="0" lang="en-US" sz="1600" b="0" i="0" u="none" strike="noStrike" kern="1200" cap="none" spc="0" normalizeH="0" baseline="0" noProof="0" dirty="0">
                <a:ln>
                  <a:noFill/>
                </a:ln>
                <a:solidFill>
                  <a:srgbClr val="101128"/>
                </a:solidFill>
                <a:effectLst/>
                <a:uLnTx/>
                <a:uFillTx/>
                <a:latin typeface="Calibri"/>
                <a:ea typeface="+mn-ea"/>
                <a:cs typeface="+mn-cs"/>
              </a:rPr>
              <a:t>— Samsung</a:t>
            </a:r>
            <a:endParaRPr kumimoji="0" lang="en-US" sz="1961" b="0" i="0" u="none" strike="noStrike" kern="1200" cap="none" spc="0" normalizeH="0" baseline="0" noProof="0" dirty="0">
              <a:ln>
                <a:noFill/>
              </a:ln>
              <a:solidFill>
                <a:srgbClr val="101128"/>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E7D49F66-ACA9-4042-9FC7-697CA3841D77}"/>
              </a:ext>
            </a:extLst>
          </p:cNvPr>
          <p:cNvSpPr txBox="1"/>
          <p:nvPr/>
        </p:nvSpPr>
        <p:spPr>
          <a:xfrm>
            <a:off x="6196433" y="2475993"/>
            <a:ext cx="5963985" cy="1375852"/>
          </a:xfrm>
          <a:prstGeom prst="rect">
            <a:avLst/>
          </a:prstGeom>
          <a:noFill/>
        </p:spPr>
        <p:txBody>
          <a:bodyPr wrap="square" lIns="179285" tIns="143428" rIns="179285" bIns="143428" rtlCol="0">
            <a:spAutoFit/>
          </a:bodyPr>
          <a:lstStyle/>
          <a:p>
            <a:pPr marL="112048" marR="0" lvl="0" indent="-112048" algn="l" defTabSz="914400"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dirty="0">
                <a:ln>
                  <a:noFill/>
                </a:ln>
                <a:solidFill>
                  <a:srgbClr val="101128"/>
                </a:solidFill>
                <a:effectLst/>
                <a:uLnTx/>
                <a:uFillTx/>
                <a:latin typeface="Calibri"/>
                <a:ea typeface="+mn-ea"/>
                <a:cs typeface="+mn-cs"/>
              </a:rPr>
              <a:t>".NET is open source; that allows us to contribute back to it if we have any performance issues which Microsoft review and together we make a better product.“ </a:t>
            </a:r>
            <a:r>
              <a:rPr kumimoji="0" lang="en-US" sz="1568" b="0" i="0" u="none" strike="noStrike" kern="1200" cap="none" spc="0" normalizeH="0" baseline="0" noProof="0" dirty="0">
                <a:ln>
                  <a:noFill/>
                </a:ln>
                <a:solidFill>
                  <a:srgbClr val="101128"/>
                </a:solidFill>
                <a:effectLst/>
                <a:uLnTx/>
                <a:uFillTx/>
                <a:latin typeface="Calibri"/>
                <a:ea typeface="+mn-ea"/>
                <a:cs typeface="+mn-cs"/>
              </a:rPr>
              <a:t>— </a:t>
            </a:r>
            <a:r>
              <a:rPr kumimoji="0" lang="en-US" sz="1568" b="0" i="0" u="none" strike="noStrike" kern="1200" cap="none" spc="0" normalizeH="0" baseline="0" noProof="0" dirty="0" err="1">
                <a:ln>
                  <a:noFill/>
                </a:ln>
                <a:solidFill>
                  <a:srgbClr val="101128"/>
                </a:solidFill>
                <a:effectLst/>
                <a:uLnTx/>
                <a:uFillTx/>
                <a:latin typeface="Calibri"/>
                <a:ea typeface="+mn-ea"/>
                <a:cs typeface="+mn-cs"/>
              </a:rPr>
              <a:t>Illyriad</a:t>
            </a:r>
            <a:r>
              <a:rPr kumimoji="0" lang="en-US" sz="1568" b="0" i="0" u="none" strike="noStrike" kern="1200" cap="none" spc="0" normalizeH="0" baseline="0" noProof="0" dirty="0">
                <a:ln>
                  <a:noFill/>
                </a:ln>
                <a:solidFill>
                  <a:srgbClr val="101128"/>
                </a:solidFill>
                <a:effectLst/>
                <a:uLnTx/>
                <a:uFillTx/>
                <a:latin typeface="Calibri"/>
                <a:ea typeface="+mn-ea"/>
                <a:cs typeface="+mn-cs"/>
              </a:rPr>
              <a:t> Games</a:t>
            </a:r>
          </a:p>
        </p:txBody>
      </p:sp>
      <p:sp>
        <p:nvSpPr>
          <p:cNvPr id="14" name="TextBox 13">
            <a:extLst>
              <a:ext uri="{FF2B5EF4-FFF2-40B4-BE49-F238E27FC236}">
                <a16:creationId xmlns:a16="http://schemas.microsoft.com/office/drawing/2014/main" id="{0B51642F-C480-4FDF-B4BB-3CD171485259}"/>
              </a:ext>
            </a:extLst>
          </p:cNvPr>
          <p:cNvSpPr txBox="1"/>
          <p:nvPr/>
        </p:nvSpPr>
        <p:spPr>
          <a:xfrm>
            <a:off x="1250772" y="6217397"/>
            <a:ext cx="1131328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101128"/>
                </a:solidFill>
                <a:latin typeface="Calibri"/>
              </a:rPr>
              <a:t>1</a:t>
            </a:r>
            <a:r>
              <a:rPr kumimoji="0" lang="en-US" sz="2400" b="0" i="0" u="none" strike="noStrike" kern="1200" cap="none" spc="0" normalizeH="0" baseline="0" noProof="0" dirty="0">
                <a:ln>
                  <a:noFill/>
                </a:ln>
                <a:solidFill>
                  <a:srgbClr val="101128"/>
                </a:solidFill>
                <a:effectLst/>
                <a:uLnTx/>
                <a:uFillTx/>
                <a:latin typeface="Calibri"/>
                <a:ea typeface="+mn-ea"/>
                <a:cs typeface="+mn-cs"/>
              </a:rPr>
              <a:t>6,000+ Community Contributions from </a:t>
            </a:r>
            <a:r>
              <a:rPr lang="en-US" sz="2400" dirty="0">
                <a:solidFill>
                  <a:srgbClr val="101128"/>
                </a:solidFill>
                <a:latin typeface="Calibri"/>
              </a:rPr>
              <a:t>30</a:t>
            </a:r>
            <a:r>
              <a:rPr kumimoji="0" lang="en-US" sz="2400" b="0" i="0" u="none" strike="noStrike" kern="1200" cap="none" spc="0" normalizeH="0" baseline="0" noProof="0" dirty="0">
                <a:ln>
                  <a:noFill/>
                </a:ln>
                <a:solidFill>
                  <a:srgbClr val="101128"/>
                </a:solidFill>
                <a:effectLst/>
                <a:uLnTx/>
                <a:uFillTx/>
                <a:latin typeface="Calibri"/>
                <a:ea typeface="+mn-ea"/>
                <a:cs typeface="+mn-cs"/>
              </a:rPr>
              <a:t>00+ Companies outside Microsoft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01128"/>
              </a:solidFill>
              <a:effectLst/>
              <a:uLnTx/>
              <a:uFillTx/>
              <a:latin typeface="Calibri"/>
              <a:ea typeface="+mn-ea"/>
              <a:cs typeface="+mn-cs"/>
            </a:endParaRPr>
          </a:p>
        </p:txBody>
      </p:sp>
      <p:pic>
        <p:nvPicPr>
          <p:cNvPr id="15" name="Picture 5">
            <a:extLst>
              <a:ext uri="{FF2B5EF4-FFF2-40B4-BE49-F238E27FC236}">
                <a16:creationId xmlns:a16="http://schemas.microsoft.com/office/drawing/2014/main" id="{7273AF13-51A4-447D-91D9-90274E324CE1}"/>
              </a:ext>
            </a:extLst>
          </p:cNvPr>
          <p:cNvPicPr>
            <a:picLocks noChangeAspect="1"/>
          </p:cNvPicPr>
          <p:nvPr/>
        </p:nvPicPr>
        <p:blipFill>
          <a:blip r:embed="rId4">
            <a:extLst>
              <a:ext uri="{BEBA8EAE-BF5A-486C-A8C5-ECC9F3942E4B}">
                <a14:imgProps xmlns:a14="http://schemas.microsoft.com/office/drawing/2010/main">
                  <a14:imgLayer r:embed="rId5">
                    <a14:imgEffect>
                      <a14:saturation sat="76000"/>
                    </a14:imgEffect>
                  </a14:imgLayer>
                </a14:imgProps>
              </a:ext>
            </a:extLst>
          </a:blip>
          <a:stretch>
            <a:fillRect/>
          </a:stretch>
        </p:blipFill>
        <p:spPr>
          <a:xfrm>
            <a:off x="105286" y="1417951"/>
            <a:ext cx="6185024" cy="4624638"/>
          </a:xfrm>
          <a:prstGeom prst="rect">
            <a:avLst/>
          </a:prstGeom>
          <a:noFill/>
        </p:spPr>
      </p:pic>
      <p:sp>
        <p:nvSpPr>
          <p:cNvPr id="3" name="TextBox 2">
            <a:extLst>
              <a:ext uri="{FF2B5EF4-FFF2-40B4-BE49-F238E27FC236}">
                <a16:creationId xmlns:a16="http://schemas.microsoft.com/office/drawing/2014/main" id="{4F8EABDC-2188-4ECA-968F-746D588B01D0}"/>
              </a:ext>
            </a:extLst>
          </p:cNvPr>
          <p:cNvSpPr txBox="1"/>
          <p:nvPr/>
        </p:nvSpPr>
        <p:spPr>
          <a:xfrm>
            <a:off x="1574810" y="1312876"/>
            <a:ext cx="292913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Community Accepted PRs</a:t>
            </a:r>
          </a:p>
        </p:txBody>
      </p:sp>
    </p:spTree>
    <p:extLst>
      <p:ext uri="{BB962C8B-B14F-4D97-AF65-F5344CB8AC3E}">
        <p14:creationId xmlns:p14="http://schemas.microsoft.com/office/powerpoint/2010/main" val="41087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003" y="365124"/>
            <a:ext cx="3145267" cy="5784663"/>
          </a:xfrm>
        </p:spPr>
        <p:txBody>
          <a:bodyPr>
            <a:normAutofit/>
          </a:bodyPr>
          <a:lstStyle/>
          <a:p>
            <a:r>
              <a:rPr lang="en-US" sz="3600" dirty="0">
                <a:latin typeface="Segoe UI Light" panose="020B0502040204020203" pitchFamily="34" charset="0"/>
                <a:cs typeface="Segoe UI Light" panose="020B0502040204020203" pitchFamily="34" charset="0"/>
              </a:rPr>
              <a:t>.NET named Top 30 Highest Velocity OSS Projects</a:t>
            </a:r>
          </a:p>
        </p:txBody>
      </p:sp>
      <p:pic>
        <p:nvPicPr>
          <p:cNvPr id="4" name="Picture 3"/>
          <p:cNvPicPr>
            <a:picLocks noChangeAspect="1"/>
          </p:cNvPicPr>
          <p:nvPr/>
        </p:nvPicPr>
        <p:blipFill>
          <a:blip r:embed="rId3"/>
          <a:stretch>
            <a:fillRect/>
          </a:stretch>
        </p:blipFill>
        <p:spPr>
          <a:xfrm>
            <a:off x="3543300" y="0"/>
            <a:ext cx="8648700" cy="6667500"/>
          </a:xfrm>
          <a:prstGeom prst="rect">
            <a:avLst/>
          </a:prstGeom>
        </p:spPr>
      </p:pic>
      <p:sp>
        <p:nvSpPr>
          <p:cNvPr id="5" name="Rectangle 4"/>
          <p:cNvSpPr/>
          <p:nvPr/>
        </p:nvSpPr>
        <p:spPr>
          <a:xfrm>
            <a:off x="158003" y="6396416"/>
            <a:ext cx="6096000" cy="27699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hlinkClick r:id="rId4"/>
              </a:rPr>
              <a:t>https://www.cncf.io/blog/2017/06/05/30-highest-velocity-open-source-projects/</a:t>
            </a: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 </a:t>
            </a:r>
          </a:p>
        </p:txBody>
      </p:sp>
      <p:pic>
        <p:nvPicPr>
          <p:cNvPr id="1026" name="Picture 2" descr="Cloud Native Computing Found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316" y="5682041"/>
            <a:ext cx="2581275" cy="71437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p:cNvSpPr/>
          <p:nvPr/>
        </p:nvSpPr>
        <p:spPr>
          <a:xfrm rot="10800000">
            <a:off x="7867650" y="2319709"/>
            <a:ext cx="1382293" cy="338248"/>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w="22225">
                <a:solidFill>
                  <a:srgbClr val="0065A7"/>
                </a:solidFill>
                <a:prstDash val="solid"/>
              </a:ln>
              <a:solidFill>
                <a:srgbClr val="0065A7">
                  <a:lumMod val="40000"/>
                  <a:lumOff val="60000"/>
                </a:srgbClr>
              </a:solidFill>
              <a:effectLst/>
              <a:uLnTx/>
              <a:uFillTx/>
              <a:latin typeface="Segoe UI Semilight"/>
              <a:ea typeface="+mn-ea"/>
              <a:cs typeface="+mn-cs"/>
            </a:endParaRPr>
          </a:p>
        </p:txBody>
      </p:sp>
    </p:spTree>
    <p:extLst>
      <p:ext uri="{BB962C8B-B14F-4D97-AF65-F5344CB8AC3E}">
        <p14:creationId xmlns:p14="http://schemas.microsoft.com/office/powerpoint/2010/main" val="3806715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D63B390-724A-477F-8B66-CB6B0E2DB93A}"/>
              </a:ext>
            </a:extLst>
          </p:cNvPr>
          <p:cNvGraphicFramePr/>
          <p:nvPr>
            <p:extLst/>
          </p:nvPr>
        </p:nvGraphicFramePr>
        <p:xfrm>
          <a:off x="226806" y="702507"/>
          <a:ext cx="11556320" cy="5405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80FB31E-FA11-4FDD-BC02-A83DD0542C81}"/>
              </a:ext>
            </a:extLst>
          </p:cNvPr>
          <p:cNvSpPr txBox="1"/>
          <p:nvPr/>
        </p:nvSpPr>
        <p:spPr>
          <a:xfrm>
            <a:off x="226806" y="281296"/>
            <a:ext cx="7355004" cy="941386"/>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4705"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.NET Open Source Journey</a:t>
            </a:r>
          </a:p>
        </p:txBody>
      </p:sp>
      <p:sp>
        <p:nvSpPr>
          <p:cNvPr id="7" name="Oval 6">
            <a:extLst>
              <a:ext uri="{FF2B5EF4-FFF2-40B4-BE49-F238E27FC236}">
                <a16:creationId xmlns:a16="http://schemas.microsoft.com/office/drawing/2014/main" id="{9DB6C5AE-7C39-4888-A969-6E159FA1458A}"/>
              </a:ext>
            </a:extLst>
          </p:cNvPr>
          <p:cNvSpPr/>
          <p:nvPr/>
        </p:nvSpPr>
        <p:spPr>
          <a:xfrm>
            <a:off x="8229829" y="1232081"/>
            <a:ext cx="897626" cy="897626"/>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.NET</a:t>
            </a:r>
          </a:p>
        </p:txBody>
      </p:sp>
      <p:grpSp>
        <p:nvGrpSpPr>
          <p:cNvPr id="8" name="Group 7">
            <a:extLst>
              <a:ext uri="{FF2B5EF4-FFF2-40B4-BE49-F238E27FC236}">
                <a16:creationId xmlns:a16="http://schemas.microsoft.com/office/drawing/2014/main" id="{9CF0CA25-DD5C-41A6-B9AA-83D77EDAE165}"/>
              </a:ext>
            </a:extLst>
          </p:cNvPr>
          <p:cNvGrpSpPr/>
          <p:nvPr/>
        </p:nvGrpSpPr>
        <p:grpSpPr>
          <a:xfrm>
            <a:off x="8229829" y="1100635"/>
            <a:ext cx="4751431" cy="1197670"/>
            <a:chOff x="6969987" y="1729605"/>
            <a:chExt cx="4846707" cy="1221686"/>
          </a:xfrm>
        </p:grpSpPr>
        <p:sp>
          <p:nvSpPr>
            <p:cNvPr id="9" name="Rectangle 8">
              <a:extLst>
                <a:ext uri="{FF2B5EF4-FFF2-40B4-BE49-F238E27FC236}">
                  <a16:creationId xmlns:a16="http://schemas.microsoft.com/office/drawing/2014/main" id="{84D8F140-EBE9-4B23-A80F-7AE65FA5B665}"/>
                </a:ext>
              </a:extLst>
            </p:cNvPr>
            <p:cNvSpPr/>
            <p:nvPr/>
          </p:nvSpPr>
          <p:spPr>
            <a:xfrm>
              <a:off x="6969987" y="1729605"/>
              <a:ext cx="4190076" cy="76730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3B7C323F-AFC8-4DBE-A46C-2C54DABB8702}"/>
                </a:ext>
              </a:extLst>
            </p:cNvPr>
            <p:cNvSpPr txBox="1"/>
            <p:nvPr/>
          </p:nvSpPr>
          <p:spPr>
            <a:xfrm>
              <a:off x="7626618" y="2183984"/>
              <a:ext cx="4190076" cy="7673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62628" tIns="0" rIns="0" bIns="0" numCol="1" spcCol="1270" anchor="t" anchorCtr="0">
              <a:noAutofit/>
            </a:bodyPr>
            <a:lstStyle/>
            <a:p>
              <a:pPr marL="0" marR="0" lvl="0" indent="0" algn="l" defTabSz="784338" rtl="0" eaLnBrk="1" fontAlgn="auto" latinLnBrk="0" hangingPunct="1">
                <a:lnSpc>
                  <a:spcPct val="90000"/>
                </a:lnSpc>
                <a:spcBef>
                  <a:spcPct val="0"/>
                </a:spcBef>
                <a:spcAft>
                  <a:spcPct val="35000"/>
                </a:spcAft>
                <a:buClrTx/>
                <a:buSzTx/>
                <a:buFontTx/>
                <a:buNone/>
                <a:tabLst/>
                <a:defRPr/>
              </a:pPr>
              <a:r>
                <a:rPr kumimoji="0" lang="en-US" sz="1765" b="1"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rPr>
                <a:t>Aug 2017- .NET Core 2</a:t>
              </a:r>
            </a:p>
          </p:txBody>
        </p:sp>
      </p:grpSp>
      <p:pic>
        <p:nvPicPr>
          <p:cNvPr id="11" name="Picture 10">
            <a:extLst>
              <a:ext uri="{FF2B5EF4-FFF2-40B4-BE49-F238E27FC236}">
                <a16:creationId xmlns:a16="http://schemas.microsoft.com/office/drawing/2014/main" id="{B2AB1A76-79DF-4785-9519-5964F8E18851}"/>
              </a:ext>
            </a:extLst>
          </p:cNvPr>
          <p:cNvPicPr>
            <a:picLocks noChangeAspect="1"/>
          </p:cNvPicPr>
          <p:nvPr/>
        </p:nvPicPr>
        <p:blipFill>
          <a:blip r:embed="rId8"/>
          <a:stretch>
            <a:fillRect/>
          </a:stretch>
        </p:blipFill>
        <p:spPr>
          <a:xfrm>
            <a:off x="4102465" y="2871035"/>
            <a:ext cx="832395" cy="794689"/>
          </a:xfrm>
          <a:prstGeom prst="rect">
            <a:avLst/>
          </a:prstGeom>
        </p:spPr>
      </p:pic>
      <p:sp>
        <p:nvSpPr>
          <p:cNvPr id="14" name="Oval 13">
            <a:extLst>
              <a:ext uri="{FF2B5EF4-FFF2-40B4-BE49-F238E27FC236}">
                <a16:creationId xmlns:a16="http://schemas.microsoft.com/office/drawing/2014/main" id="{1D84704B-6951-41A7-A82E-20E8AE73B860}"/>
              </a:ext>
            </a:extLst>
          </p:cNvPr>
          <p:cNvSpPr/>
          <p:nvPr/>
        </p:nvSpPr>
        <p:spPr>
          <a:xfrm>
            <a:off x="6708585" y="1881751"/>
            <a:ext cx="670912" cy="670912"/>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15" name="TextBox 14">
            <a:extLst>
              <a:ext uri="{FF2B5EF4-FFF2-40B4-BE49-F238E27FC236}">
                <a16:creationId xmlns:a16="http://schemas.microsoft.com/office/drawing/2014/main" id="{878EE732-8F6E-4530-B186-0DB945052FAB}"/>
              </a:ext>
            </a:extLst>
          </p:cNvPr>
          <p:cNvSpPr txBox="1"/>
          <p:nvPr/>
        </p:nvSpPr>
        <p:spPr>
          <a:xfrm>
            <a:off x="7118554" y="2538618"/>
            <a:ext cx="4709526" cy="75222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62628" tIns="0" rIns="0" bIns="0" numCol="1" spcCol="1270" anchor="t" anchorCtr="0">
            <a:noAutofit/>
          </a:bodyPr>
          <a:lstStyle/>
          <a:p>
            <a:pPr marL="0" marR="0" lvl="0" indent="0" algn="l" defTabSz="784338" rtl="0" eaLnBrk="1" fontAlgn="auto" latinLnBrk="0" hangingPunct="1">
              <a:lnSpc>
                <a:spcPct val="90000"/>
              </a:lnSpc>
              <a:spcBef>
                <a:spcPct val="0"/>
              </a:spcBef>
              <a:spcAft>
                <a:spcPct val="35000"/>
              </a:spcAft>
              <a:buClrTx/>
              <a:buSzTx/>
              <a:buFontTx/>
              <a:buNone/>
              <a:tabLst/>
              <a:defRPr/>
            </a:pPr>
            <a:r>
              <a:rPr kumimoji="0" lang="en-US" sz="1800" b="1"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rPr>
              <a:t>2016-</a:t>
            </a:r>
            <a:r>
              <a:rPr kumimoji="0" lang="en-US" sz="1800" b="0"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rPr>
              <a:t> Mono project joins .NET Foundation</a:t>
            </a:r>
          </a:p>
        </p:txBody>
      </p:sp>
      <p:pic>
        <p:nvPicPr>
          <p:cNvPr id="17" name="Picture 16">
            <a:extLst>
              <a:ext uri="{FF2B5EF4-FFF2-40B4-BE49-F238E27FC236}">
                <a16:creationId xmlns:a16="http://schemas.microsoft.com/office/drawing/2014/main" id="{61658544-51AF-48C4-85CB-8B7EF4040BEE}"/>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6861585" y="1996378"/>
            <a:ext cx="405428" cy="483812"/>
          </a:xfrm>
          <a:prstGeom prst="rect">
            <a:avLst/>
          </a:prstGeom>
        </p:spPr>
      </p:pic>
    </p:spTree>
    <p:extLst>
      <p:ext uri="{BB962C8B-B14F-4D97-AF65-F5344CB8AC3E}">
        <p14:creationId xmlns:p14="http://schemas.microsoft.com/office/powerpoint/2010/main" val="711372276"/>
      </p:ext>
    </p:extLst>
  </p:cSld>
  <p:clrMapOvr>
    <a:masterClrMapping/>
  </p:clrMapOvr>
  <p:transition>
    <p:fade/>
  </p:transition>
</p:sld>
</file>

<file path=ppt/theme/theme1.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0" ma:contentTypeDescription="Create a new document." ma:contentTypeScope="" ma:versionID="e1162cc15dbfb914ec52a789942caef8">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158813283217a5160f6383901b0d05a5"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2.xml><?xml version="1.0" encoding="utf-8"?>
<ds:datastoreItem xmlns:ds="http://schemas.openxmlformats.org/officeDocument/2006/customXml" ds:itemID="{D23E43D6-DB2F-4C33-A8C8-D28F777A5DE7}">
  <ds:schemaRefs>
    <ds:schemaRef ds:uri="http://schemas.microsoft.com/office/2006/metadata/properties"/>
    <ds:schemaRef ds:uri="11245976-3b4d-4794-a754-317688483df2"/>
    <ds:schemaRef ds:uri="http://schemas.microsoft.com/sharepoint/v3"/>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569b343d-e775-480b-9b2b-6a6986deb9b0"/>
    <ds:schemaRef ds:uri="http://www.w3.org/XML/1998/namespace"/>
    <ds:schemaRef ds:uri="http://purl.org/dc/dcmitype/"/>
  </ds:schemaRefs>
</ds:datastoreItem>
</file>

<file path=customXml/itemProps3.xml><?xml version="1.0" encoding="utf-8"?>
<ds:datastoreItem xmlns:ds="http://schemas.openxmlformats.org/officeDocument/2006/customXml" ds:itemID="{345A321A-8CE3-45D5-9A72-BB0D8FA29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3071</TotalTime>
  <Words>2895</Words>
  <Application>Microsoft Office PowerPoint</Application>
  <PresentationFormat>Widescreen</PresentationFormat>
  <Paragraphs>287</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Segoe UI</vt:lpstr>
      <vt:lpstr>Segoe UI Light</vt:lpstr>
      <vt:lpstr>Segoe UI Semibold</vt:lpstr>
      <vt:lpstr>Segoe UI Semilight</vt:lpstr>
      <vt:lpstr>Wingdings</vt:lpstr>
      <vt:lpstr>Dotnet_Template</vt:lpstr>
      <vt:lpstr>PowerPoint Presentation</vt:lpstr>
      <vt:lpstr>What is .NET?</vt:lpstr>
      <vt:lpstr>PowerPoint Presentation</vt:lpstr>
      <vt:lpstr>PowerPoint Presentation</vt:lpstr>
      <vt:lpstr>.NET is a sought after job skill</vt:lpstr>
      <vt:lpstr>PowerPoint Presentation</vt:lpstr>
      <vt:lpstr>PowerPoint Presentation</vt:lpstr>
      <vt:lpstr>.NET named Top 30 Highest Velocity OSS Projects</vt:lpstr>
      <vt:lpstr>PowerPoint Presentation</vt:lpstr>
      <vt:lpstr>PowerPoint Presentation</vt:lpstr>
      <vt:lpstr>PowerPoint Presentation</vt:lpstr>
      <vt:lpstr>PowerPoint Presentation</vt:lpstr>
      <vt:lpstr>PowerPoint Presentation</vt:lpstr>
      <vt:lpstr>This is our mascot, dotnet-bot</vt:lpstr>
      <vt:lpstr>You can find dotnet-bot on GitHub</vt:lpstr>
      <vt:lpstr>GitHub is where open source happens…</vt:lpstr>
      <vt:lpstr>.NET Core Growth</vt:lpstr>
      <vt:lpstr>Learn how to program with C#</vt:lpstr>
      <vt:lpstr>Demo  Get started with .NET in your browser</vt:lpstr>
      <vt:lpstr>Make it easier with some free tools www.VisualStudio.com </vt:lpstr>
      <vt:lpstr>Demo Get started with .NET on your computer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Beth Massi</cp:lastModifiedBy>
  <cp:revision>12</cp:revision>
  <cp:lastPrinted>2018-03-21T00:10:00Z</cp:lastPrinted>
  <dcterms:created xsi:type="dcterms:W3CDTF">2018-01-09T22:22:16Z</dcterms:created>
  <dcterms:modified xsi:type="dcterms:W3CDTF">2018-03-21T00:10:11Z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0x01010022F88B0CCF1BBA489747F146E6B5E06D</vt:lpwstr>
  </property>
  <property fmtid="{D5CDD505-2E9C-101B-9397-08002B2CF9AE}" pid="3" name="MSIP_Label_87ba5c36-b7cf-4793-bbc2-bd5b3a9f95ca_Enabled">
    <vt:lpwstr>True</vt:lpwstr>
  </property>
  <property fmtid="{D5CDD505-2E9C-101B-9397-08002B2CF9AE}" pid="4" name="MSIP_Label_87ba5c36-b7cf-4793-bbc2-bd5b3a9f95ca_SiteId">
    <vt:lpwstr>72f988bf-86f1-41af-91ab-2d7cd011db47</vt:lpwstr>
  </property>
  <property fmtid="{D5CDD505-2E9C-101B-9397-08002B2CF9AE}" pid="5" name="MSIP_Label_87ba5c36-b7cf-4793-bbc2-bd5b3a9f95ca_Owner">
    <vt:lpwstr>bethma@microsoft.com</vt:lpwstr>
  </property>
  <property fmtid="{D5CDD505-2E9C-101B-9397-08002B2CF9AE}" pid="6" name="MSIP_Label_87ba5c36-b7cf-4793-bbc2-bd5b3a9f95ca_SetDate">
    <vt:lpwstr>2018-03-20T23:54:01.5151036Z</vt:lpwstr>
  </property>
  <property fmtid="{D5CDD505-2E9C-101B-9397-08002B2CF9AE}" pid="7" name="MSIP_Label_87ba5c36-b7cf-4793-bbc2-bd5b3a9f95ca_Name">
    <vt:lpwstr>Non-Business</vt:lpwstr>
  </property>
  <property fmtid="{D5CDD505-2E9C-101B-9397-08002B2CF9AE}" pid="8" name="MSIP_Label_87ba5c36-b7cf-4793-bbc2-bd5b3a9f95ca_Application">
    <vt:lpwstr>Microsoft Azure Information Protection</vt:lpwstr>
  </property>
  <property fmtid="{D5CDD505-2E9C-101B-9397-08002B2CF9AE}" pid="9" name="MSIP_Label_87ba5c36-b7cf-4793-bbc2-bd5b3a9f95ca_Extended_MSFT_Method">
    <vt:lpwstr>Manual</vt:lpwstr>
  </property>
  <property fmtid="{D5CDD505-2E9C-101B-9397-08002B2CF9AE}" pid="10" name="Sensitivity">
    <vt:lpwstr>Non-Business</vt:lpwstr>
  </property>
</Properties>
</file>