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990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159F-3FBE-485B-9336-520054556E81}" type="datetimeFigureOut">
              <a:rPr lang="en-AU" smtClean="0"/>
              <a:t>18/02/2013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520AE7ED-A04E-4C02-8C68-68F8E8C5397A}" type="slidenum">
              <a:rPr lang="en-AU" smtClean="0"/>
              <a:t>‹#›</a:t>
            </a:fld>
            <a:endParaRPr lang="en-AU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159F-3FBE-485B-9336-520054556E81}" type="datetimeFigureOut">
              <a:rPr lang="en-AU" smtClean="0"/>
              <a:t>18/02/2013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E7ED-A04E-4C02-8C68-68F8E8C5397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159F-3FBE-485B-9336-520054556E81}" type="datetimeFigureOut">
              <a:rPr lang="en-AU" smtClean="0"/>
              <a:t>18/02/2013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E7ED-A04E-4C02-8C68-68F8E8C5397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159F-3FBE-485B-9336-520054556E81}" type="datetimeFigureOut">
              <a:rPr lang="en-AU" smtClean="0"/>
              <a:t>18/02/2013</a:t>
            </a:fld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0AE7ED-A04E-4C02-8C68-68F8E8C5397A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159F-3FBE-485B-9336-520054556E81}" type="datetimeFigureOut">
              <a:rPr lang="en-AU" smtClean="0"/>
              <a:t>18/02/2013</a:t>
            </a:fld>
            <a:endParaRPr lang="en-A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0AE7ED-A04E-4C02-8C68-68F8E8C5397A}" type="slidenum">
              <a:rPr lang="en-AU" smtClean="0"/>
              <a:t>‹#›</a:t>
            </a:fld>
            <a:endParaRPr lang="en-A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159F-3FBE-485B-9336-520054556E81}" type="datetimeFigureOut">
              <a:rPr lang="en-AU" smtClean="0"/>
              <a:t>18/02/2013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E7ED-A04E-4C02-8C68-68F8E8C5397A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159F-3FBE-485B-9336-520054556E81}" type="datetimeFigureOut">
              <a:rPr lang="en-AU" smtClean="0"/>
              <a:t>18/02/2013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E7ED-A04E-4C02-8C68-68F8E8C5397A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159F-3FBE-485B-9336-520054556E81}" type="datetimeFigureOut">
              <a:rPr lang="en-AU" smtClean="0"/>
              <a:t>18/02/2013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E7ED-A04E-4C02-8C68-68F8E8C5397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159F-3FBE-485B-9336-520054556E81}" type="datetimeFigureOut">
              <a:rPr lang="en-AU" smtClean="0"/>
              <a:t>18/02/2013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0AE7ED-A04E-4C02-8C68-68F8E8C5397A}" type="slidenum">
              <a:rPr lang="en-AU" smtClean="0"/>
              <a:t>‹#›</a:t>
            </a:fld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BDF159F-3FBE-485B-9336-520054556E81}" type="datetimeFigureOut">
              <a:rPr lang="en-AU" smtClean="0"/>
              <a:t>18/02/2013</a:t>
            </a:fld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20AE7ED-A04E-4C02-8C68-68F8E8C5397A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159F-3FBE-485B-9336-520054556E81}" type="datetimeFigureOut">
              <a:rPr lang="en-AU" smtClean="0"/>
              <a:t>18/02/2013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E7ED-A04E-4C02-8C68-68F8E8C5397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20AE7ED-A04E-4C02-8C68-68F8E8C5397A}" type="slidenum">
              <a:rPr lang="en-AU" smtClean="0"/>
              <a:t>‹#›</a:t>
            </a:fld>
            <a:endParaRPr lang="en-AU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DF159F-3FBE-485B-9336-520054556E81}" type="datetimeFigureOut">
              <a:rPr lang="en-AU" smtClean="0"/>
              <a:t>18/02/2013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>
                <a:latin typeface="Segoe UI" pitchFamily="34" charset="0"/>
                <a:cs typeface="Segoe UI" pitchFamily="34" charset="0"/>
              </a:rPr>
              <a:t>Op-i</a:t>
            </a:r>
            <a:endParaRPr lang="en-AU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Operational Intelligence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259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5400" b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n-lt"/>
              </a:rPr>
              <a:t>Opportunity</a:t>
            </a:r>
            <a:endParaRPr lang="en-AU" sz="54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log4net and its competitors are stale, long in the tooth</a:t>
            </a:r>
          </a:p>
          <a:p>
            <a:pPr lvl="1"/>
            <a:r>
              <a:rPr lang="en-AU" dirty="0" smtClean="0"/>
              <a:t>Valuable data is devalued because its structure is ignored by the tooling</a:t>
            </a:r>
          </a:p>
          <a:p>
            <a:pPr lvl="1"/>
            <a:r>
              <a:rPr lang="en-AU" dirty="0" smtClean="0"/>
              <a:t>Programmatic configuration is hard</a:t>
            </a:r>
          </a:p>
          <a:p>
            <a:pPr lvl="1"/>
            <a:r>
              <a:rPr lang="en-AU" dirty="0" smtClean="0"/>
              <a:t>Incumbency means ultra-stability/inflexibility</a:t>
            </a:r>
          </a:p>
          <a:p>
            <a:r>
              <a:rPr lang="en-AU" dirty="0" smtClean="0"/>
              <a:t>Developers are lookin</a:t>
            </a:r>
            <a:r>
              <a:rPr lang="en-AU" dirty="0" smtClean="0"/>
              <a:t>g for log centralisation systems and dashboard/metrics systems</a:t>
            </a:r>
          </a:p>
          <a:p>
            <a:pPr lvl="1"/>
            <a:r>
              <a:rPr lang="en-AU" dirty="0" smtClean="0"/>
              <a:t>The investment in each is isolated, without opportunity to later correlate information</a:t>
            </a:r>
          </a:p>
          <a:p>
            <a:pPr lvl="1"/>
            <a:r>
              <a:rPr lang="en-AU" dirty="0" smtClean="0"/>
              <a:t>Leading new solutions in this space are cloud-based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265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5400" b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n-lt"/>
              </a:rPr>
              <a:t>Inspiration</a:t>
            </a:r>
            <a:endParaRPr lang="en-AU" sz="54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403648" y="332656"/>
            <a:ext cx="6408712" cy="4842480"/>
            <a:chOff x="1930400" y="1397000"/>
            <a:chExt cx="5283200" cy="4063999"/>
          </a:xfrm>
        </p:grpSpPr>
        <p:sp>
          <p:nvSpPr>
            <p:cNvPr id="5" name="Freeform 4"/>
            <p:cNvSpPr/>
            <p:nvPr/>
          </p:nvSpPr>
          <p:spPr>
            <a:xfrm>
              <a:off x="5729555" y="4599893"/>
              <a:ext cx="1484045" cy="861106"/>
            </a:xfrm>
            <a:custGeom>
              <a:avLst/>
              <a:gdLst>
                <a:gd name="connsiteX0" fmla="*/ 0 w 2007616"/>
                <a:gd name="connsiteY0" fmla="*/ 130048 h 1300480"/>
                <a:gd name="connsiteX1" fmla="*/ 130048 w 2007616"/>
                <a:gd name="connsiteY1" fmla="*/ 0 h 1300480"/>
                <a:gd name="connsiteX2" fmla="*/ 1877568 w 2007616"/>
                <a:gd name="connsiteY2" fmla="*/ 0 h 1300480"/>
                <a:gd name="connsiteX3" fmla="*/ 2007616 w 2007616"/>
                <a:gd name="connsiteY3" fmla="*/ 130048 h 1300480"/>
                <a:gd name="connsiteX4" fmla="*/ 2007616 w 2007616"/>
                <a:gd name="connsiteY4" fmla="*/ 1170432 h 1300480"/>
                <a:gd name="connsiteX5" fmla="*/ 1877568 w 2007616"/>
                <a:gd name="connsiteY5" fmla="*/ 1300480 h 1300480"/>
                <a:gd name="connsiteX6" fmla="*/ 130048 w 2007616"/>
                <a:gd name="connsiteY6" fmla="*/ 1300480 h 1300480"/>
                <a:gd name="connsiteX7" fmla="*/ 0 w 2007616"/>
                <a:gd name="connsiteY7" fmla="*/ 1170432 h 1300480"/>
                <a:gd name="connsiteX8" fmla="*/ 0 w 2007616"/>
                <a:gd name="connsiteY8" fmla="*/ 130048 h 130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7616" h="1300480">
                  <a:moveTo>
                    <a:pt x="0" y="130048"/>
                  </a:moveTo>
                  <a:cubicBezTo>
                    <a:pt x="0" y="58224"/>
                    <a:pt x="58224" y="0"/>
                    <a:pt x="130048" y="0"/>
                  </a:cubicBezTo>
                  <a:lnTo>
                    <a:pt x="1877568" y="0"/>
                  </a:lnTo>
                  <a:cubicBezTo>
                    <a:pt x="1949392" y="0"/>
                    <a:pt x="2007616" y="58224"/>
                    <a:pt x="2007616" y="130048"/>
                  </a:cubicBezTo>
                  <a:lnTo>
                    <a:pt x="2007616" y="1170432"/>
                  </a:lnTo>
                  <a:cubicBezTo>
                    <a:pt x="2007616" y="1242256"/>
                    <a:pt x="1949392" y="1300480"/>
                    <a:pt x="1877568" y="1300480"/>
                  </a:cubicBezTo>
                  <a:lnTo>
                    <a:pt x="130048" y="1300480"/>
                  </a:lnTo>
                  <a:cubicBezTo>
                    <a:pt x="58224" y="1300480"/>
                    <a:pt x="0" y="1242256"/>
                    <a:pt x="0" y="1170432"/>
                  </a:cubicBezTo>
                  <a:lnTo>
                    <a:pt x="0" y="130048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8951" tIns="391788" rIns="66668" bIns="66666" numCol="1" spcCol="1270" anchor="t" anchorCtr="0">
              <a:noAutofit/>
            </a:bodyPr>
            <a:lstStyle/>
            <a:p>
              <a:pPr marL="57150" lvl="1" indent="-5715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800" dirty="0" smtClean="0"/>
                <a:t>Does</a:t>
              </a:r>
              <a:r>
                <a:rPr lang="en-AU" sz="800" kern="1200" dirty="0" smtClean="0"/>
                <a:t> an important job well, predictably and without fuss</a:t>
              </a:r>
            </a:p>
            <a:p>
              <a:pPr marL="57150" lvl="1" indent="-5715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800" dirty="0" smtClean="0"/>
                <a:t>Single DLL, </a:t>
              </a:r>
              <a:r>
                <a:rPr lang="en-AU" sz="800" smtClean="0"/>
                <a:t>no dependencies</a:t>
              </a:r>
              <a:endParaRPr lang="en-AU" sz="8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930400" y="4160519"/>
              <a:ext cx="2007616" cy="1300480"/>
            </a:xfrm>
            <a:custGeom>
              <a:avLst/>
              <a:gdLst>
                <a:gd name="connsiteX0" fmla="*/ 0 w 2007616"/>
                <a:gd name="connsiteY0" fmla="*/ 130048 h 1300480"/>
                <a:gd name="connsiteX1" fmla="*/ 130048 w 2007616"/>
                <a:gd name="connsiteY1" fmla="*/ 0 h 1300480"/>
                <a:gd name="connsiteX2" fmla="*/ 1877568 w 2007616"/>
                <a:gd name="connsiteY2" fmla="*/ 0 h 1300480"/>
                <a:gd name="connsiteX3" fmla="*/ 2007616 w 2007616"/>
                <a:gd name="connsiteY3" fmla="*/ 130048 h 1300480"/>
                <a:gd name="connsiteX4" fmla="*/ 2007616 w 2007616"/>
                <a:gd name="connsiteY4" fmla="*/ 1170432 h 1300480"/>
                <a:gd name="connsiteX5" fmla="*/ 1877568 w 2007616"/>
                <a:gd name="connsiteY5" fmla="*/ 1300480 h 1300480"/>
                <a:gd name="connsiteX6" fmla="*/ 130048 w 2007616"/>
                <a:gd name="connsiteY6" fmla="*/ 1300480 h 1300480"/>
                <a:gd name="connsiteX7" fmla="*/ 0 w 2007616"/>
                <a:gd name="connsiteY7" fmla="*/ 1170432 h 1300480"/>
                <a:gd name="connsiteX8" fmla="*/ 0 w 2007616"/>
                <a:gd name="connsiteY8" fmla="*/ 130048 h 130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7616" h="1300480">
                  <a:moveTo>
                    <a:pt x="0" y="130048"/>
                  </a:moveTo>
                  <a:cubicBezTo>
                    <a:pt x="0" y="58224"/>
                    <a:pt x="58224" y="0"/>
                    <a:pt x="130048" y="0"/>
                  </a:cubicBezTo>
                  <a:lnTo>
                    <a:pt x="1877568" y="0"/>
                  </a:lnTo>
                  <a:cubicBezTo>
                    <a:pt x="1949392" y="0"/>
                    <a:pt x="2007616" y="58224"/>
                    <a:pt x="2007616" y="130048"/>
                  </a:cubicBezTo>
                  <a:lnTo>
                    <a:pt x="2007616" y="1170432"/>
                  </a:lnTo>
                  <a:cubicBezTo>
                    <a:pt x="2007616" y="1242256"/>
                    <a:pt x="1949392" y="1300480"/>
                    <a:pt x="1877568" y="1300480"/>
                  </a:cubicBezTo>
                  <a:lnTo>
                    <a:pt x="130048" y="1300480"/>
                  </a:lnTo>
                  <a:cubicBezTo>
                    <a:pt x="58224" y="1300480"/>
                    <a:pt x="0" y="1242256"/>
                    <a:pt x="0" y="1170432"/>
                  </a:cubicBezTo>
                  <a:lnTo>
                    <a:pt x="0" y="130048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667" tIns="391787" rIns="668952" bIns="66667" numCol="1" spcCol="1270" anchor="t" anchorCtr="0">
              <a:noAutofit/>
            </a:bodyPr>
            <a:lstStyle/>
            <a:p>
              <a:pPr marL="57150" lvl="1" indent="-5715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800" kern="1200" dirty="0" smtClean="0"/>
                <a:t>Focus on the developer ramp-up</a:t>
              </a:r>
              <a:endParaRPr lang="en-AU" sz="800" kern="1200" dirty="0"/>
            </a:p>
            <a:p>
              <a:pPr marL="57150" lvl="1" indent="-5715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800" kern="1200" dirty="0" smtClean="0"/>
                <a:t>Show value to business stakeholders</a:t>
              </a:r>
              <a:endParaRPr lang="en-AU" sz="800" kern="1200" dirty="0"/>
            </a:p>
            <a:p>
              <a:pPr marL="57150" lvl="1" indent="-5715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800" kern="1200" dirty="0" smtClean="0"/>
                <a:t>Low risk adoption/low tie-in</a:t>
              </a:r>
              <a:endParaRPr lang="en-AU" sz="800" kern="1200" dirty="0"/>
            </a:p>
            <a:p>
              <a:pPr marL="57150" lvl="1" indent="-5715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800" kern="1200" dirty="0" smtClean="0"/>
                <a:t>Capitalise when value is clear</a:t>
              </a:r>
              <a:endParaRPr lang="en-AU" sz="800" kern="12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5205984" y="1397000"/>
              <a:ext cx="2007616" cy="1300480"/>
            </a:xfrm>
            <a:custGeom>
              <a:avLst/>
              <a:gdLst>
                <a:gd name="connsiteX0" fmla="*/ 0 w 2007616"/>
                <a:gd name="connsiteY0" fmla="*/ 130048 h 1300480"/>
                <a:gd name="connsiteX1" fmla="*/ 130048 w 2007616"/>
                <a:gd name="connsiteY1" fmla="*/ 0 h 1300480"/>
                <a:gd name="connsiteX2" fmla="*/ 1877568 w 2007616"/>
                <a:gd name="connsiteY2" fmla="*/ 0 h 1300480"/>
                <a:gd name="connsiteX3" fmla="*/ 2007616 w 2007616"/>
                <a:gd name="connsiteY3" fmla="*/ 130048 h 1300480"/>
                <a:gd name="connsiteX4" fmla="*/ 2007616 w 2007616"/>
                <a:gd name="connsiteY4" fmla="*/ 1170432 h 1300480"/>
                <a:gd name="connsiteX5" fmla="*/ 1877568 w 2007616"/>
                <a:gd name="connsiteY5" fmla="*/ 1300480 h 1300480"/>
                <a:gd name="connsiteX6" fmla="*/ 130048 w 2007616"/>
                <a:gd name="connsiteY6" fmla="*/ 1300480 h 1300480"/>
                <a:gd name="connsiteX7" fmla="*/ 0 w 2007616"/>
                <a:gd name="connsiteY7" fmla="*/ 1170432 h 1300480"/>
                <a:gd name="connsiteX8" fmla="*/ 0 w 2007616"/>
                <a:gd name="connsiteY8" fmla="*/ 130048 h 130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7616" h="1300480">
                  <a:moveTo>
                    <a:pt x="0" y="130048"/>
                  </a:moveTo>
                  <a:cubicBezTo>
                    <a:pt x="0" y="58224"/>
                    <a:pt x="58224" y="0"/>
                    <a:pt x="130048" y="0"/>
                  </a:cubicBezTo>
                  <a:lnTo>
                    <a:pt x="1877568" y="0"/>
                  </a:lnTo>
                  <a:cubicBezTo>
                    <a:pt x="1949392" y="0"/>
                    <a:pt x="2007616" y="58224"/>
                    <a:pt x="2007616" y="130048"/>
                  </a:cubicBezTo>
                  <a:lnTo>
                    <a:pt x="2007616" y="1170432"/>
                  </a:lnTo>
                  <a:cubicBezTo>
                    <a:pt x="2007616" y="1242256"/>
                    <a:pt x="1949392" y="1300480"/>
                    <a:pt x="1877568" y="1300480"/>
                  </a:cubicBezTo>
                  <a:lnTo>
                    <a:pt x="130048" y="1300480"/>
                  </a:lnTo>
                  <a:cubicBezTo>
                    <a:pt x="58224" y="1300480"/>
                    <a:pt x="0" y="1242256"/>
                    <a:pt x="0" y="1170432"/>
                  </a:cubicBezTo>
                  <a:lnTo>
                    <a:pt x="0" y="130048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8951" tIns="66667" rIns="66668" bIns="391787" numCol="1" spcCol="1270" anchor="t" anchorCtr="0">
              <a:noAutofit/>
            </a:bodyPr>
            <a:lstStyle/>
            <a:p>
              <a:pPr marL="57150" lvl="1" indent="-5715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800" kern="1200" dirty="0" smtClean="0"/>
                <a:t>Small setup cost to immediately capture </a:t>
              </a:r>
              <a:r>
                <a:rPr lang="en-AU" sz="800" kern="1200" dirty="0" err="1" smtClean="0"/>
                <a:t>usefule</a:t>
              </a:r>
              <a:r>
                <a:rPr lang="en-AU" sz="800" kern="1200" dirty="0" smtClean="0"/>
                <a:t> metrics</a:t>
              </a:r>
            </a:p>
            <a:p>
              <a:pPr marL="57150" lvl="1" indent="-5715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800" dirty="0" smtClean="0"/>
                <a:t>Similar value prop to other metrics/dashboard solutions</a:t>
              </a:r>
              <a:endParaRPr lang="en-AU" sz="8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930400" y="1397000"/>
              <a:ext cx="2007616" cy="1300480"/>
            </a:xfrm>
            <a:custGeom>
              <a:avLst/>
              <a:gdLst>
                <a:gd name="connsiteX0" fmla="*/ 0 w 2007616"/>
                <a:gd name="connsiteY0" fmla="*/ 130048 h 1300480"/>
                <a:gd name="connsiteX1" fmla="*/ 130048 w 2007616"/>
                <a:gd name="connsiteY1" fmla="*/ 0 h 1300480"/>
                <a:gd name="connsiteX2" fmla="*/ 1877568 w 2007616"/>
                <a:gd name="connsiteY2" fmla="*/ 0 h 1300480"/>
                <a:gd name="connsiteX3" fmla="*/ 2007616 w 2007616"/>
                <a:gd name="connsiteY3" fmla="*/ 130048 h 1300480"/>
                <a:gd name="connsiteX4" fmla="*/ 2007616 w 2007616"/>
                <a:gd name="connsiteY4" fmla="*/ 1170432 h 1300480"/>
                <a:gd name="connsiteX5" fmla="*/ 1877568 w 2007616"/>
                <a:gd name="connsiteY5" fmla="*/ 1300480 h 1300480"/>
                <a:gd name="connsiteX6" fmla="*/ 130048 w 2007616"/>
                <a:gd name="connsiteY6" fmla="*/ 1300480 h 1300480"/>
                <a:gd name="connsiteX7" fmla="*/ 0 w 2007616"/>
                <a:gd name="connsiteY7" fmla="*/ 1170432 h 1300480"/>
                <a:gd name="connsiteX8" fmla="*/ 0 w 2007616"/>
                <a:gd name="connsiteY8" fmla="*/ 130048 h 130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7616" h="1300480">
                  <a:moveTo>
                    <a:pt x="0" y="130048"/>
                  </a:moveTo>
                  <a:cubicBezTo>
                    <a:pt x="0" y="58224"/>
                    <a:pt x="58224" y="0"/>
                    <a:pt x="130048" y="0"/>
                  </a:cubicBezTo>
                  <a:lnTo>
                    <a:pt x="1877568" y="0"/>
                  </a:lnTo>
                  <a:cubicBezTo>
                    <a:pt x="1949392" y="0"/>
                    <a:pt x="2007616" y="58224"/>
                    <a:pt x="2007616" y="130048"/>
                  </a:cubicBezTo>
                  <a:lnTo>
                    <a:pt x="2007616" y="1170432"/>
                  </a:lnTo>
                  <a:cubicBezTo>
                    <a:pt x="2007616" y="1242256"/>
                    <a:pt x="1949392" y="1300480"/>
                    <a:pt x="1877568" y="1300480"/>
                  </a:cubicBezTo>
                  <a:lnTo>
                    <a:pt x="130048" y="1300480"/>
                  </a:lnTo>
                  <a:cubicBezTo>
                    <a:pt x="58224" y="1300480"/>
                    <a:pt x="0" y="1242256"/>
                    <a:pt x="0" y="1170432"/>
                  </a:cubicBezTo>
                  <a:lnTo>
                    <a:pt x="0" y="130048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667" tIns="66667" rIns="668952" bIns="391787" numCol="1" spcCol="1270" anchor="t" anchorCtr="0">
              <a:noAutofit/>
            </a:bodyPr>
            <a:lstStyle/>
            <a:p>
              <a:pPr marL="57150" lvl="1" indent="-5715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800" kern="1200" dirty="0" smtClean="0"/>
                <a:t>Extract value from an existing resource</a:t>
              </a:r>
              <a:endParaRPr lang="en-AU" sz="800" kern="1200" dirty="0"/>
            </a:p>
            <a:p>
              <a:pPr marL="57150" lvl="1" indent="-5715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800" kern="1200" dirty="0" smtClean="0"/>
                <a:t>Small initial investment</a:t>
              </a:r>
              <a:endParaRPr lang="en-AU" sz="800" kern="1200" dirty="0"/>
            </a:p>
            <a:p>
              <a:pPr marL="57150" lvl="1" indent="-5715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800" kern="1200" dirty="0" smtClean="0"/>
                <a:t>Pay-for-play</a:t>
              </a:r>
              <a:endParaRPr lang="en-AU" sz="800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2771648" y="1628647"/>
              <a:ext cx="1759712" cy="1759712"/>
            </a:xfrm>
            <a:custGeom>
              <a:avLst/>
              <a:gdLst>
                <a:gd name="connsiteX0" fmla="*/ 0 w 1759712"/>
                <a:gd name="connsiteY0" fmla="*/ 1759712 h 1759712"/>
                <a:gd name="connsiteX1" fmla="*/ 1759712 w 1759712"/>
                <a:gd name="connsiteY1" fmla="*/ 0 h 1759712"/>
                <a:gd name="connsiteX2" fmla="*/ 1759712 w 1759712"/>
                <a:gd name="connsiteY2" fmla="*/ 1759712 h 1759712"/>
                <a:gd name="connsiteX3" fmla="*/ 0 w 1759712"/>
                <a:gd name="connsiteY3" fmla="*/ 1759712 h 175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9712" h="1759712">
                  <a:moveTo>
                    <a:pt x="0" y="1759712"/>
                  </a:moveTo>
                  <a:cubicBezTo>
                    <a:pt x="0" y="787850"/>
                    <a:pt x="787850" y="0"/>
                    <a:pt x="1759712" y="0"/>
                  </a:cubicBezTo>
                  <a:lnTo>
                    <a:pt x="1759712" y="1759712"/>
                  </a:lnTo>
                  <a:lnTo>
                    <a:pt x="0" y="175971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760" tIns="664760" rIns="149352" bIns="149352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2100" dirty="0" smtClean="0"/>
                <a:t>Apache </a:t>
              </a:r>
              <a:r>
                <a:rPr lang="en-AU" sz="2100" kern="1200" dirty="0" smtClean="0"/>
                <a:t>Hadoop</a:t>
              </a:r>
              <a:endParaRPr lang="en-AU" sz="2100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612640" y="1628647"/>
              <a:ext cx="1759712" cy="1759712"/>
            </a:xfrm>
            <a:custGeom>
              <a:avLst/>
              <a:gdLst>
                <a:gd name="connsiteX0" fmla="*/ 0 w 1759712"/>
                <a:gd name="connsiteY0" fmla="*/ 1759712 h 1759712"/>
                <a:gd name="connsiteX1" fmla="*/ 1759712 w 1759712"/>
                <a:gd name="connsiteY1" fmla="*/ 0 h 1759712"/>
                <a:gd name="connsiteX2" fmla="*/ 1759712 w 1759712"/>
                <a:gd name="connsiteY2" fmla="*/ 1759712 h 1759712"/>
                <a:gd name="connsiteX3" fmla="*/ 0 w 1759712"/>
                <a:gd name="connsiteY3" fmla="*/ 1759712 h 175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9712" h="1759712">
                  <a:moveTo>
                    <a:pt x="0" y="0"/>
                  </a:moveTo>
                  <a:cubicBezTo>
                    <a:pt x="971862" y="0"/>
                    <a:pt x="1759712" y="787850"/>
                    <a:pt x="1759712" y="1759712"/>
                  </a:cubicBezTo>
                  <a:lnTo>
                    <a:pt x="0" y="17597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352" tIns="664760" rIns="664760" bIns="149352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2100" dirty="0" smtClean="0"/>
                <a:t>Google Analytics</a:t>
              </a:r>
              <a:endParaRPr lang="en-AU" sz="2100" kern="1200" dirty="0"/>
            </a:p>
          </p:txBody>
        </p:sp>
        <p:sp>
          <p:nvSpPr>
            <p:cNvPr id="11" name="Freeform 10"/>
            <p:cNvSpPr/>
            <p:nvPr/>
          </p:nvSpPr>
          <p:spPr>
            <a:xfrm rot="21600000">
              <a:off x="4612640" y="3469639"/>
              <a:ext cx="1759712" cy="1759713"/>
            </a:xfrm>
            <a:custGeom>
              <a:avLst/>
              <a:gdLst>
                <a:gd name="connsiteX0" fmla="*/ 0 w 1759712"/>
                <a:gd name="connsiteY0" fmla="*/ 1759712 h 1759712"/>
                <a:gd name="connsiteX1" fmla="*/ 1759712 w 1759712"/>
                <a:gd name="connsiteY1" fmla="*/ 0 h 1759712"/>
                <a:gd name="connsiteX2" fmla="*/ 1759712 w 1759712"/>
                <a:gd name="connsiteY2" fmla="*/ 1759712 h 1759712"/>
                <a:gd name="connsiteX3" fmla="*/ 0 w 1759712"/>
                <a:gd name="connsiteY3" fmla="*/ 1759712 h 175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9712" h="1759712">
                  <a:moveTo>
                    <a:pt x="1759712" y="0"/>
                  </a:moveTo>
                  <a:cubicBezTo>
                    <a:pt x="1759712" y="971862"/>
                    <a:pt x="971862" y="1759712"/>
                    <a:pt x="0" y="1759712"/>
                  </a:cubicBezTo>
                  <a:lnTo>
                    <a:pt x="0" y="0"/>
                  </a:lnTo>
                  <a:lnTo>
                    <a:pt x="1759712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352" tIns="149353" rIns="664760" bIns="66476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2100" kern="1200" dirty="0" smtClean="0"/>
                <a:t>Apache log4net</a:t>
              </a:r>
              <a:endParaRPr lang="en-AU" sz="2100" kern="1200" dirty="0"/>
            </a:p>
          </p:txBody>
        </p:sp>
        <p:sp>
          <p:nvSpPr>
            <p:cNvPr id="12" name="Freeform 11"/>
            <p:cNvSpPr/>
            <p:nvPr/>
          </p:nvSpPr>
          <p:spPr>
            <a:xfrm rot="21600000">
              <a:off x="2771648" y="3469640"/>
              <a:ext cx="1759712" cy="1759712"/>
            </a:xfrm>
            <a:custGeom>
              <a:avLst/>
              <a:gdLst>
                <a:gd name="connsiteX0" fmla="*/ 0 w 1759712"/>
                <a:gd name="connsiteY0" fmla="*/ 1759712 h 1759712"/>
                <a:gd name="connsiteX1" fmla="*/ 1759712 w 1759712"/>
                <a:gd name="connsiteY1" fmla="*/ 0 h 1759712"/>
                <a:gd name="connsiteX2" fmla="*/ 1759712 w 1759712"/>
                <a:gd name="connsiteY2" fmla="*/ 1759712 h 1759712"/>
                <a:gd name="connsiteX3" fmla="*/ 0 w 1759712"/>
                <a:gd name="connsiteY3" fmla="*/ 1759712 h 175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9712" h="1759712">
                  <a:moveTo>
                    <a:pt x="1759712" y="1759712"/>
                  </a:moveTo>
                  <a:cubicBezTo>
                    <a:pt x="787850" y="1759712"/>
                    <a:pt x="0" y="971862"/>
                    <a:pt x="0" y="0"/>
                  </a:cubicBezTo>
                  <a:lnTo>
                    <a:pt x="1759712" y="0"/>
                  </a:lnTo>
                  <a:lnTo>
                    <a:pt x="1759712" y="175971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760" tIns="149352" rIns="149351" bIns="66476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2100" kern="1200" dirty="0" smtClean="0"/>
                <a:t>Octopus Deploy</a:t>
              </a:r>
              <a:endParaRPr lang="en-AU" sz="2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661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5400" b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n-lt"/>
              </a:rPr>
              <a:t>Hadoop Value Equation</a:t>
            </a:r>
            <a:endParaRPr lang="en-AU" sz="54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605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5400" b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n-lt"/>
              </a:rPr>
              <a:t>Opportunity</a:t>
            </a:r>
            <a:endParaRPr lang="en-AU" sz="54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023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5400" b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n-lt"/>
              </a:rPr>
              <a:t>Opportunity</a:t>
            </a:r>
            <a:endParaRPr lang="en-AU" sz="54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663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5400" b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n-lt"/>
              </a:rPr>
              <a:t>Architecture</a:t>
            </a:r>
            <a:endParaRPr lang="en-AU" sz="54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C# client library</a:t>
            </a:r>
          </a:p>
          <a:p>
            <a:r>
              <a:rPr lang="en-AU" dirty="0" err="1" smtClean="0"/>
              <a:t>Golang</a:t>
            </a:r>
            <a:r>
              <a:rPr lang="en-AU" dirty="0" smtClean="0"/>
              <a:t> </a:t>
            </a:r>
            <a:r>
              <a:rPr lang="en-AU" dirty="0" smtClean="0"/>
              <a:t>server</a:t>
            </a:r>
          </a:p>
          <a:p>
            <a:r>
              <a:rPr lang="en-AU" dirty="0" smtClean="0"/>
              <a:t>C# server UI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3159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5400" b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n-lt"/>
              </a:rPr>
              <a:t>Time</a:t>
            </a:r>
            <a:endParaRPr lang="en-AU" sz="54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event stream is recorded in absolute (UTC) timestamp order, stable sorted on arrival order from a client</a:t>
            </a:r>
          </a:p>
          <a:p>
            <a:r>
              <a:rPr lang="en-AU" dirty="0" smtClean="0"/>
              <a:t>Client clocks are trusted, but client tracking means that errors can be easily corrected by hand</a:t>
            </a:r>
          </a:p>
          <a:p>
            <a:r>
              <a:rPr lang="en-AU" dirty="0" smtClean="0"/>
              <a:t>Incoming events are buffered to disk per-client for a set time before being merged into the global stream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4179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al">
  <a:themeElements>
    <a:clrScheme name="Th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TC101859868[[fn=Thermal]]</Template>
  <TotalTime>64</TotalTime>
  <Words>206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Thermal</vt:lpstr>
      <vt:lpstr>Op-i</vt:lpstr>
      <vt:lpstr>Opportunity</vt:lpstr>
      <vt:lpstr>Inspiration</vt:lpstr>
      <vt:lpstr>Hadoop Value Equation</vt:lpstr>
      <vt:lpstr>Opportunity</vt:lpstr>
      <vt:lpstr>Opportunity</vt:lpstr>
      <vt:lpstr>Architecture</vt:lpstr>
      <vt:lpstr>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Op-i</dc:title>
  <dc:creator>nblumhardt</dc:creator>
  <cp:lastModifiedBy>nblumhardt</cp:lastModifiedBy>
  <cp:revision>8</cp:revision>
  <dcterms:created xsi:type="dcterms:W3CDTF">2013-02-14T10:50:17Z</dcterms:created>
  <dcterms:modified xsi:type="dcterms:W3CDTF">2013-02-17T22:15:25Z</dcterms:modified>
</cp:coreProperties>
</file>