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fe6e35aa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fe6e35aa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fe6e35aa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fe6e35a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fe6e35aa0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fe6e35aa0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fe6e35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fe6e35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fe6e35a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fe6e35a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fe6e35aa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fe6e35aa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fe6e35aa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fe6e35aa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fe6e35a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fe6e35a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fe6e35aa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fe6e35aa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fe6e35aa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fe6e35aa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fe6e35aa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fe6e35aa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ianswer4u.com/2017/09/oops-polymorphism-advantage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nerd.vision/post/polymorphism-encapsulation-data-abstraction-and-inheritance-in-object-oriented-programming#:~:text=Inheritance%20allows%20you%20to%20create,on%20the%20calling%20object%27s%20typ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linkedin.com/pulse/4-pillars-object-oriented-programming-pushkar-kumar#:~:text=" TargetMode="External"/><Relationship Id="rId4" Type="http://schemas.openxmlformats.org/officeDocument/2006/relationships/hyperlink" Target="https://en.wikipedia.org/wiki/Object-oriented_programm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microsoft.com/en-us/dotnet/csharp/fundamentals/types/class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tackify.com/oops-concepts-in-java/" TargetMode="External"/><Relationship Id="rId4" Type="http://schemas.openxmlformats.org/officeDocument/2006/relationships/hyperlink" Target="https://stackify.com/oops-concepts-in-java/" TargetMode="External"/><Relationship Id="rId5" Type="http://schemas.openxmlformats.org/officeDocument/2006/relationships/hyperlink" Target="https://stackify.com/java-custom-exceptions/" TargetMode="External"/><Relationship Id="rId6" Type="http://schemas.openxmlformats.org/officeDocument/2006/relationships/hyperlink" Target="https://stackify.com/java-custom-exceptions/" TargetMode="External"/><Relationship Id="rId7" Type="http://schemas.openxmlformats.org/officeDocument/2006/relationships/hyperlink" Target="https://stackify.com/oop-concept-inherita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microsoft.com/en-us/dotnet/csharp/fundamentals/object-oriented/inherita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ianswer4u.com/2017/09/oops-inheritance-advantag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tackify.com/oops-concepts-in-java/" TargetMode="External"/><Relationship Id="rId4" Type="http://schemas.openxmlformats.org/officeDocument/2006/relationships/hyperlink" Target="https://stackify.com/oops-concepts-in-java/" TargetMode="External"/><Relationship Id="rId5" Type="http://schemas.openxmlformats.org/officeDocument/2006/relationships/hyperlink" Target="https://stackify.com/oop-concept-polymorphism/" TargetMode="External"/></Relationships>
</file>

<file path=ppt/slides/_rels/slide9.xml.rels><?xml version="1.0" encoding="UTF-8" standalone="yes"?><Relationships xmlns="http://schemas.openxmlformats.org/package/2006/relationships"><Relationship Id="rId11" Type="http://schemas.openxmlformats.org/officeDocument/2006/relationships/hyperlink" Target="https://www.tutlane.com/tutorial/csharp/csharp-methods-functions-with-examples" TargetMode="External"/><Relationship Id="rId10" Type="http://schemas.openxmlformats.org/officeDocument/2006/relationships/hyperlink" Target="https://www.tutlane.com/tutorial/csharp/csharp-methods-functions-with-examples" TargetMode="External"/><Relationship Id="rId13" Type="http://schemas.openxmlformats.org/officeDocument/2006/relationships/hyperlink" Target="https://www.tutlane.com/tutorial/csharp/csharp-inheritance" TargetMode="External"/><Relationship Id="rId12" Type="http://schemas.openxmlformats.org/officeDocument/2006/relationships/hyperlink" Target="https://www.tutlane.com/tutorial/csharp/csharp-methods-functions-with-examples"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utlane.com/tutorial/csharp/csharp-encapsulation" TargetMode="External"/><Relationship Id="rId4" Type="http://schemas.openxmlformats.org/officeDocument/2006/relationships/hyperlink" Target="https://www.tutlane.com/tutorial/csharp/csharp-encapsulation" TargetMode="External"/><Relationship Id="rId9" Type="http://schemas.openxmlformats.org/officeDocument/2006/relationships/hyperlink" Target="https://www.tutlane.com/tutorial/csharp/csharp-methods-functions-with-examples" TargetMode="External"/><Relationship Id="rId15" Type="http://schemas.openxmlformats.org/officeDocument/2006/relationships/hyperlink" Target="https://www.tutlane.com/tutorial/csharp/csharp-methods-functions-with-examples" TargetMode="External"/><Relationship Id="rId14" Type="http://schemas.openxmlformats.org/officeDocument/2006/relationships/hyperlink" Target="https://www.tutlane.com/tutorial/csharp/csharp-methods-functions-with-examples" TargetMode="External"/><Relationship Id="rId16" Type="http://schemas.openxmlformats.org/officeDocument/2006/relationships/hyperlink" Target="https://www.tutlane.com/tutorial/csharp/csharp-polymorphism" TargetMode="External"/><Relationship Id="rId5" Type="http://schemas.openxmlformats.org/officeDocument/2006/relationships/hyperlink" Target="https://www.tutlane.com/tutorial/csharp/csharp-inheritance" TargetMode="External"/><Relationship Id="rId6" Type="http://schemas.openxmlformats.org/officeDocument/2006/relationships/hyperlink" Target="https://www.tutlane.com/tutorial/csharp/csharp-inheritance" TargetMode="External"/><Relationship Id="rId7" Type="http://schemas.openxmlformats.org/officeDocument/2006/relationships/hyperlink" Target="https://www.tutlane.com/tutorial/csharp/csharp-classes-and-objects-with-examples" TargetMode="External"/><Relationship Id="rId8" Type="http://schemas.openxmlformats.org/officeDocument/2006/relationships/hyperlink" Target="https://www.tutlane.com/tutorial/csharp/csharp-classes-and-objects-with-exampl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u="sng"/>
              <a:t>OOP </a:t>
            </a:r>
            <a:r>
              <a:rPr lang="en" u="sng"/>
              <a:t>Inheritance</a:t>
            </a:r>
            <a:r>
              <a:rPr lang="en" u="sng"/>
              <a:t> and Polymorphism</a:t>
            </a:r>
            <a:endParaRPr u="sng"/>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Group 3 (Alicia, Ian, Josh, and Larry)</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Polymorphism</a:t>
            </a:r>
            <a:r>
              <a:rPr lang="en" u="sng"/>
              <a:t> pros and cons</a:t>
            </a:r>
            <a:endParaRPr u="sng"/>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2530" u="sng">
                <a:solidFill>
                  <a:schemeClr val="dk1"/>
                </a:solidFill>
                <a:latin typeface="Times New Roman"/>
                <a:ea typeface="Times New Roman"/>
                <a:cs typeface="Times New Roman"/>
                <a:sym typeface="Times New Roman"/>
              </a:rPr>
              <a:t>IMPORTANT POINTS ABOUT POLYMORPHISM</a:t>
            </a:r>
            <a:endParaRPr b="1" sz="2530" u="sng">
              <a:solidFill>
                <a:schemeClr val="dk1"/>
              </a:solidFill>
              <a:latin typeface="Times New Roman"/>
              <a:ea typeface="Times New Roman"/>
              <a:cs typeface="Times New Roman"/>
              <a:sym typeface="Times New Roman"/>
            </a:endParaRPr>
          </a:p>
          <a:p>
            <a:pPr indent="-273050" lvl="0" marL="457200" marR="381000" rtl="0" algn="l">
              <a:lnSpc>
                <a:spcPct val="150000"/>
              </a:lnSpc>
              <a:spcBef>
                <a:spcPts val="1200"/>
              </a:spcBef>
              <a:spcAft>
                <a:spcPts val="0"/>
              </a:spcAft>
              <a:buClr>
                <a:schemeClr val="dk1"/>
              </a:buClr>
              <a:buSzPct val="100000"/>
              <a:buChar char="●"/>
            </a:pPr>
            <a:r>
              <a:rPr lang="en" sz="2800">
                <a:solidFill>
                  <a:schemeClr val="dk1"/>
                </a:solidFill>
              </a:rPr>
              <a:t> A functionality can behave differently for different instances</a:t>
            </a:r>
            <a:endParaRPr sz="2800">
              <a:solidFill>
                <a:schemeClr val="dk1"/>
              </a:solidFill>
            </a:endParaRPr>
          </a:p>
          <a:p>
            <a:pPr indent="-273050" lvl="0" marL="457200" marR="381000" rtl="0" algn="l">
              <a:lnSpc>
                <a:spcPct val="150000"/>
              </a:lnSpc>
              <a:spcBef>
                <a:spcPts val="0"/>
              </a:spcBef>
              <a:spcAft>
                <a:spcPts val="0"/>
              </a:spcAft>
              <a:buClr>
                <a:schemeClr val="dk1"/>
              </a:buClr>
              <a:buSzPct val="100000"/>
              <a:buChar char="●"/>
            </a:pPr>
            <a:r>
              <a:rPr lang="en" sz="2800">
                <a:solidFill>
                  <a:schemeClr val="dk1"/>
                </a:solidFill>
              </a:rPr>
              <a:t>The behavior depends on the type of data used in the operation</a:t>
            </a:r>
            <a:endParaRPr sz="2800">
              <a:solidFill>
                <a:schemeClr val="dk1"/>
              </a:solidFill>
            </a:endParaRPr>
          </a:p>
          <a:p>
            <a:pPr indent="-273050" lvl="0" marL="457200" marR="381000" rtl="0" algn="l">
              <a:lnSpc>
                <a:spcPct val="150000"/>
              </a:lnSpc>
              <a:spcBef>
                <a:spcPts val="0"/>
              </a:spcBef>
              <a:spcAft>
                <a:spcPts val="0"/>
              </a:spcAft>
              <a:buClr>
                <a:schemeClr val="dk1"/>
              </a:buClr>
              <a:buSzPct val="100000"/>
              <a:buChar char="●"/>
            </a:pPr>
            <a:r>
              <a:rPr lang="en" sz="2800">
                <a:solidFill>
                  <a:schemeClr val="dk1"/>
                </a:solidFill>
              </a:rPr>
              <a:t>Polymorphism is used for implementing inheritance.</a:t>
            </a:r>
            <a:endParaRPr sz="2800">
              <a:solidFill>
                <a:schemeClr val="dk1"/>
              </a:solidFill>
            </a:endParaRPr>
          </a:p>
          <a:p>
            <a:pPr indent="0" lvl="0" marL="0" rtl="0" algn="l">
              <a:spcBef>
                <a:spcPts val="1500"/>
              </a:spcBef>
              <a:spcAft>
                <a:spcPts val="0"/>
              </a:spcAft>
              <a:buClr>
                <a:schemeClr val="dk1"/>
              </a:buClr>
              <a:buSzPct val="60755"/>
              <a:buFont typeface="Arial"/>
              <a:buNone/>
            </a:pPr>
            <a:r>
              <a:t/>
            </a:r>
            <a:endParaRPr sz="1810">
              <a:solidFill>
                <a:schemeClr val="dk1"/>
              </a:solidFill>
            </a:endParaRPr>
          </a:p>
          <a:p>
            <a:pPr indent="0" lvl="0" marL="0" rtl="0" algn="l">
              <a:spcBef>
                <a:spcPts val="0"/>
              </a:spcBef>
              <a:spcAft>
                <a:spcPts val="0"/>
              </a:spcAft>
              <a:buClr>
                <a:schemeClr val="dk1"/>
              </a:buClr>
              <a:buSzPct val="44897"/>
              <a:buFont typeface="Arial"/>
              <a:buNone/>
            </a:pPr>
            <a:r>
              <a:rPr b="1" lang="en" sz="2450" u="sng">
                <a:solidFill>
                  <a:schemeClr val="dk1"/>
                </a:solidFill>
                <a:latin typeface="Times New Roman"/>
                <a:ea typeface="Times New Roman"/>
                <a:cs typeface="Times New Roman"/>
                <a:sym typeface="Times New Roman"/>
              </a:rPr>
              <a:t>ADVANTAGES OF POLYMORPHISM</a:t>
            </a:r>
            <a:endParaRPr b="1" sz="2450" u="sng">
              <a:solidFill>
                <a:schemeClr val="dk1"/>
              </a:solidFill>
              <a:latin typeface="Times New Roman"/>
              <a:ea typeface="Times New Roman"/>
              <a:cs typeface="Times New Roman"/>
              <a:sym typeface="Times New Roman"/>
            </a:endParaRPr>
          </a:p>
          <a:p>
            <a:pPr indent="-273050" lvl="0" marL="457200" marR="381000" rtl="0" algn="l">
              <a:lnSpc>
                <a:spcPct val="150000"/>
              </a:lnSpc>
              <a:spcBef>
                <a:spcPts val="1200"/>
              </a:spcBef>
              <a:spcAft>
                <a:spcPts val="0"/>
              </a:spcAft>
              <a:buClr>
                <a:schemeClr val="dk1"/>
              </a:buClr>
              <a:buSzPct val="100000"/>
              <a:buChar char="●"/>
            </a:pPr>
            <a:r>
              <a:rPr lang="en" sz="2800">
                <a:solidFill>
                  <a:schemeClr val="dk1"/>
                </a:solidFill>
              </a:rPr>
              <a:t>It helps programmers reuse the code and classes once written, tested and implemented. They can be reused in many ways.</a:t>
            </a:r>
            <a:endParaRPr sz="2800">
              <a:solidFill>
                <a:schemeClr val="dk1"/>
              </a:solidFill>
            </a:endParaRPr>
          </a:p>
          <a:p>
            <a:pPr indent="-273050" lvl="0" marL="457200" marR="381000" rtl="0" algn="l">
              <a:lnSpc>
                <a:spcPct val="150000"/>
              </a:lnSpc>
              <a:spcBef>
                <a:spcPts val="0"/>
              </a:spcBef>
              <a:spcAft>
                <a:spcPts val="0"/>
              </a:spcAft>
              <a:buClr>
                <a:schemeClr val="dk1"/>
              </a:buClr>
              <a:buSzPct val="100000"/>
              <a:buChar char="●"/>
            </a:pPr>
            <a:r>
              <a:rPr lang="en" sz="2800">
                <a:solidFill>
                  <a:schemeClr val="dk1"/>
                </a:solidFill>
              </a:rPr>
              <a:t>Single variable name can be used to store variables of multiple data types(Float, double, Long, Int etc).</a:t>
            </a:r>
            <a:endParaRPr sz="2800">
              <a:solidFill>
                <a:schemeClr val="dk1"/>
              </a:solidFill>
            </a:endParaRPr>
          </a:p>
          <a:p>
            <a:pPr indent="-273050" lvl="0" marL="457200" marR="381000" rtl="0" algn="l">
              <a:lnSpc>
                <a:spcPct val="150000"/>
              </a:lnSpc>
              <a:spcBef>
                <a:spcPts val="0"/>
              </a:spcBef>
              <a:spcAft>
                <a:spcPts val="0"/>
              </a:spcAft>
              <a:buClr>
                <a:schemeClr val="dk1"/>
              </a:buClr>
              <a:buSzPct val="100000"/>
              <a:buChar char="●"/>
            </a:pPr>
            <a:r>
              <a:rPr lang="en" sz="2800">
                <a:solidFill>
                  <a:schemeClr val="dk1"/>
                </a:solidFill>
              </a:rPr>
              <a:t>Polymorphism helps in reducing the coupling between different functionalities.</a:t>
            </a:r>
            <a:endParaRPr sz="2800">
              <a:solidFill>
                <a:schemeClr val="dk1"/>
              </a:solidFill>
            </a:endParaRPr>
          </a:p>
          <a:p>
            <a:pPr indent="0" lvl="0" marL="0" rtl="0" algn="l">
              <a:spcBef>
                <a:spcPts val="15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44897"/>
              <a:buFont typeface="Arial"/>
              <a:buNone/>
            </a:pPr>
            <a:r>
              <a:rPr b="1" lang="en" sz="2450" u="sng">
                <a:solidFill>
                  <a:schemeClr val="dk1"/>
                </a:solidFill>
                <a:latin typeface="Times New Roman"/>
                <a:ea typeface="Times New Roman"/>
                <a:cs typeface="Times New Roman"/>
                <a:sym typeface="Times New Roman"/>
              </a:rPr>
              <a:t>DISADVANTAGES OF POLYMORPHISM</a:t>
            </a:r>
            <a:endParaRPr b="1" sz="2450" u="sng">
              <a:solidFill>
                <a:schemeClr val="dk1"/>
              </a:solidFill>
              <a:latin typeface="Times New Roman"/>
              <a:ea typeface="Times New Roman"/>
              <a:cs typeface="Times New Roman"/>
              <a:sym typeface="Times New Roman"/>
            </a:endParaRPr>
          </a:p>
          <a:p>
            <a:pPr indent="-273050" lvl="0" marL="457200" marR="381000" rtl="0" algn="l">
              <a:lnSpc>
                <a:spcPct val="150000"/>
              </a:lnSpc>
              <a:spcBef>
                <a:spcPts val="1200"/>
              </a:spcBef>
              <a:spcAft>
                <a:spcPts val="0"/>
              </a:spcAft>
              <a:buClr>
                <a:schemeClr val="dk1"/>
              </a:buClr>
              <a:buSzPct val="100000"/>
              <a:buChar char="●"/>
            </a:pPr>
            <a:r>
              <a:rPr lang="en" sz="2800">
                <a:solidFill>
                  <a:schemeClr val="dk1"/>
                </a:solidFill>
              </a:rPr>
              <a:t>One of the disadvantages of polymorphism is that developers find it difficult to implement polymorphism in codes.</a:t>
            </a:r>
            <a:endParaRPr sz="2800">
              <a:solidFill>
                <a:schemeClr val="dk1"/>
              </a:solidFill>
            </a:endParaRPr>
          </a:p>
          <a:p>
            <a:pPr indent="-273050" lvl="0" marL="457200" marR="381000" rtl="0" algn="l">
              <a:lnSpc>
                <a:spcPct val="150000"/>
              </a:lnSpc>
              <a:spcBef>
                <a:spcPts val="0"/>
              </a:spcBef>
              <a:spcAft>
                <a:spcPts val="0"/>
              </a:spcAft>
              <a:buClr>
                <a:schemeClr val="dk1"/>
              </a:buClr>
              <a:buSzPct val="100000"/>
              <a:buChar char="●"/>
            </a:pPr>
            <a:r>
              <a:rPr lang="en" sz="2800">
                <a:solidFill>
                  <a:schemeClr val="dk1"/>
                </a:solidFill>
              </a:rPr>
              <a:t>Run time polymorphism can lead to the performance issue as machine needs to decide which method or variable to invoke so it basically degrades the performances as decisions are taken at run time.</a:t>
            </a:r>
            <a:endParaRPr sz="2800">
              <a:solidFill>
                <a:schemeClr val="dk1"/>
              </a:solidFill>
            </a:endParaRPr>
          </a:p>
          <a:p>
            <a:pPr indent="-273050" lvl="0" marL="457200" marR="381000" rtl="0" algn="l">
              <a:lnSpc>
                <a:spcPct val="150000"/>
              </a:lnSpc>
              <a:spcBef>
                <a:spcPts val="0"/>
              </a:spcBef>
              <a:spcAft>
                <a:spcPts val="0"/>
              </a:spcAft>
              <a:buClr>
                <a:schemeClr val="dk1"/>
              </a:buClr>
              <a:buSzPct val="100000"/>
              <a:buChar char="●"/>
            </a:pPr>
            <a:r>
              <a:rPr lang="en" sz="2800">
                <a:solidFill>
                  <a:schemeClr val="dk1"/>
                </a:solidFill>
              </a:rPr>
              <a:t>Polymorphism reduces the readability of the program. One needs to identify the runtime behavior of the program to identify actual execution time.</a:t>
            </a:r>
            <a:endParaRPr sz="2800" u="sng">
              <a:solidFill>
                <a:schemeClr val="dk1"/>
              </a:solidFill>
            </a:endParaRPr>
          </a:p>
          <a:p>
            <a:pPr indent="0" lvl="0" marL="0" rtl="0" algn="l">
              <a:spcBef>
                <a:spcPts val="1500"/>
              </a:spcBef>
              <a:spcAft>
                <a:spcPts val="0"/>
              </a:spcAft>
              <a:buNone/>
            </a:pPr>
            <a:r>
              <a:rPr lang="en" sz="2500" u="sng">
                <a:solidFill>
                  <a:schemeClr val="hlink"/>
                </a:solidFill>
                <a:hlinkClick r:id="rId3"/>
              </a:rPr>
              <a:t>https://www.ianswer4u.com/2017/09/oops-polymorphism-advantages.html</a:t>
            </a:r>
            <a:endParaRPr sz="2500">
              <a:solidFill>
                <a:schemeClr val="dk1"/>
              </a:solidFill>
            </a:endParaRPr>
          </a:p>
          <a:p>
            <a:pPr indent="0" lvl="0" marL="0" rtl="0" algn="l">
              <a:spcBef>
                <a:spcPts val="1200"/>
              </a:spcBef>
              <a:spcAft>
                <a:spcPts val="1200"/>
              </a:spcAft>
              <a:buNone/>
            </a:pPr>
            <a:r>
              <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u="sng"/>
              <a:t>How do Inheritance and Polymorphism work together!</a:t>
            </a:r>
            <a:endParaRPr u="sng"/>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008">
                <a:solidFill>
                  <a:schemeClr val="dk1"/>
                </a:solidFill>
              </a:rPr>
              <a:t>“</a:t>
            </a:r>
            <a:r>
              <a:rPr lang="en" sz="2008">
                <a:solidFill>
                  <a:schemeClr val="dk1"/>
                </a:solidFill>
              </a:rPr>
              <a:t>Inheritance</a:t>
            </a:r>
            <a:r>
              <a:rPr lang="en" sz="2008">
                <a:solidFill>
                  <a:schemeClr val="dk1"/>
                </a:solidFill>
              </a:rPr>
              <a:t> allows you to create class hierarchies where the case class gives it’s behavior and attributes to a derived class. You are then free to modify or extend its functionality. Polymorphism ensures that the proper method is executed based on the calling object’s </a:t>
            </a:r>
            <a:r>
              <a:rPr lang="en" sz="2008">
                <a:solidFill>
                  <a:schemeClr val="dk1"/>
                </a:solidFill>
              </a:rPr>
              <a:t>type</a:t>
            </a:r>
            <a:r>
              <a:rPr lang="en" sz="2008">
                <a:solidFill>
                  <a:schemeClr val="dk1"/>
                </a:solidFill>
              </a:rPr>
              <a:t>.”</a:t>
            </a:r>
            <a:endParaRPr sz="2008">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https://www.nerd.vision/post/polymorphism-encapsulation-data-abstraction-and-inheritance-in-object-oriented-programming#:~:text=Inheritance%20allows%20you%20to%20create,on%20the%20calling%20object%27s%20type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Define Key Terms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a:t>
            </a:r>
            <a:r>
              <a:rPr lang="en"/>
              <a:t>the</a:t>
            </a:r>
            <a:r>
              <a:rPr lang="en"/>
              <a:t> Four Pillars of OOP?</a:t>
            </a:r>
            <a:endParaRPr/>
          </a:p>
          <a:p>
            <a:pPr indent="0" lvl="0" marL="0" rtl="0" algn="l">
              <a:spcBef>
                <a:spcPts val="1200"/>
              </a:spcBef>
              <a:spcAft>
                <a:spcPts val="0"/>
              </a:spcAft>
              <a:buNone/>
            </a:pPr>
            <a:r>
              <a:rPr lang="en"/>
              <a:t>Abstraction: Showing the user only the essential parts of the program</a:t>
            </a:r>
            <a:endParaRPr/>
          </a:p>
          <a:p>
            <a:pPr indent="0" lvl="0" marL="0" rtl="0" algn="l">
              <a:spcBef>
                <a:spcPts val="1200"/>
              </a:spcBef>
              <a:spcAft>
                <a:spcPts val="0"/>
              </a:spcAft>
              <a:buNone/>
            </a:pPr>
            <a:r>
              <a:rPr lang="en"/>
              <a:t>Encapsulation: Restriction of direct access to abstracted data</a:t>
            </a:r>
            <a:endParaRPr/>
          </a:p>
          <a:p>
            <a:pPr indent="0" lvl="0" marL="0" rtl="0" algn="l">
              <a:spcBef>
                <a:spcPts val="1200"/>
              </a:spcBef>
              <a:spcAft>
                <a:spcPts val="0"/>
              </a:spcAft>
              <a:buNone/>
            </a:pPr>
            <a:r>
              <a:rPr lang="en"/>
              <a:t>Inheritance: Where one class (child) acquires the properties and behaviors of another class (parent)</a:t>
            </a:r>
            <a:endParaRPr/>
          </a:p>
          <a:p>
            <a:pPr indent="0" lvl="0" marL="0" rtl="0" algn="l">
              <a:spcBef>
                <a:spcPts val="1200"/>
              </a:spcBef>
              <a:spcAft>
                <a:spcPts val="1200"/>
              </a:spcAft>
              <a:buNone/>
            </a:pPr>
            <a:r>
              <a:rPr lang="en"/>
              <a:t>Polymorphism: The implementation of an inherited </a:t>
            </a:r>
            <a:r>
              <a:rPr lang="en"/>
              <a:t>method</a:t>
            </a:r>
            <a:r>
              <a:rPr lang="en"/>
              <a:t> in (a) </a:t>
            </a:r>
            <a:r>
              <a:rPr lang="en"/>
              <a:t>different way(s).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But before we proceed, “What is OOP”?</a:t>
            </a:r>
            <a:endParaRPr u="sng"/>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i="1" lang="en" sz="5200">
                <a:solidFill>
                  <a:schemeClr val="dk1"/>
                </a:solidFill>
              </a:rPr>
              <a:t>Object-Oriented Programming (OOP) </a:t>
            </a:r>
            <a:r>
              <a:rPr i="1" lang="en" sz="5200">
                <a:solidFill>
                  <a:schemeClr val="dk1"/>
                </a:solidFill>
              </a:rPr>
              <a:t>is based on the concept of "objects", which can contain data in the form of fields (attributes/properties), and code in the form of procedures (methods). In </a:t>
            </a:r>
            <a:r>
              <a:rPr lang="en" sz="5200">
                <a:solidFill>
                  <a:schemeClr val="dk1"/>
                </a:solidFill>
              </a:rPr>
              <a:t>OOP,</a:t>
            </a:r>
            <a:r>
              <a:rPr i="1" lang="en" sz="5200">
                <a:solidFill>
                  <a:schemeClr val="dk1"/>
                </a:solidFill>
              </a:rPr>
              <a:t> computer programs are designed by making them out of objects (classes) that interact with one another. (1)</a:t>
            </a:r>
            <a:endParaRPr i="1" sz="5200">
              <a:solidFill>
                <a:schemeClr val="dk1"/>
              </a:solidFill>
            </a:endParaRPr>
          </a:p>
          <a:p>
            <a:pPr indent="0" lvl="0" marL="0" rtl="0" algn="l">
              <a:spcBef>
                <a:spcPts val="1200"/>
              </a:spcBef>
              <a:spcAft>
                <a:spcPts val="0"/>
              </a:spcAft>
              <a:buClr>
                <a:schemeClr val="dk1"/>
              </a:buClr>
              <a:buSzPts val="275"/>
              <a:buFont typeface="Arial"/>
              <a:buNone/>
            </a:pPr>
            <a:r>
              <a:rPr i="1" lang="en" sz="5200">
                <a:solidFill>
                  <a:schemeClr val="dk1"/>
                </a:solidFill>
              </a:rPr>
              <a:t>	There are 4 pillars to OOP: Abstraction, Encapsulation, Inheritance, and Polymorphism.</a:t>
            </a:r>
            <a:endParaRPr i="1" sz="5200">
              <a:solidFill>
                <a:schemeClr val="dk1"/>
              </a:solidFill>
            </a:endParaRPr>
          </a:p>
          <a:p>
            <a:pPr indent="-233362" lvl="0" marL="457200" rtl="0" algn="l">
              <a:spcBef>
                <a:spcPts val="1200"/>
              </a:spcBef>
              <a:spcAft>
                <a:spcPts val="0"/>
              </a:spcAft>
              <a:buClr>
                <a:schemeClr val="dk1"/>
              </a:buClr>
              <a:buSzPts val="75"/>
              <a:buAutoNum type="arabicPeriod"/>
            </a:pPr>
            <a:r>
              <a:rPr b="1" i="1" lang="en" sz="4400" u="sng">
                <a:solidFill>
                  <a:schemeClr val="dk1"/>
                </a:solidFill>
              </a:rPr>
              <a:t>Abstraction</a:t>
            </a:r>
            <a:r>
              <a:rPr i="1" lang="en" sz="4400">
                <a:solidFill>
                  <a:schemeClr val="dk1"/>
                </a:solidFill>
              </a:rPr>
              <a:t> : Abstraction is the process of showing only essential/necessary features of an entity/object to the outside world and hide the other irrelevant information. For example to open your TV we only have a power button, It is not required to understand how infra-red waves are getting generated in TV remote control. (2)</a:t>
            </a:r>
            <a:endParaRPr i="1" sz="4400">
              <a:solidFill>
                <a:schemeClr val="dk1"/>
              </a:solidFill>
            </a:endParaRPr>
          </a:p>
          <a:p>
            <a:pPr indent="-233362" lvl="0" marL="457200" rtl="0" algn="l">
              <a:spcBef>
                <a:spcPts val="0"/>
              </a:spcBef>
              <a:spcAft>
                <a:spcPts val="0"/>
              </a:spcAft>
              <a:buClr>
                <a:schemeClr val="dk1"/>
              </a:buClr>
              <a:buSzPts val="75"/>
              <a:buAutoNum type="arabicPeriod"/>
            </a:pPr>
            <a:r>
              <a:rPr b="1" i="1" lang="en" sz="4400" u="sng">
                <a:solidFill>
                  <a:schemeClr val="dk1"/>
                </a:solidFill>
              </a:rPr>
              <a:t>Encapsulation</a:t>
            </a:r>
            <a:r>
              <a:rPr i="1" lang="en" sz="4400">
                <a:solidFill>
                  <a:schemeClr val="dk1"/>
                </a:solidFill>
              </a:rPr>
              <a:t> : Encapsulation means wrapping up data and member function (Method) together into a single unit i.e. class. Encapsulation automatically achieve the concept of data hiding providing security to data by making the variable as private and expose the property to access the private data which would be public. (2)</a:t>
            </a:r>
            <a:endParaRPr i="1" sz="4400">
              <a:solidFill>
                <a:schemeClr val="dk1"/>
              </a:solidFill>
            </a:endParaRPr>
          </a:p>
          <a:p>
            <a:pPr indent="0" lvl="0" marL="0" rtl="0" algn="l">
              <a:spcBef>
                <a:spcPts val="1200"/>
              </a:spcBef>
              <a:spcAft>
                <a:spcPts val="0"/>
              </a:spcAft>
              <a:buNone/>
            </a:pPr>
            <a:r>
              <a:rPr i="1" lang="en" sz="4400">
                <a:solidFill>
                  <a:schemeClr val="dk1"/>
                </a:solidFill>
              </a:rPr>
              <a:t>	</a:t>
            </a:r>
            <a:endParaRPr i="1" sz="4400">
              <a:solidFill>
                <a:schemeClr val="dk1"/>
              </a:solidFill>
            </a:endParaRPr>
          </a:p>
          <a:p>
            <a:pPr indent="457200" lvl="0" marL="1371600" rtl="0" algn="l">
              <a:spcBef>
                <a:spcPts val="1200"/>
              </a:spcBef>
              <a:spcAft>
                <a:spcPts val="0"/>
              </a:spcAft>
              <a:buNone/>
            </a:pPr>
            <a:r>
              <a:rPr i="1" lang="en" sz="4400">
                <a:solidFill>
                  <a:schemeClr val="dk1"/>
                </a:solidFill>
              </a:rPr>
              <a:t>As for the other two, they will be the focus of our presentation.</a:t>
            </a:r>
            <a:endParaRPr i="1" sz="4400">
              <a:solidFill>
                <a:schemeClr val="dk1"/>
              </a:solidFill>
            </a:endParaRPr>
          </a:p>
          <a:p>
            <a:pPr indent="0" lvl="0" marL="0" rtl="0" algn="l">
              <a:spcBef>
                <a:spcPts val="1200"/>
              </a:spcBef>
              <a:spcAft>
                <a:spcPts val="0"/>
              </a:spcAft>
              <a:buNone/>
            </a:pPr>
            <a:r>
              <a:t/>
            </a:r>
            <a:endParaRPr i="1" sz="4400">
              <a:solidFill>
                <a:schemeClr val="dk1"/>
              </a:solidFill>
            </a:endParaRPr>
          </a:p>
          <a:p>
            <a:pPr indent="0" lvl="0" marL="0" rtl="0" algn="l">
              <a:spcBef>
                <a:spcPts val="1200"/>
              </a:spcBef>
              <a:spcAft>
                <a:spcPts val="0"/>
              </a:spcAft>
              <a:buClr>
                <a:schemeClr val="dk1"/>
              </a:buClr>
              <a:buSzPts val="275"/>
              <a:buFont typeface="Arial"/>
              <a:buNone/>
            </a:pPr>
            <a:r>
              <a:rPr i="1" lang="en" sz="4400">
                <a:solidFill>
                  <a:schemeClr val="dk1"/>
                </a:solidFill>
              </a:rPr>
              <a:t>(1) </a:t>
            </a:r>
            <a:r>
              <a:rPr i="1" lang="en" sz="3600" u="sng">
                <a:solidFill>
                  <a:schemeClr val="hlink"/>
                </a:solidFill>
                <a:hlinkClick r:id="rId3"/>
              </a:rPr>
              <a:t>https://www.linkedin.com/pulse/4-pillars-object-oriented-programming-pushkar-kumar#:~:text=</a:t>
            </a:r>
            <a:r>
              <a:rPr i="1" lang="en" sz="3600">
                <a:solidFill>
                  <a:schemeClr val="dk1"/>
                </a:solidFill>
              </a:rPr>
              <a:t>     (2)  </a:t>
            </a:r>
            <a:r>
              <a:rPr i="1" lang="en" sz="3600" u="sng">
                <a:solidFill>
                  <a:schemeClr val="hlink"/>
                </a:solidFill>
                <a:hlinkClick r:id="rId4"/>
              </a:rPr>
              <a:t>https://en.wikipedia.org/wiki/Object-oriented_programming</a:t>
            </a:r>
            <a:r>
              <a:rPr i="1" lang="en" sz="3600">
                <a:solidFill>
                  <a:schemeClr val="dk1"/>
                </a:solidFill>
              </a:rPr>
              <a:t> </a:t>
            </a:r>
            <a:endParaRPr i="1" sz="32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b="1" sz="2300">
              <a:solidFill>
                <a:schemeClr val="dk1"/>
              </a:solidFill>
            </a:endParaRPr>
          </a:p>
          <a:p>
            <a:pPr indent="0" lvl="0" marL="0" rtl="0" algn="l">
              <a:spcBef>
                <a:spcPts val="1200"/>
              </a:spcBef>
              <a:spcAft>
                <a:spcPts val="1200"/>
              </a:spcAft>
              <a:buNone/>
            </a:pPr>
            <a:r>
              <a:t/>
            </a:r>
            <a:endParaRPr b="1"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What is a Class?</a:t>
            </a:r>
            <a:endParaRPr u="sng"/>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solidFill>
                  <a:schemeClr val="dk1"/>
                </a:solidFill>
              </a:rPr>
              <a:t>Class -A type that is defined as a class is a reference type,-Classes are declared by using the class keyword followed by a unique identifier,-Although they are sometimes used interchangeably, a class and an object are different things,-Classes fully support inheritance, a fundamental characteristic of object-oriented programming"</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https://docs.microsoft.com/en-us/dotnet/csharp/fundamentals/types/classes</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Inheritance</a:t>
            </a:r>
            <a:endParaRPr u="sng"/>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16" u="sng">
                <a:solidFill>
                  <a:schemeClr val="dk1"/>
                </a:solidFill>
              </a:rPr>
              <a:t>What is inheritance?</a:t>
            </a:r>
            <a:r>
              <a:rPr lang="en" sz="1916">
                <a:solidFill>
                  <a:schemeClr val="dk1"/>
                </a:solidFill>
              </a:rPr>
              <a:t> </a:t>
            </a:r>
            <a:endParaRPr sz="1916">
              <a:solidFill>
                <a:schemeClr val="dk1"/>
              </a:solidFill>
            </a:endParaRPr>
          </a:p>
          <a:p>
            <a:pPr indent="0" lvl="0" marL="0" rtl="0" algn="l">
              <a:spcBef>
                <a:spcPts val="1200"/>
              </a:spcBef>
              <a:spcAft>
                <a:spcPts val="0"/>
              </a:spcAft>
              <a:buNone/>
            </a:pPr>
            <a:r>
              <a:rPr lang="en" sz="1500">
                <a:solidFill>
                  <a:schemeClr val="dk1"/>
                </a:solidFill>
              </a:rPr>
              <a:t>“Inheritance is one of the</a:t>
            </a:r>
            <a:r>
              <a:rPr lang="en" sz="1500">
                <a:solidFill>
                  <a:schemeClr val="dk1"/>
                </a:solidFill>
                <a:uFill>
                  <a:noFill/>
                </a:uFill>
                <a:hlinkClick r:id="rId3">
                  <a:extLst>
                    <a:ext uri="{A12FA001-AC4F-418D-AE19-62706E023703}">
                      <ahyp:hlinkClr val="tx"/>
                    </a:ext>
                  </a:extLst>
                </a:hlinkClick>
              </a:rPr>
              <a:t> </a:t>
            </a:r>
            <a:r>
              <a:rPr lang="en" sz="1500" u="sng">
                <a:solidFill>
                  <a:schemeClr val="hlink"/>
                </a:solidFill>
                <a:hlinkClick r:id="rId4"/>
              </a:rPr>
              <a:t>core concepts of object-oriented programming</a:t>
            </a:r>
            <a:r>
              <a:rPr lang="en" sz="1500">
                <a:solidFill>
                  <a:schemeClr val="dk1"/>
                </a:solidFill>
              </a:rPr>
              <a:t> (OOP) languages. It is a mechanism where you can to derive a class from another class for a hierarchy of classes that share a set of attributes and methods.”</a:t>
            </a:r>
            <a:endParaRPr sz="1500">
              <a:solidFill>
                <a:schemeClr val="dk1"/>
              </a:solidFill>
            </a:endParaRPr>
          </a:p>
          <a:p>
            <a:pPr indent="0" lvl="0" marL="0" rtl="0" algn="l">
              <a:spcBef>
                <a:spcPts val="1200"/>
              </a:spcBef>
              <a:spcAft>
                <a:spcPts val="0"/>
              </a:spcAft>
              <a:buNone/>
            </a:pPr>
            <a:r>
              <a:rPr lang="en" sz="1500">
                <a:solidFill>
                  <a:schemeClr val="dk1"/>
                </a:solidFill>
              </a:rPr>
              <a:t>“You can use it to</a:t>
            </a:r>
            <a:r>
              <a:rPr lang="en" sz="1500">
                <a:solidFill>
                  <a:schemeClr val="dk1"/>
                </a:solidFill>
                <a:uFill>
                  <a:noFill/>
                </a:uFill>
                <a:hlinkClick r:id="rId5">
                  <a:extLst>
                    <a:ext uri="{A12FA001-AC4F-418D-AE19-62706E023703}">
                      <ahyp:hlinkClr val="tx"/>
                    </a:ext>
                  </a:extLst>
                </a:hlinkClick>
              </a:rPr>
              <a:t> </a:t>
            </a:r>
            <a:r>
              <a:rPr lang="en" sz="1500" u="sng">
                <a:solidFill>
                  <a:schemeClr val="hlink"/>
                </a:solidFill>
                <a:hlinkClick r:id="rId6"/>
              </a:rPr>
              <a:t>declare different kinds of exceptions</a:t>
            </a:r>
            <a:r>
              <a:rPr lang="en" sz="1500">
                <a:solidFill>
                  <a:schemeClr val="dk1"/>
                </a:solidFill>
              </a:rPr>
              <a:t>, add custom logic to existing frameworks, and even map your domain model to a database.”</a:t>
            </a:r>
            <a:endParaRPr sz="15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u="sng">
                <a:solidFill>
                  <a:schemeClr val="hlink"/>
                </a:solidFill>
                <a:hlinkClick r:id="rId7"/>
              </a:rPr>
              <a:t>https://stackify.com/oop-concept-inheritance/</a:t>
            </a: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Inheritance in C#</a:t>
            </a:r>
            <a:endParaRPr u="sng"/>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a:t>
            </a:r>
            <a:r>
              <a:rPr lang="en" sz="1700">
                <a:solidFill>
                  <a:schemeClr val="dk1"/>
                </a:solidFill>
              </a:rPr>
              <a:t>Inheritance enables you to create new classes that reuse, extend, and modify the behavior defined in other classes. The class whose members are inherited is called the </a:t>
            </a:r>
            <a:r>
              <a:rPr i="1" lang="en" sz="1700">
                <a:solidFill>
                  <a:schemeClr val="dk1"/>
                </a:solidFill>
              </a:rPr>
              <a:t>base class</a:t>
            </a:r>
            <a:r>
              <a:rPr lang="en" sz="1700">
                <a:solidFill>
                  <a:schemeClr val="dk1"/>
                </a:solidFill>
              </a:rPr>
              <a:t>, and the class that inherits those members is called the </a:t>
            </a:r>
            <a:r>
              <a:rPr i="1" lang="en" sz="1700">
                <a:solidFill>
                  <a:schemeClr val="dk1"/>
                </a:solidFill>
              </a:rPr>
              <a:t>derived class</a:t>
            </a:r>
            <a:r>
              <a:rPr lang="en" sz="1700">
                <a:solidFill>
                  <a:schemeClr val="dk1"/>
                </a:solidFill>
              </a:rPr>
              <a:t>. A derived class can have only one direct base class.”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Clr>
                <a:schemeClr val="dk1"/>
              </a:buClr>
              <a:buSzPts val="1100"/>
              <a:buFont typeface="Arial"/>
              <a:buNone/>
            </a:pPr>
            <a:r>
              <a:t/>
            </a:r>
            <a:endParaRPr sz="1700">
              <a:solidFill>
                <a:schemeClr val="dk1"/>
              </a:solidFill>
            </a:endParaRPr>
          </a:p>
          <a:p>
            <a:pPr indent="0" lvl="0" marL="0" rtl="0" algn="l">
              <a:spcBef>
                <a:spcPts val="1200"/>
              </a:spcBef>
              <a:spcAft>
                <a:spcPts val="1200"/>
              </a:spcAft>
              <a:buClr>
                <a:schemeClr val="dk1"/>
              </a:buClr>
              <a:buSzPts val="1100"/>
              <a:buFont typeface="Arial"/>
              <a:buNone/>
            </a:pPr>
            <a:r>
              <a:rPr lang="en" sz="1400" u="sng">
                <a:solidFill>
                  <a:schemeClr val="accent5"/>
                </a:solidFill>
                <a:hlinkClick r:id="rId3">
                  <a:extLst>
                    <a:ext uri="{A12FA001-AC4F-418D-AE19-62706E023703}">
                      <ahyp:hlinkClr val="tx"/>
                    </a:ext>
                  </a:extLst>
                </a:hlinkClick>
              </a:rPr>
              <a:t>https://docs.microsoft.com/en-us/dotnet/csharp/fundamentals/object-oriented/inheritance</a:t>
            </a:r>
            <a:r>
              <a:rPr lang="en" sz="1400">
                <a:solidFill>
                  <a:schemeClr val="dk1"/>
                </a:solidFill>
              </a:rPr>
              <a:t>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157775"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Inheritance</a:t>
            </a:r>
            <a:endParaRPr u="sng"/>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1200"/>
              </a:spcAft>
              <a:buNone/>
            </a:pPr>
            <a:r>
              <a:t/>
            </a:r>
            <a:endParaRPr sz="1700">
              <a:solidFill>
                <a:schemeClr val="dk1"/>
              </a:solidFill>
            </a:endParaRPr>
          </a:p>
        </p:txBody>
      </p:sp>
      <p:pic>
        <p:nvPicPr>
          <p:cNvPr id="86" name="Google Shape;86;p18"/>
          <p:cNvPicPr preferRelativeResize="0"/>
          <p:nvPr/>
        </p:nvPicPr>
        <p:blipFill>
          <a:blip r:embed="rId3">
            <a:alphaModFix/>
          </a:blip>
          <a:stretch>
            <a:fillRect/>
          </a:stretch>
        </p:blipFill>
        <p:spPr>
          <a:xfrm>
            <a:off x="1302075" y="1017725"/>
            <a:ext cx="6343349" cy="3551150"/>
          </a:xfrm>
          <a:prstGeom prst="rect">
            <a:avLst/>
          </a:prstGeom>
          <a:noFill/>
          <a:ln>
            <a:noFill/>
          </a:ln>
        </p:spPr>
      </p:pic>
      <p:sp>
        <p:nvSpPr>
          <p:cNvPr id="87" name="Google Shape;87;p18"/>
          <p:cNvSpPr txBox="1"/>
          <p:nvPr/>
        </p:nvSpPr>
        <p:spPr>
          <a:xfrm>
            <a:off x="3495700" y="1079900"/>
            <a:ext cx="15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Animal Class</a:t>
            </a:r>
            <a:endParaRPr/>
          </a:p>
        </p:txBody>
      </p:sp>
      <p:sp>
        <p:nvSpPr>
          <p:cNvPr id="88" name="Google Shape;88;p18"/>
          <p:cNvSpPr txBox="1"/>
          <p:nvPr/>
        </p:nvSpPr>
        <p:spPr>
          <a:xfrm>
            <a:off x="1970575" y="3763600"/>
            <a:ext cx="122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Class</a:t>
            </a:r>
            <a:endParaRPr/>
          </a:p>
        </p:txBody>
      </p:sp>
      <p:sp>
        <p:nvSpPr>
          <p:cNvPr id="89" name="Google Shape;89;p18"/>
          <p:cNvSpPr txBox="1"/>
          <p:nvPr/>
        </p:nvSpPr>
        <p:spPr>
          <a:xfrm>
            <a:off x="5076700" y="2371350"/>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0" name="Google Shape;90;p18"/>
          <p:cNvSpPr txBox="1"/>
          <p:nvPr/>
        </p:nvSpPr>
        <p:spPr>
          <a:xfrm>
            <a:off x="5360575" y="3696500"/>
            <a:ext cx="11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Fish class</a:t>
            </a:r>
            <a:endParaRPr/>
          </a:p>
        </p:txBody>
      </p:sp>
      <p:sp>
        <p:nvSpPr>
          <p:cNvPr id="91" name="Google Shape;91;p18"/>
          <p:cNvSpPr txBox="1"/>
          <p:nvPr/>
        </p:nvSpPr>
        <p:spPr>
          <a:xfrm>
            <a:off x="1358375" y="4219475"/>
            <a:ext cx="15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By Josh Zidek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Inheritance</a:t>
            </a:r>
            <a:r>
              <a:rPr lang="en" u="sng"/>
              <a:t> pros and cons</a:t>
            </a:r>
            <a:endParaRPr u="sng"/>
          </a:p>
          <a:p>
            <a:pPr indent="0" lvl="0" marL="0" rtl="0" algn="ctr">
              <a:spcBef>
                <a:spcPts val="0"/>
              </a:spcBef>
              <a:spcAft>
                <a:spcPts val="0"/>
              </a:spcAft>
              <a:buClr>
                <a:srgbClr val="000000"/>
              </a:buClr>
              <a:buSzPct val="39285"/>
              <a:buFont typeface="Arial"/>
              <a:buNone/>
            </a:pPr>
            <a:r>
              <a:t/>
            </a:r>
            <a:endParaRPr u="sng"/>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28094"/>
              <a:buFont typeface="Arial"/>
              <a:buNone/>
            </a:pPr>
            <a:r>
              <a:rPr b="1" lang="en" sz="3915" u="sng">
                <a:solidFill>
                  <a:schemeClr val="dk1"/>
                </a:solidFill>
                <a:latin typeface="Times New Roman"/>
                <a:ea typeface="Times New Roman"/>
                <a:cs typeface="Times New Roman"/>
                <a:sym typeface="Times New Roman"/>
              </a:rPr>
              <a:t>Advantages of Inheritance in OOPS</a:t>
            </a:r>
            <a:endParaRPr b="1" sz="3915" u="sng">
              <a:solidFill>
                <a:schemeClr val="dk1"/>
              </a:solidFill>
              <a:latin typeface="Times New Roman"/>
              <a:ea typeface="Times New Roman"/>
              <a:cs typeface="Times New Roman"/>
              <a:sym typeface="Times New Roman"/>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The main advantage of the inheritance is that it helps in reusability of the code. The codes are defined only once and can be used multiple times. In java we define the super class or base class in which we define the functionalities and any number of child classes can use the functionalities at any time.</a:t>
            </a:r>
            <a:endParaRPr sz="3015">
              <a:solidFill>
                <a:schemeClr val="dk1"/>
              </a:solidFill>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Through inheritance a lot of time and efforts are being saved.</a:t>
            </a:r>
            <a:endParaRPr sz="3015">
              <a:solidFill>
                <a:schemeClr val="dk1"/>
              </a:solidFill>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It improves the program structure which can be readable.</a:t>
            </a:r>
            <a:endParaRPr sz="3015">
              <a:solidFill>
                <a:schemeClr val="dk1"/>
              </a:solidFill>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The program structure is short and concise which is more reliable.</a:t>
            </a:r>
            <a:endParaRPr sz="3015">
              <a:solidFill>
                <a:schemeClr val="dk1"/>
              </a:solidFill>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The codes are easy to debug. Inheritance allows the program to capture the bugs easily</a:t>
            </a:r>
            <a:endParaRPr sz="3015">
              <a:solidFill>
                <a:schemeClr val="dk1"/>
              </a:solidFill>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Inheritance makes the application code more flexible to change.</a:t>
            </a:r>
            <a:endParaRPr sz="3015">
              <a:solidFill>
                <a:schemeClr val="dk1"/>
              </a:solidFill>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Inheritance results in better organisation of codes into smaller, simpler and simpler compilation units.</a:t>
            </a:r>
            <a:endParaRPr sz="3015">
              <a:solidFill>
                <a:schemeClr val="dk1"/>
              </a:solidFill>
            </a:endParaRPr>
          </a:p>
          <a:p>
            <a:pPr indent="0" lvl="0" marL="0" rtl="0" algn="l">
              <a:spcBef>
                <a:spcPts val="3900"/>
              </a:spcBef>
              <a:spcAft>
                <a:spcPts val="0"/>
              </a:spcAft>
              <a:buNone/>
            </a:pPr>
            <a:r>
              <a:rPr b="1" lang="en" sz="3915" u="sng">
                <a:solidFill>
                  <a:schemeClr val="dk1"/>
                </a:solidFill>
                <a:latin typeface="Times New Roman"/>
                <a:ea typeface="Times New Roman"/>
                <a:cs typeface="Times New Roman"/>
                <a:sym typeface="Times New Roman"/>
              </a:rPr>
              <a:t>Disadvantages of Inheritance in OOPS</a:t>
            </a:r>
            <a:endParaRPr b="1" sz="3915" u="sng">
              <a:solidFill>
                <a:schemeClr val="dk1"/>
              </a:solidFill>
              <a:latin typeface="Times New Roman"/>
              <a:ea typeface="Times New Roman"/>
              <a:cs typeface="Times New Roman"/>
              <a:sym typeface="Times New Roman"/>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The main disadvantage of the inheritance is that the two classes(base class and super class) are tightly coupled that is the classes are dependent on each other.</a:t>
            </a:r>
            <a:endParaRPr sz="3015">
              <a:solidFill>
                <a:schemeClr val="dk1"/>
              </a:solidFill>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If the functionality of the base class is changed then the changes have to be done on the child classes also.</a:t>
            </a:r>
            <a:endParaRPr sz="3015">
              <a:solidFill>
                <a:schemeClr val="dk1"/>
              </a:solidFill>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If the methods in the super class are deleted then it is very difficult to maintain the functionality of the child class which has implemented the super class’s method.</a:t>
            </a:r>
            <a:endParaRPr sz="3015">
              <a:solidFill>
                <a:schemeClr val="dk1"/>
              </a:solidFill>
            </a:endParaRPr>
          </a:p>
          <a:p>
            <a:pPr indent="-276469" lvl="0" marL="914400" rtl="0" algn="l">
              <a:lnSpc>
                <a:spcPct val="150000"/>
              </a:lnSpc>
              <a:spcBef>
                <a:spcPts val="0"/>
              </a:spcBef>
              <a:spcAft>
                <a:spcPts val="0"/>
              </a:spcAft>
              <a:buClr>
                <a:schemeClr val="dk1"/>
              </a:buClr>
              <a:buSzPct val="100000"/>
              <a:buAutoNum type="arabicPeriod"/>
            </a:pPr>
            <a:r>
              <a:rPr lang="en" sz="3015">
                <a:solidFill>
                  <a:schemeClr val="dk1"/>
                </a:solidFill>
              </a:rPr>
              <a:t>It increases the time and efforts take to jump through different levels of the inheritance.</a:t>
            </a:r>
            <a:endParaRPr sz="3015">
              <a:solidFill>
                <a:schemeClr val="dk1"/>
              </a:solidFill>
            </a:endParaRPr>
          </a:p>
          <a:p>
            <a:pPr indent="0" lvl="0" marL="457200" rtl="0" algn="l">
              <a:lnSpc>
                <a:spcPct val="150000"/>
              </a:lnSpc>
              <a:spcBef>
                <a:spcPts val="3900"/>
              </a:spcBef>
              <a:spcAft>
                <a:spcPts val="0"/>
              </a:spcAft>
              <a:buNone/>
            </a:pPr>
            <a:r>
              <a:rPr lang="en" sz="3415" u="sng">
                <a:solidFill>
                  <a:schemeClr val="hlink"/>
                </a:solidFill>
                <a:hlinkClick r:id="rId3"/>
              </a:rPr>
              <a:t>https://www.ianswer4u.com/2017/09/oops-inheritance-advantages.html</a:t>
            </a:r>
            <a:endParaRPr sz="3415">
              <a:solidFill>
                <a:schemeClr val="dk1"/>
              </a:solidFill>
            </a:endParaRPr>
          </a:p>
          <a:p>
            <a:pPr indent="0" lvl="0" marL="457200" rtl="0" algn="l">
              <a:lnSpc>
                <a:spcPct val="150000"/>
              </a:lnSpc>
              <a:spcBef>
                <a:spcPts val="3900"/>
              </a:spcBef>
              <a:spcAft>
                <a:spcPts val="0"/>
              </a:spcAft>
              <a:buNone/>
            </a:pPr>
            <a:r>
              <a:t/>
            </a:r>
            <a:endParaRPr sz="3415">
              <a:solidFill>
                <a:schemeClr val="dk1"/>
              </a:solidFill>
            </a:endParaRPr>
          </a:p>
          <a:p>
            <a:pPr indent="0" lvl="0" marL="457200" rtl="0" algn="l">
              <a:lnSpc>
                <a:spcPct val="150000"/>
              </a:lnSpc>
              <a:spcBef>
                <a:spcPts val="3900"/>
              </a:spcBef>
              <a:spcAft>
                <a:spcPts val="0"/>
              </a:spcAft>
              <a:buNone/>
            </a:pPr>
            <a:r>
              <a:t/>
            </a:r>
            <a:endParaRPr sz="3415">
              <a:solidFill>
                <a:schemeClr val="dk1"/>
              </a:solidFill>
            </a:endParaRPr>
          </a:p>
          <a:p>
            <a:pPr indent="0" lvl="0" marL="457200" rtl="0" algn="l">
              <a:lnSpc>
                <a:spcPct val="150000"/>
              </a:lnSpc>
              <a:spcBef>
                <a:spcPts val="3900"/>
              </a:spcBef>
              <a:spcAft>
                <a:spcPts val="0"/>
              </a:spcAft>
              <a:buNone/>
            </a:pPr>
            <a:r>
              <a:t/>
            </a:r>
            <a:endParaRPr sz="3415">
              <a:solidFill>
                <a:schemeClr val="dk1"/>
              </a:solidFill>
            </a:endParaRPr>
          </a:p>
          <a:p>
            <a:pPr indent="0" lvl="0" marL="457200" rtl="0" algn="l">
              <a:lnSpc>
                <a:spcPct val="150000"/>
              </a:lnSpc>
              <a:spcBef>
                <a:spcPts val="3900"/>
              </a:spcBef>
              <a:spcAft>
                <a:spcPts val="0"/>
              </a:spcAft>
              <a:buNone/>
            </a:pPr>
            <a:r>
              <a:t/>
            </a:r>
            <a:endParaRPr sz="1200">
              <a:solidFill>
                <a:schemeClr val="dk1"/>
              </a:solidFill>
            </a:endParaRPr>
          </a:p>
          <a:p>
            <a:pPr indent="0" lvl="0" marL="0" rtl="0" algn="l">
              <a:spcBef>
                <a:spcPts val="39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Polymorphism</a:t>
            </a:r>
            <a:endParaRPr u="sng"/>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“Polymorphism</a:t>
            </a:r>
            <a:r>
              <a:rPr lang="en" sz="1500">
                <a:solidFill>
                  <a:schemeClr val="dk1"/>
                </a:solidFill>
              </a:rPr>
              <a:t> is one of the</a:t>
            </a:r>
            <a:r>
              <a:rPr lang="en" sz="1500">
                <a:solidFill>
                  <a:schemeClr val="dk1"/>
                </a:solidFill>
                <a:uFill>
                  <a:noFill/>
                </a:uFill>
                <a:hlinkClick r:id="rId3">
                  <a:extLst>
                    <a:ext uri="{A12FA001-AC4F-418D-AE19-62706E023703}">
                      <ahyp:hlinkClr val="tx"/>
                    </a:ext>
                  </a:extLst>
                </a:hlinkClick>
              </a:rPr>
              <a:t> </a:t>
            </a:r>
            <a:r>
              <a:rPr lang="en" sz="1500" u="sng">
                <a:solidFill>
                  <a:schemeClr val="hlink"/>
                </a:solidFill>
                <a:hlinkClick r:id="rId4"/>
              </a:rPr>
              <a:t>core concepts of object-oriented programming (OOP)</a:t>
            </a:r>
            <a:r>
              <a:rPr lang="en" sz="1500">
                <a:solidFill>
                  <a:schemeClr val="dk1"/>
                </a:solidFill>
              </a:rPr>
              <a:t> and describes situations in which something occurs in several different forms. In computer science, it describes the concept that you can access objects of different types through the same interface. Each type can provide its own independent implementation of this interface.”</a:t>
            </a:r>
            <a:endParaRPr sz="2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500" u="sng">
                <a:solidFill>
                  <a:schemeClr val="hlink"/>
                </a:solidFill>
                <a:hlinkClick r:id="rId5"/>
              </a:rPr>
              <a:t>https://stackify.com/oop-concept-polymorphism/</a:t>
            </a:r>
            <a:r>
              <a:rPr lang="en" sz="1500"/>
              <a:t> </a:t>
            </a:r>
            <a:endParaRPr sz="15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Polymorphism in C#</a:t>
            </a:r>
            <a:endParaRPr u="sng"/>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Clr>
                <a:schemeClr val="dk1"/>
              </a:buClr>
              <a:buSzPct val="61274"/>
              <a:buFont typeface="Arial"/>
              <a:buNone/>
            </a:pPr>
            <a:r>
              <a:rPr lang="en" sz="1795">
                <a:solidFill>
                  <a:schemeClr val="dk1"/>
                </a:solidFill>
              </a:rPr>
              <a:t>“In c#, </a:t>
            </a:r>
            <a:r>
              <a:rPr b="1" lang="en" sz="1795">
                <a:solidFill>
                  <a:schemeClr val="dk1"/>
                </a:solidFill>
              </a:rPr>
              <a:t>Polymorphism</a:t>
            </a:r>
            <a:r>
              <a:rPr lang="en" sz="1795">
                <a:solidFill>
                  <a:schemeClr val="dk1"/>
                </a:solidFill>
              </a:rPr>
              <a:t> means providing an ability to take more than one form, and it’s one of the main pillar concepts of object-oriented programming after</a:t>
            </a:r>
            <a:r>
              <a:rPr lang="en" sz="1795">
                <a:solidFill>
                  <a:schemeClr val="dk1"/>
                </a:solidFill>
                <a:uFill>
                  <a:noFill/>
                </a:uFill>
                <a:hlinkClick r:id="rId3">
                  <a:extLst>
                    <a:ext uri="{A12FA001-AC4F-418D-AE19-62706E023703}">
                      <ahyp:hlinkClr val="tx"/>
                    </a:ext>
                  </a:extLst>
                </a:hlinkClick>
              </a:rPr>
              <a:t> </a:t>
            </a:r>
            <a:r>
              <a:rPr lang="en" sz="1795" u="sng">
                <a:solidFill>
                  <a:schemeClr val="hlink"/>
                </a:solidFill>
                <a:hlinkClick r:id="rId4"/>
              </a:rPr>
              <a:t>encapsulation</a:t>
            </a:r>
            <a:r>
              <a:rPr lang="en" sz="1795">
                <a:solidFill>
                  <a:schemeClr val="dk1"/>
                </a:solidFill>
              </a:rPr>
              <a:t> and</a:t>
            </a:r>
            <a:r>
              <a:rPr lang="en" sz="1795">
                <a:solidFill>
                  <a:schemeClr val="dk1"/>
                </a:solidFill>
                <a:uFill>
                  <a:noFill/>
                </a:uFill>
                <a:hlinkClick r:id="rId5">
                  <a:extLst>
                    <a:ext uri="{A12FA001-AC4F-418D-AE19-62706E023703}">
                      <ahyp:hlinkClr val="tx"/>
                    </a:ext>
                  </a:extLst>
                </a:hlinkClick>
              </a:rPr>
              <a:t> </a:t>
            </a:r>
            <a:r>
              <a:rPr lang="en" sz="1795" u="sng">
                <a:solidFill>
                  <a:schemeClr val="hlink"/>
                </a:solidFill>
                <a:hlinkClick r:id="rId6"/>
              </a:rPr>
              <a:t>inheritance</a:t>
            </a:r>
            <a:r>
              <a:rPr lang="en" sz="1795">
                <a:solidFill>
                  <a:schemeClr val="dk1"/>
                </a:solidFill>
              </a:rPr>
              <a:t>. Generally, polymorphism is a combination of two words, poly, and another one is morphs. Here poly means “multiple” and morphs means “forms” so polymorphism means many forms. In c#, polymorphism provides an ability for the</a:t>
            </a:r>
            <a:r>
              <a:rPr lang="en" sz="1795">
                <a:solidFill>
                  <a:schemeClr val="dk1"/>
                </a:solidFill>
                <a:uFill>
                  <a:noFill/>
                </a:uFill>
                <a:hlinkClick r:id="rId7">
                  <a:extLst>
                    <a:ext uri="{A12FA001-AC4F-418D-AE19-62706E023703}">
                      <ahyp:hlinkClr val="tx"/>
                    </a:ext>
                  </a:extLst>
                </a:hlinkClick>
              </a:rPr>
              <a:t> </a:t>
            </a:r>
            <a:r>
              <a:rPr lang="en" sz="1795" u="sng">
                <a:solidFill>
                  <a:schemeClr val="hlink"/>
                </a:solidFill>
                <a:hlinkClick r:id="rId8"/>
              </a:rPr>
              <a:t>classes</a:t>
            </a:r>
            <a:r>
              <a:rPr lang="en" sz="1795">
                <a:solidFill>
                  <a:schemeClr val="dk1"/>
                </a:solidFill>
              </a:rPr>
              <a:t> to implement different </a:t>
            </a:r>
            <a:r>
              <a:rPr lang="en" sz="1795" u="sng">
                <a:solidFill>
                  <a:schemeClr val="hlink"/>
                </a:solidFill>
                <a:hlinkClick r:id="rId9"/>
              </a:rPr>
              <a:t>methods</a:t>
            </a:r>
            <a:r>
              <a:rPr lang="en" sz="1795">
                <a:solidFill>
                  <a:schemeClr val="dk1"/>
                </a:solidFill>
              </a:rPr>
              <a:t> called through the same name. It also provides an ability to invoke a derived class's methods through base class reference during runtime based on our requirements. In c#, we have two different kinds of polymorphisms available, those are Compile Time Polymorphism and Run Time Polymorphism. In c#, </a:t>
            </a:r>
            <a:r>
              <a:rPr b="1" lang="en" sz="1795">
                <a:solidFill>
                  <a:schemeClr val="dk1"/>
                </a:solidFill>
              </a:rPr>
              <a:t>Compile Time Polymorphism</a:t>
            </a:r>
            <a:r>
              <a:rPr lang="en" sz="1795">
                <a:solidFill>
                  <a:schemeClr val="dk1"/>
                </a:solidFill>
              </a:rPr>
              <a:t> means defining multiple </a:t>
            </a:r>
            <a:r>
              <a:rPr lang="en" sz="1795" u="sng">
                <a:solidFill>
                  <a:schemeClr val="hlink"/>
                </a:solidFill>
                <a:hlinkClick r:id="rId10"/>
              </a:rPr>
              <a:t>methods</a:t>
            </a:r>
            <a:r>
              <a:rPr lang="en" sz="1795">
                <a:solidFill>
                  <a:schemeClr val="dk1"/>
                </a:solidFill>
              </a:rPr>
              <a:t> with the same name but with different parameters. Using compile-time polymorphism, we can perform different tasks with the same method name by passing different parameters.In c#, the compile-time polymorphism can be achieved by using method overloading, and it is also called early binding or static binding. In c#, </a:t>
            </a:r>
            <a:r>
              <a:rPr b="1" lang="en" sz="1795">
                <a:solidFill>
                  <a:schemeClr val="dk1"/>
                </a:solidFill>
              </a:rPr>
              <a:t>Run Time Polymorphism</a:t>
            </a:r>
            <a:r>
              <a:rPr lang="en" sz="1795">
                <a:solidFill>
                  <a:schemeClr val="dk1"/>
                </a:solidFill>
              </a:rPr>
              <a:t> means overriding a base class </a:t>
            </a:r>
            <a:r>
              <a:rPr lang="en" sz="1795" u="sng">
                <a:solidFill>
                  <a:schemeClr val="hlink"/>
                </a:solidFill>
                <a:hlinkClick r:id="rId11"/>
              </a:rPr>
              <a:t>method</a:t>
            </a:r>
            <a:r>
              <a:rPr lang="en" sz="1795">
                <a:solidFill>
                  <a:schemeClr val="dk1"/>
                </a:solidFill>
              </a:rPr>
              <a:t> in the derived class by creating a similar </a:t>
            </a:r>
            <a:r>
              <a:rPr lang="en" sz="1795" u="sng">
                <a:solidFill>
                  <a:schemeClr val="hlink"/>
                </a:solidFill>
                <a:hlinkClick r:id="rId12"/>
              </a:rPr>
              <a:t>function</a:t>
            </a:r>
            <a:r>
              <a:rPr lang="en" sz="1795">
                <a:solidFill>
                  <a:schemeClr val="dk1"/>
                </a:solidFill>
              </a:rPr>
              <a:t>. This can be achieved by using override &amp; virtual keywords and the </a:t>
            </a:r>
            <a:r>
              <a:rPr lang="en" sz="1795" u="sng">
                <a:solidFill>
                  <a:schemeClr val="hlink"/>
                </a:solidFill>
                <a:hlinkClick r:id="rId13"/>
              </a:rPr>
              <a:t>inheritance</a:t>
            </a:r>
            <a:r>
              <a:rPr lang="en" sz="1795">
                <a:solidFill>
                  <a:schemeClr val="dk1"/>
                </a:solidFill>
              </a:rPr>
              <a:t> principle. Using run-time polymorphism, we can override a base class </a:t>
            </a:r>
            <a:r>
              <a:rPr lang="en" sz="1795" u="sng">
                <a:solidFill>
                  <a:schemeClr val="hlink"/>
                </a:solidFill>
                <a:hlinkClick r:id="rId14"/>
              </a:rPr>
              <a:t>method</a:t>
            </a:r>
            <a:r>
              <a:rPr lang="en" sz="1795">
                <a:solidFill>
                  <a:schemeClr val="dk1"/>
                </a:solidFill>
              </a:rPr>
              <a:t> in the derived class by creating a </a:t>
            </a:r>
            <a:r>
              <a:rPr lang="en" sz="1795" u="sng">
                <a:solidFill>
                  <a:schemeClr val="hlink"/>
                </a:solidFill>
                <a:hlinkClick r:id="rId15"/>
              </a:rPr>
              <a:t>method</a:t>
            </a:r>
            <a:r>
              <a:rPr lang="en" sz="1795">
                <a:solidFill>
                  <a:schemeClr val="dk1"/>
                </a:solidFill>
              </a:rPr>
              <a:t> with the same name and parameters to perform a different task.In c#, the run time polymorphism can be achieved by using method overriding, and it is also called late binding or dynamic binding.”</a:t>
            </a:r>
            <a:endParaRPr sz="1795">
              <a:solidFill>
                <a:schemeClr val="dk1"/>
              </a:solidFill>
            </a:endParaRPr>
          </a:p>
          <a:p>
            <a:pPr indent="0" lvl="0" marL="0" rtl="0" algn="l">
              <a:spcBef>
                <a:spcPts val="1200"/>
              </a:spcBef>
              <a:spcAft>
                <a:spcPts val="1200"/>
              </a:spcAft>
              <a:buNone/>
            </a:pPr>
            <a:r>
              <a:rPr lang="en" u="sng">
                <a:solidFill>
                  <a:schemeClr val="hlink"/>
                </a:solidFill>
                <a:hlinkClick r:id="rId16"/>
              </a:rPr>
              <a:t>https://www.tutlane.com/tutorial/csharp/csharp-polymorphism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