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5" r:id="rId3"/>
    <p:sldId id="258" r:id="rId4"/>
    <p:sldId id="268" r:id="rId5"/>
    <p:sldId id="257" r:id="rId6"/>
    <p:sldId id="273" r:id="rId7"/>
    <p:sldId id="267" r:id="rId8"/>
    <p:sldId id="259" r:id="rId9"/>
    <p:sldId id="276" r:id="rId10"/>
    <p:sldId id="272" r:id="rId11"/>
    <p:sldId id="260" r:id="rId12"/>
    <p:sldId id="263" r:id="rId13"/>
    <p:sldId id="262" r:id="rId14"/>
    <p:sldId id="269" r:id="rId15"/>
    <p:sldId id="261" r:id="rId16"/>
    <p:sldId id="277" r:id="rId17"/>
    <p:sldId id="265" r:id="rId18"/>
    <p:sldId id="271" r:id="rId19"/>
    <p:sldId id="270" r:id="rId20"/>
    <p:sldId id="278" r:id="rId21"/>
    <p:sldId id="274" r:id="rId22"/>
    <p:sldId id="279"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00A2C-F55B-4D85-9BC5-68033B47CB72}" type="datetimeFigureOut">
              <a:rPr lang="zh-TW" altLang="en-US" smtClean="0"/>
              <a:t>2020/12/23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21BBE-F041-43B6-8B79-BBDD5E58711B}" type="slidenum">
              <a:rPr lang="zh-TW" altLang="en-US" smtClean="0"/>
              <a:t>‹#›</a:t>
            </a:fld>
            <a:endParaRPr lang="zh-TW" altLang="en-US"/>
          </a:p>
        </p:txBody>
      </p:sp>
    </p:spTree>
    <p:extLst>
      <p:ext uri="{BB962C8B-B14F-4D97-AF65-F5344CB8AC3E}">
        <p14:creationId xmlns:p14="http://schemas.microsoft.com/office/powerpoint/2010/main" val="19046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We used API-Net (Attentive Pairwise Interaction Network) to do the classification task. API-Net is a module which can attentively distinguish two fine-grained images via pairwise interaction.</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5</a:t>
            </a:fld>
            <a:endParaRPr lang="zh-TW" altLang="en-US"/>
          </a:p>
        </p:txBody>
      </p:sp>
    </p:spTree>
    <p:extLst>
      <p:ext uri="{BB962C8B-B14F-4D97-AF65-F5344CB8AC3E}">
        <p14:creationId xmlns:p14="http://schemas.microsoft.com/office/powerpoint/2010/main" val="712968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16</a:t>
            </a:fld>
            <a:endParaRPr lang="zh-TW" altLang="en-US"/>
          </a:p>
        </p:txBody>
      </p:sp>
    </p:spTree>
    <p:extLst>
      <p:ext uri="{BB962C8B-B14F-4D97-AF65-F5344CB8AC3E}">
        <p14:creationId xmlns:p14="http://schemas.microsoft.com/office/powerpoint/2010/main" val="227908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17</a:t>
            </a:fld>
            <a:endParaRPr lang="zh-TW" altLang="en-US"/>
          </a:p>
        </p:txBody>
      </p:sp>
    </p:spTree>
    <p:extLst>
      <p:ext uri="{BB962C8B-B14F-4D97-AF65-F5344CB8AC3E}">
        <p14:creationId xmlns:p14="http://schemas.microsoft.com/office/powerpoint/2010/main" val="2652182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19</a:t>
            </a:fld>
            <a:endParaRPr lang="zh-TW" altLang="en-US"/>
          </a:p>
        </p:txBody>
      </p:sp>
    </p:spTree>
    <p:extLst>
      <p:ext uri="{BB962C8B-B14F-4D97-AF65-F5344CB8AC3E}">
        <p14:creationId xmlns:p14="http://schemas.microsoft.com/office/powerpoint/2010/main" val="2670774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20</a:t>
            </a:fld>
            <a:endParaRPr lang="zh-TW" altLang="en-US"/>
          </a:p>
        </p:txBody>
      </p:sp>
    </p:spTree>
    <p:extLst>
      <p:ext uri="{BB962C8B-B14F-4D97-AF65-F5344CB8AC3E}">
        <p14:creationId xmlns:p14="http://schemas.microsoft.com/office/powerpoint/2010/main" val="3081830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21</a:t>
            </a:fld>
            <a:endParaRPr lang="zh-TW" altLang="en-US"/>
          </a:p>
        </p:txBody>
      </p:sp>
    </p:spTree>
    <p:extLst>
      <p:ext uri="{BB962C8B-B14F-4D97-AF65-F5344CB8AC3E}">
        <p14:creationId xmlns:p14="http://schemas.microsoft.com/office/powerpoint/2010/main" val="248351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We used API-Net (Attentive Pairwise Interaction Network) to do the classification task. API-Net is a module which can attentively distinguish two fine-grained images via pairwise interaction.</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6</a:t>
            </a:fld>
            <a:endParaRPr lang="zh-TW" altLang="en-US"/>
          </a:p>
        </p:txBody>
      </p:sp>
    </p:spTree>
    <p:extLst>
      <p:ext uri="{BB962C8B-B14F-4D97-AF65-F5344CB8AC3E}">
        <p14:creationId xmlns:p14="http://schemas.microsoft.com/office/powerpoint/2010/main" val="94551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First, it extracts the features of input images, and finds the most similar image of each image. It uses Euclidean distance in the feature space to determine the similarity of two images.</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8</a:t>
            </a:fld>
            <a:endParaRPr lang="zh-TW" altLang="en-US"/>
          </a:p>
        </p:txBody>
      </p:sp>
    </p:spTree>
    <p:extLst>
      <p:ext uri="{BB962C8B-B14F-4D97-AF65-F5344CB8AC3E}">
        <p14:creationId xmlns:p14="http://schemas.microsoft.com/office/powerpoint/2010/main" val="4166491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First, it extracts the features of input images, and finds the most similar image of each image. It uses Euclidean distance in the feature space to determine the similarity of two images.</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9</a:t>
            </a:fld>
            <a:endParaRPr lang="zh-TW" altLang="en-US"/>
          </a:p>
        </p:txBody>
      </p:sp>
    </p:spTree>
    <p:extLst>
      <p:ext uri="{BB962C8B-B14F-4D97-AF65-F5344CB8AC3E}">
        <p14:creationId xmlns:p14="http://schemas.microsoft.com/office/powerpoint/2010/main" val="97155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First, it extracts the features of input images, and finds the most similar image of each image. It uses Euclidean distance in the feature space to determine the similarity of two images.</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10</a:t>
            </a:fld>
            <a:endParaRPr lang="zh-TW" altLang="en-US"/>
          </a:p>
        </p:txBody>
      </p:sp>
    </p:spTree>
    <p:extLst>
      <p:ext uri="{BB962C8B-B14F-4D97-AF65-F5344CB8AC3E}">
        <p14:creationId xmlns:p14="http://schemas.microsoft.com/office/powerpoint/2010/main" val="85739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Then, as we have the features of itself and its most similar image’s features, it uses the features to compute a gate vector, which can be seen as the discriminative attention of a view.</a:t>
            </a:r>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11</a:t>
            </a:fld>
            <a:endParaRPr lang="zh-TW" altLang="en-US"/>
          </a:p>
        </p:txBody>
      </p:sp>
    </p:spTree>
    <p:extLst>
      <p:ext uri="{BB962C8B-B14F-4D97-AF65-F5344CB8AC3E}">
        <p14:creationId xmlns:p14="http://schemas.microsoft.com/office/powerpoint/2010/main" val="282982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Next, use the Gate Vector to highlight the discriminative clues via residual attention.</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The last layer of this module is a fully-connected layer which can do 196-class classification.</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The above process</a:t>
            </a:r>
            <a:r>
              <a:rPr lang="en-US" altLang="zh-TW" sz="1200" b="1"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will be done twice for each input image, one of it is pairing with the most similar image in the same class, and the other one is pairing with the most similar image in the other classes.</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12</a:t>
            </a:fld>
            <a:endParaRPr lang="zh-TW" altLang="en-US"/>
          </a:p>
        </p:txBody>
      </p:sp>
    </p:spTree>
    <p:extLst>
      <p:ext uri="{BB962C8B-B14F-4D97-AF65-F5344CB8AC3E}">
        <p14:creationId xmlns:p14="http://schemas.microsoft.com/office/powerpoint/2010/main" val="38948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The loss function is composed of two parts, cross entropy loss for each image’s prediction, and Score Ranking Regularization for each pair of predictions. The Score Ranking Regularization is thought that the feature highlighted by the object in the same class should lead to higher score than the one highlighted by the object in the other classes. </a:t>
            </a:r>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13</a:t>
            </a:fld>
            <a:endParaRPr lang="zh-TW" altLang="en-US"/>
          </a:p>
        </p:txBody>
      </p:sp>
    </p:spTree>
    <p:extLst>
      <p:ext uri="{BB962C8B-B14F-4D97-AF65-F5344CB8AC3E}">
        <p14:creationId xmlns:p14="http://schemas.microsoft.com/office/powerpoint/2010/main" val="82847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5221BBE-F041-43B6-8B79-BBDD5E58711B}" type="slidenum">
              <a:rPr lang="zh-TW" altLang="en-US" smtClean="0"/>
              <a:t>15</a:t>
            </a:fld>
            <a:endParaRPr lang="zh-TW" altLang="en-US"/>
          </a:p>
        </p:txBody>
      </p:sp>
    </p:spTree>
    <p:extLst>
      <p:ext uri="{BB962C8B-B14F-4D97-AF65-F5344CB8AC3E}">
        <p14:creationId xmlns:p14="http://schemas.microsoft.com/office/powerpoint/2010/main" val="206330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4439FA-262A-4D3F-9065-5A4F513D164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C0D2116-B895-4234-958D-36905DE28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1D5621A-9E48-491F-8085-49D939D79C92}"/>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5" name="頁尾版面配置區 4">
            <a:extLst>
              <a:ext uri="{FF2B5EF4-FFF2-40B4-BE49-F238E27FC236}">
                <a16:creationId xmlns:a16="http://schemas.microsoft.com/office/drawing/2014/main" id="{CE654D67-7A05-4BB9-A832-C5B0851D404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E08149F-AB1E-471F-B7F6-7CC5830050EE}"/>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386788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FAFC9F-ED0C-46AD-986C-AB0352A68EC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8EE5C2A-4DB2-477E-86B2-AECEE7DAE80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81B3C1F-CC88-4C07-99CE-8D6457A1AD74}"/>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5" name="頁尾版面配置區 4">
            <a:extLst>
              <a:ext uri="{FF2B5EF4-FFF2-40B4-BE49-F238E27FC236}">
                <a16:creationId xmlns:a16="http://schemas.microsoft.com/office/drawing/2014/main" id="{61FDFBFD-B2CB-4136-BB77-2B3EFE846F9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CBFBF87-D0D0-477D-AA9D-A1E5E4AEE278}"/>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189147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625C40B-BDA2-47E1-951F-D334EE7AAC0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6ACBA0B-92CD-4E3D-AC57-AE9F787BF3A0}"/>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1E903C0-AB54-4EED-A038-3FE5A71A9C69}"/>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5" name="頁尾版面配置區 4">
            <a:extLst>
              <a:ext uri="{FF2B5EF4-FFF2-40B4-BE49-F238E27FC236}">
                <a16:creationId xmlns:a16="http://schemas.microsoft.com/office/drawing/2014/main" id="{3B9D8353-9671-496C-B24D-3986D79D6F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02FA585-F933-4084-8F84-FF0D52CC3A5C}"/>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28871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9D7AE9-D17E-402D-8AD6-47DEEB4D6F9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082860B-C580-4770-8902-5F7B8ACBAA5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5D73800-7E64-4D88-B925-92E0A9548BBC}"/>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5" name="頁尾版面配置區 4">
            <a:extLst>
              <a:ext uri="{FF2B5EF4-FFF2-40B4-BE49-F238E27FC236}">
                <a16:creationId xmlns:a16="http://schemas.microsoft.com/office/drawing/2014/main" id="{93664981-3090-4682-9814-B89F8E92FD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41FA1F-A1F4-4386-AEA1-7B3952ED809F}"/>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190128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C0EDD1-3C6A-4D4C-81FE-1C99563AB11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7D5FEE4-E593-4D4C-A36F-2F4B22E8C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20F29941-D584-45CB-869C-CC103B03D36D}"/>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5" name="頁尾版面配置區 4">
            <a:extLst>
              <a:ext uri="{FF2B5EF4-FFF2-40B4-BE49-F238E27FC236}">
                <a16:creationId xmlns:a16="http://schemas.microsoft.com/office/drawing/2014/main" id="{EE230CE2-7BC7-4A34-AFAF-480CF7636A5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58F7195-4C4E-4E51-8527-9EBB75D3FCBE}"/>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223585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9A26D4-5AF8-4C42-A16C-5E7DE54099F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CD1FE21-807E-4DD2-AF31-296A469DE38B}"/>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73388B3-12FE-4C21-89CD-A849CCD2D5E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45BDEEB-8F95-4CFC-9981-7287CBE68170}"/>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6" name="頁尾版面配置區 5">
            <a:extLst>
              <a:ext uri="{FF2B5EF4-FFF2-40B4-BE49-F238E27FC236}">
                <a16:creationId xmlns:a16="http://schemas.microsoft.com/office/drawing/2014/main" id="{B82EEE26-73EE-424B-9607-970D7594D0E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3025F67-0304-4865-BC99-067BFBC10C5D}"/>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214919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A5CDA9-E67C-4D40-939C-9013D9A8BA5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5A58C7F-4198-4557-BF05-FCEC5E016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7652D30D-93FB-43F2-98A4-15D9A29A715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C2315AB-B917-4D64-A7B8-9B946CC2FC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155DBB5-1E96-449B-A840-CA8C8486C519}"/>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787E34D-0866-4DC9-92C1-0A0F08544038}"/>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8" name="頁尾版面配置區 7">
            <a:extLst>
              <a:ext uri="{FF2B5EF4-FFF2-40B4-BE49-F238E27FC236}">
                <a16:creationId xmlns:a16="http://schemas.microsoft.com/office/drawing/2014/main" id="{0A54D4EB-9EF9-44C3-B591-06A0E63E093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E539727-058A-4ECF-BA95-0BFC83D19339}"/>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171506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6FAF77-9A04-4D05-9961-FEDC5ECF5B1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2FE2B34-9269-4458-AC65-F1FB0293E353}"/>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4" name="頁尾版面配置區 3">
            <a:extLst>
              <a:ext uri="{FF2B5EF4-FFF2-40B4-BE49-F238E27FC236}">
                <a16:creationId xmlns:a16="http://schemas.microsoft.com/office/drawing/2014/main" id="{3F10CFD9-466D-4465-A6F2-950DE4EBC77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BF7AEAD-C4A4-46C9-891F-7D5F86172B49}"/>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418378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7A2EF22-426A-48C7-88F0-C5A0F5291F3C}"/>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3" name="頁尾版面配置區 2">
            <a:extLst>
              <a:ext uri="{FF2B5EF4-FFF2-40B4-BE49-F238E27FC236}">
                <a16:creationId xmlns:a16="http://schemas.microsoft.com/office/drawing/2014/main" id="{15351347-5485-49C4-8B05-150DA3E4235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3B8D01D-67F0-4661-BB8D-833BCA0D7DC0}"/>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22510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884319-EFA6-4F2D-AB0A-B6790DFEF59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729DEB1-4050-4002-8AA0-7E8D01F40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968F68B-C5C6-411E-B2B5-41943C01E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1AD9F6-8313-449D-97D2-98D14D223B08}"/>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6" name="頁尾版面配置區 5">
            <a:extLst>
              <a:ext uri="{FF2B5EF4-FFF2-40B4-BE49-F238E27FC236}">
                <a16:creationId xmlns:a16="http://schemas.microsoft.com/office/drawing/2014/main" id="{CBB6B499-035A-4C34-9002-5E26F4873EC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1E7DD2-1B36-47BF-B8F1-2A41FA16CE1D}"/>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111761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449FAD-4EE4-4DA1-A601-64334A42497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2EC284F-817C-4FDE-ABF4-8AC6CE0F8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B74949D-ADA1-43F7-A48F-21C9AECB8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919AD16-4B2B-4CF1-BE26-6F25815D7142}"/>
              </a:ext>
            </a:extLst>
          </p:cNvPr>
          <p:cNvSpPr>
            <a:spLocks noGrp="1"/>
          </p:cNvSpPr>
          <p:nvPr>
            <p:ph type="dt" sz="half" idx="10"/>
          </p:nvPr>
        </p:nvSpPr>
        <p:spPr/>
        <p:txBody>
          <a:bodyPr/>
          <a:lstStyle/>
          <a:p>
            <a:fld id="{7119B5F1-4110-45D9-9A9C-1341E3E8A409}" type="datetimeFigureOut">
              <a:rPr lang="zh-TW" altLang="en-US" smtClean="0"/>
              <a:t>2020/12/23</a:t>
            </a:fld>
            <a:endParaRPr lang="zh-TW" altLang="en-US"/>
          </a:p>
        </p:txBody>
      </p:sp>
      <p:sp>
        <p:nvSpPr>
          <p:cNvPr id="6" name="頁尾版面配置區 5">
            <a:extLst>
              <a:ext uri="{FF2B5EF4-FFF2-40B4-BE49-F238E27FC236}">
                <a16:creationId xmlns:a16="http://schemas.microsoft.com/office/drawing/2014/main" id="{53771E6E-33D6-42B9-8A42-BE7FF064F11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FE671E2-CAF5-47A2-8FB3-59709E3FCF86}"/>
              </a:ext>
            </a:extLst>
          </p:cNvPr>
          <p:cNvSpPr>
            <a:spLocks noGrp="1"/>
          </p:cNvSpPr>
          <p:nvPr>
            <p:ph type="sldNum" sz="quarter" idx="12"/>
          </p:nvPr>
        </p:nvSpPr>
        <p:spPr/>
        <p:txBody>
          <a:body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374188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FB8C133-81B6-48C3-AA4F-023385377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8F76B5B-EA75-4BB8-8FEB-BA9F8AE95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6BA397-56B6-47A1-93F1-6D77ECCEA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9B5F1-4110-45D9-9A9C-1341E3E8A409}" type="datetimeFigureOut">
              <a:rPr lang="zh-TW" altLang="en-US" smtClean="0"/>
              <a:t>2020/12/23</a:t>
            </a:fld>
            <a:endParaRPr lang="zh-TW" altLang="en-US"/>
          </a:p>
        </p:txBody>
      </p:sp>
      <p:sp>
        <p:nvSpPr>
          <p:cNvPr id="5" name="頁尾版面配置區 4">
            <a:extLst>
              <a:ext uri="{FF2B5EF4-FFF2-40B4-BE49-F238E27FC236}">
                <a16:creationId xmlns:a16="http://schemas.microsoft.com/office/drawing/2014/main" id="{B966A585-6E4B-4A85-93FC-6CDC14AFE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C90D008-0E80-4828-9C03-9A59D5C42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183BC-4FB9-4B2E-A08D-6032BCD7112C}" type="slidenum">
              <a:rPr lang="zh-TW" altLang="en-US" smtClean="0"/>
              <a:t>‹#›</a:t>
            </a:fld>
            <a:endParaRPr lang="zh-TW" altLang="en-US"/>
          </a:p>
        </p:txBody>
      </p:sp>
    </p:spTree>
    <p:extLst>
      <p:ext uri="{BB962C8B-B14F-4D97-AF65-F5344CB8AC3E}">
        <p14:creationId xmlns:p14="http://schemas.microsoft.com/office/powerpoint/2010/main" val="300361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eiqinZhuang/API-Net" TargetMode="External"/><Relationship Id="rId2" Type="http://schemas.openxmlformats.org/officeDocument/2006/relationships/hyperlink" Target="https://github.com/072jiajia/VRDL_FinalProject" TargetMode="External"/><Relationship Id="rId1" Type="http://schemas.openxmlformats.org/officeDocument/2006/relationships/slideLayout" Target="../slideLayouts/slideLayout2.xml"/><Relationship Id="rId4" Type="http://schemas.openxmlformats.org/officeDocument/2006/relationships/hyperlink" Target="https://arxiv.org/pdf/2002.10191.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49F45C-E482-49DD-981E-E879987DCB08}"/>
              </a:ext>
            </a:extLst>
          </p:cNvPr>
          <p:cNvSpPr>
            <a:spLocks noGrp="1"/>
          </p:cNvSpPr>
          <p:nvPr>
            <p:ph type="ctrTitle"/>
          </p:nvPr>
        </p:nvSpPr>
        <p:spPr>
          <a:xfrm>
            <a:off x="886367" y="579744"/>
            <a:ext cx="10419266" cy="1402493"/>
          </a:xfrm>
        </p:spPr>
        <p:txBody>
          <a:bodyPr>
            <a:normAutofit fontScale="90000"/>
          </a:bodyPr>
          <a:lstStyle/>
          <a:p>
            <a:r>
              <a:rPr lang="en-US" altLang="zh-TW" dirty="0">
                <a:latin typeface="微軟正黑體" panose="020B0604030504040204" pitchFamily="34" charset="-120"/>
                <a:ea typeface="微軟正黑體" panose="020B0604030504040204" pitchFamily="34" charset="-120"/>
              </a:rPr>
              <a:t>VRDL Homework Final Project</a:t>
            </a:r>
            <a:endParaRPr lang="zh-TW" altLang="en-US"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CCF6CAA6-9290-4D82-8E04-284A67B2EF93}"/>
              </a:ext>
            </a:extLst>
          </p:cNvPr>
          <p:cNvSpPr>
            <a:spLocks noGrp="1"/>
          </p:cNvSpPr>
          <p:nvPr>
            <p:ph type="subTitle" idx="1"/>
          </p:nvPr>
        </p:nvSpPr>
        <p:spPr>
          <a:xfrm>
            <a:off x="1088406" y="2230016"/>
            <a:ext cx="10351090" cy="1402493"/>
          </a:xfrm>
        </p:spPr>
        <p:txBody>
          <a:bodyPr>
            <a:normAutofit/>
          </a:bodyPr>
          <a:lstStyle/>
          <a:p>
            <a:r>
              <a:rPr lang="en-US" altLang="zh-TW" sz="3200" dirty="0">
                <a:latin typeface="微軟正黑體" panose="020B0604030504040204" pitchFamily="34" charset="-120"/>
                <a:ea typeface="微軟正黑體" panose="020B0604030504040204" pitchFamily="34" charset="-120"/>
              </a:rPr>
              <a:t>309553047 </a:t>
            </a:r>
            <a:r>
              <a:rPr lang="zh-TW" altLang="zh-TW" sz="3200" dirty="0">
                <a:latin typeface="微軟正黑體" panose="020B0604030504040204" pitchFamily="34" charset="-120"/>
                <a:ea typeface="微軟正黑體" panose="020B0604030504040204" pitchFamily="34" charset="-120"/>
              </a:rPr>
              <a:t>李育人</a:t>
            </a:r>
            <a:r>
              <a:rPr lang="en-US" altLang="zh-TW" sz="3200" dirty="0">
                <a:latin typeface="微軟正黑體" panose="020B0604030504040204" pitchFamily="34" charset="-120"/>
                <a:ea typeface="微軟正黑體" panose="020B0604030504040204" pitchFamily="34" charset="-120"/>
              </a:rPr>
              <a:t> 0716314 </a:t>
            </a:r>
            <a:r>
              <a:rPr lang="zh-TW" altLang="zh-TW" sz="3200" dirty="0">
                <a:latin typeface="微軟正黑體" panose="020B0604030504040204" pitchFamily="34" charset="-120"/>
                <a:ea typeface="微軟正黑體" panose="020B0604030504040204" pitchFamily="34" charset="-120"/>
              </a:rPr>
              <a:t>陳鎧勳 </a:t>
            </a:r>
            <a:r>
              <a:rPr lang="en-US" altLang="zh-TW" sz="3200" dirty="0">
                <a:latin typeface="微軟正黑體" panose="020B0604030504040204" pitchFamily="34" charset="-120"/>
                <a:ea typeface="微軟正黑體" panose="020B0604030504040204" pitchFamily="34" charset="-120"/>
              </a:rPr>
              <a:t>0716072 </a:t>
            </a:r>
            <a:r>
              <a:rPr lang="zh-TW" altLang="zh-TW" sz="3200" dirty="0">
                <a:latin typeface="微軟正黑體" panose="020B0604030504040204" pitchFamily="34" charset="-120"/>
                <a:ea typeface="微軟正黑體" panose="020B0604030504040204" pitchFamily="34" charset="-120"/>
              </a:rPr>
              <a:t>吳季嘉</a:t>
            </a:r>
          </a:p>
        </p:txBody>
      </p:sp>
      <p:pic>
        <p:nvPicPr>
          <p:cNvPr id="6" name="圖片 5">
            <a:extLst>
              <a:ext uri="{FF2B5EF4-FFF2-40B4-BE49-F238E27FC236}">
                <a16:creationId xmlns:a16="http://schemas.microsoft.com/office/drawing/2014/main" id="{672FE199-12A2-4B43-A4E2-35AC93D84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53" y="3183189"/>
            <a:ext cx="10713396" cy="2255452"/>
          </a:xfrm>
          <a:prstGeom prst="rect">
            <a:avLst/>
          </a:prstGeom>
          <a:effectLst>
            <a:reflection stA="84000" endPos="47000" dist="50800" dir="5400000" sy="-100000" algn="bl" rotWithShape="0"/>
          </a:effectLst>
        </p:spPr>
      </p:pic>
    </p:spTree>
    <p:extLst>
      <p:ext uri="{BB962C8B-B14F-4D97-AF65-F5344CB8AC3E}">
        <p14:creationId xmlns:p14="http://schemas.microsoft.com/office/powerpoint/2010/main" val="69916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API-Net</a:t>
            </a:r>
            <a:endParaRPr lang="zh-TW" altLang="en-US" dirty="0">
              <a:solidFill>
                <a:srgbClr val="0070C0"/>
              </a:solidFill>
            </a:endParaRPr>
          </a:p>
        </p:txBody>
      </p:sp>
      <p:pic>
        <p:nvPicPr>
          <p:cNvPr id="5" name="圖片 4">
            <a:extLst>
              <a:ext uri="{FF2B5EF4-FFF2-40B4-BE49-F238E27FC236}">
                <a16:creationId xmlns:a16="http://schemas.microsoft.com/office/drawing/2014/main" id="{040C2D08-974A-4A0D-A7D5-03B0E1292DA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317319" y="1690688"/>
            <a:ext cx="9557361" cy="4644053"/>
          </a:xfrm>
          <a:prstGeom prst="rect">
            <a:avLst/>
          </a:prstGeom>
        </p:spPr>
      </p:pic>
    </p:spTree>
    <p:extLst>
      <p:ext uri="{BB962C8B-B14F-4D97-AF65-F5344CB8AC3E}">
        <p14:creationId xmlns:p14="http://schemas.microsoft.com/office/powerpoint/2010/main" val="93676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Gate Vector</a:t>
            </a:r>
            <a:endParaRPr lang="zh-TW" altLang="en-US" dirty="0">
              <a:solidFill>
                <a:srgbClr val="0070C0"/>
              </a:solidFill>
            </a:endParaRPr>
          </a:p>
        </p:txBody>
      </p:sp>
      <p:pic>
        <p:nvPicPr>
          <p:cNvPr id="4" name="內容版面配置區 3">
            <a:extLst>
              <a:ext uri="{FF2B5EF4-FFF2-40B4-BE49-F238E27FC236}">
                <a16:creationId xmlns:a16="http://schemas.microsoft.com/office/drawing/2014/main" id="{C350E669-A54B-4908-A559-F6B3EAA58C65}"/>
              </a:ext>
            </a:extLst>
          </p:cNvPr>
          <p:cNvPicPr>
            <a:picLocks noGrp="1" noChangeAspect="1"/>
          </p:cNvPicPr>
          <p:nvPr>
            <p:ph idx="1"/>
          </p:nvPr>
        </p:nvPicPr>
        <p:blipFill>
          <a:blip r:embed="rId3"/>
          <a:stretch>
            <a:fillRect/>
          </a:stretch>
        </p:blipFill>
        <p:spPr>
          <a:xfrm>
            <a:off x="7049333" y="4061443"/>
            <a:ext cx="4708849" cy="1019038"/>
          </a:xfrm>
          <a:prstGeom prst="rect">
            <a:avLst/>
          </a:prstGeom>
        </p:spPr>
      </p:pic>
      <p:pic>
        <p:nvPicPr>
          <p:cNvPr id="5" name="圖片 4">
            <a:extLst>
              <a:ext uri="{FF2B5EF4-FFF2-40B4-BE49-F238E27FC236}">
                <a16:creationId xmlns:a16="http://schemas.microsoft.com/office/drawing/2014/main" id="{0C1D795F-A486-4F9A-9AB9-BA2710A7BA99}"/>
              </a:ext>
            </a:extLst>
          </p:cNvPr>
          <p:cNvPicPr>
            <a:picLocks noChangeAspect="1"/>
          </p:cNvPicPr>
          <p:nvPr/>
        </p:nvPicPr>
        <p:blipFill>
          <a:blip r:embed="rId4"/>
          <a:stretch>
            <a:fillRect/>
          </a:stretch>
        </p:blipFill>
        <p:spPr>
          <a:xfrm>
            <a:off x="279036" y="2555000"/>
            <a:ext cx="6315480" cy="3828272"/>
          </a:xfrm>
          <a:prstGeom prst="rect">
            <a:avLst/>
          </a:prstGeom>
        </p:spPr>
      </p:pic>
      <p:sp>
        <p:nvSpPr>
          <p:cNvPr id="6" name="矩形 5">
            <a:extLst>
              <a:ext uri="{FF2B5EF4-FFF2-40B4-BE49-F238E27FC236}">
                <a16:creationId xmlns:a16="http://schemas.microsoft.com/office/drawing/2014/main" id="{B16EB0F6-07F3-48F1-AE6E-A9151EEA3346}"/>
              </a:ext>
            </a:extLst>
          </p:cNvPr>
          <p:cNvSpPr/>
          <p:nvPr/>
        </p:nvSpPr>
        <p:spPr>
          <a:xfrm>
            <a:off x="433818" y="3576656"/>
            <a:ext cx="4091530" cy="163744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內容版面配置區 3">
            <a:extLst>
              <a:ext uri="{FF2B5EF4-FFF2-40B4-BE49-F238E27FC236}">
                <a16:creationId xmlns:a16="http://schemas.microsoft.com/office/drawing/2014/main" id="{7C05DC68-298B-43C1-9DFD-1AE794D963C3}"/>
              </a:ext>
            </a:extLst>
          </p:cNvPr>
          <p:cNvSpPr txBox="1">
            <a:spLocks/>
          </p:cNvSpPr>
          <p:nvPr/>
        </p:nvSpPr>
        <p:spPr>
          <a:xfrm>
            <a:off x="838200" y="1825625"/>
            <a:ext cx="10515600" cy="145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Discriminative attention of a view</a:t>
            </a:r>
            <a:endParaRPr lang="zh-TW" altLang="en-US" dirty="0"/>
          </a:p>
        </p:txBody>
      </p:sp>
    </p:spTree>
    <p:extLst>
      <p:ext uri="{BB962C8B-B14F-4D97-AF65-F5344CB8AC3E}">
        <p14:creationId xmlns:p14="http://schemas.microsoft.com/office/powerpoint/2010/main" val="7435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a:xfrm>
            <a:off x="838200" y="365125"/>
            <a:ext cx="11165732" cy="1325563"/>
          </a:xfrm>
        </p:spPr>
        <p:txBody>
          <a:bodyPr/>
          <a:lstStyle/>
          <a:p>
            <a:r>
              <a:rPr lang="en-US" altLang="zh-TW" b="1" dirty="0">
                <a:solidFill>
                  <a:srgbClr val="0070C0"/>
                </a:solidFill>
              </a:rPr>
              <a:t>Pairwise Interaction</a:t>
            </a:r>
            <a:r>
              <a:rPr lang="zh-TW" altLang="en-US" b="1" dirty="0">
                <a:solidFill>
                  <a:srgbClr val="0070C0"/>
                </a:solidFill>
              </a:rPr>
              <a:t> </a:t>
            </a:r>
            <a:r>
              <a:rPr lang="en-US" altLang="zh-TW" b="1" dirty="0">
                <a:solidFill>
                  <a:srgbClr val="0070C0"/>
                </a:solidFill>
              </a:rPr>
              <a:t>&amp;</a:t>
            </a:r>
            <a:r>
              <a:rPr lang="zh-TW" altLang="en-US" b="1" dirty="0">
                <a:solidFill>
                  <a:srgbClr val="0070C0"/>
                </a:solidFill>
              </a:rPr>
              <a:t> </a:t>
            </a:r>
            <a:r>
              <a:rPr lang="en-US" altLang="zh-TW" b="1" dirty="0">
                <a:solidFill>
                  <a:srgbClr val="0070C0"/>
                </a:solidFill>
              </a:rPr>
              <a:t>Pair Construction</a:t>
            </a:r>
            <a:endParaRPr lang="zh-TW" altLang="en-US" dirty="0">
              <a:solidFill>
                <a:srgbClr val="0070C0"/>
              </a:solidFill>
            </a:endParaRPr>
          </a:p>
        </p:txBody>
      </p:sp>
      <p:pic>
        <p:nvPicPr>
          <p:cNvPr id="7" name="內容版面配置區 4">
            <a:extLst>
              <a:ext uri="{FF2B5EF4-FFF2-40B4-BE49-F238E27FC236}">
                <a16:creationId xmlns:a16="http://schemas.microsoft.com/office/drawing/2014/main" id="{78C9E038-CA22-41EF-9D84-76EEE9C9816A}"/>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115019" y="2815562"/>
            <a:ext cx="3238781" cy="2118544"/>
          </a:xfrm>
          <a:prstGeom prst="rect">
            <a:avLst/>
          </a:prstGeom>
        </p:spPr>
      </p:pic>
      <p:pic>
        <p:nvPicPr>
          <p:cNvPr id="8" name="圖片 7">
            <a:extLst>
              <a:ext uri="{FF2B5EF4-FFF2-40B4-BE49-F238E27FC236}">
                <a16:creationId xmlns:a16="http://schemas.microsoft.com/office/drawing/2014/main" id="{9B94C2BC-4DEB-4FFC-BE12-0ADBED613A7B}"/>
              </a:ext>
            </a:extLst>
          </p:cNvPr>
          <p:cNvPicPr>
            <a:picLocks noChangeAspect="1"/>
          </p:cNvPicPr>
          <p:nvPr/>
        </p:nvPicPr>
        <p:blipFill>
          <a:blip r:embed="rId4"/>
          <a:stretch>
            <a:fillRect/>
          </a:stretch>
        </p:blipFill>
        <p:spPr>
          <a:xfrm>
            <a:off x="439365" y="1797693"/>
            <a:ext cx="7145587" cy="4331460"/>
          </a:xfrm>
          <a:prstGeom prst="rect">
            <a:avLst/>
          </a:prstGeom>
        </p:spPr>
      </p:pic>
      <p:sp>
        <p:nvSpPr>
          <p:cNvPr id="5" name="矩形 4">
            <a:extLst>
              <a:ext uri="{FF2B5EF4-FFF2-40B4-BE49-F238E27FC236}">
                <a16:creationId xmlns:a16="http://schemas.microsoft.com/office/drawing/2014/main" id="{63F815BC-2E3F-44AA-AF90-BD241A17CDA4}"/>
              </a:ext>
            </a:extLst>
          </p:cNvPr>
          <p:cNvSpPr/>
          <p:nvPr/>
        </p:nvSpPr>
        <p:spPr>
          <a:xfrm>
            <a:off x="4576609" y="2113465"/>
            <a:ext cx="3008343" cy="35502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1244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Loss Function</a:t>
            </a:r>
            <a:endParaRPr lang="zh-TW" altLang="en-US" dirty="0">
              <a:solidFill>
                <a:srgbClr val="0070C0"/>
              </a:solidFill>
            </a:endParaRPr>
          </a:p>
        </p:txBody>
      </p:sp>
      <p:pic>
        <p:nvPicPr>
          <p:cNvPr id="4" name="內容版面配置區 3">
            <a:extLst>
              <a:ext uri="{FF2B5EF4-FFF2-40B4-BE49-F238E27FC236}">
                <a16:creationId xmlns:a16="http://schemas.microsoft.com/office/drawing/2014/main" id="{6645FE05-F91D-44E9-86FE-6E0A9D1C150A}"/>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29531" y="3573625"/>
            <a:ext cx="7815697" cy="3106612"/>
          </a:xfrm>
          <a:prstGeom prst="rect">
            <a:avLst/>
          </a:prstGeom>
        </p:spPr>
      </p:pic>
      <p:sp>
        <p:nvSpPr>
          <p:cNvPr id="5" name="內容版面配置區 3">
            <a:extLst>
              <a:ext uri="{FF2B5EF4-FFF2-40B4-BE49-F238E27FC236}">
                <a16:creationId xmlns:a16="http://schemas.microsoft.com/office/drawing/2014/main" id="{89594F58-A9DC-4FE5-A0E6-AC0FA57AB0CE}"/>
              </a:ext>
            </a:extLst>
          </p:cNvPr>
          <p:cNvSpPr txBox="1">
            <a:spLocks/>
          </p:cNvSpPr>
          <p:nvPr/>
        </p:nvSpPr>
        <p:spPr>
          <a:xfrm>
            <a:off x="838200" y="1825625"/>
            <a:ext cx="10515600" cy="14587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Cross Entropy Loss</a:t>
            </a:r>
          </a:p>
          <a:p>
            <a:r>
              <a:rPr lang="en-US" altLang="zh-TW" dirty="0"/>
              <a:t> Score Ranking Regularization</a:t>
            </a:r>
          </a:p>
          <a:p>
            <a:pPr lvl="1"/>
            <a:r>
              <a:rPr lang="en-US" altLang="zh-TW" dirty="0"/>
              <a:t>Feature highlighted by the object in the same class should lead to higher score than the one highlighted by the object in the other classes.  </a:t>
            </a:r>
          </a:p>
          <a:p>
            <a:endParaRPr lang="zh-TW" altLang="en-US" dirty="0"/>
          </a:p>
        </p:txBody>
      </p:sp>
    </p:spTree>
    <p:extLst>
      <p:ext uri="{BB962C8B-B14F-4D97-AF65-F5344CB8AC3E}">
        <p14:creationId xmlns:p14="http://schemas.microsoft.com/office/powerpoint/2010/main" val="151916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68869-A6B2-4EDE-9615-FBE7F4E44061}"/>
              </a:ext>
            </a:extLst>
          </p:cNvPr>
          <p:cNvSpPr>
            <a:spLocks noGrp="1"/>
          </p:cNvSpPr>
          <p:nvPr>
            <p:ph type="title"/>
          </p:nvPr>
        </p:nvSpPr>
        <p:spPr/>
        <p:txBody>
          <a:bodyPr/>
          <a:lstStyle/>
          <a:p>
            <a:r>
              <a:rPr lang="en-US" altLang="zh-TW" b="1" dirty="0">
                <a:solidFill>
                  <a:schemeClr val="accent1"/>
                </a:solidFill>
              </a:rPr>
              <a:t>Outline</a:t>
            </a:r>
            <a:endParaRPr lang="zh-TW" altLang="en-US" b="1" dirty="0">
              <a:solidFill>
                <a:schemeClr val="accent1"/>
              </a:solidFill>
            </a:endParaRPr>
          </a:p>
        </p:txBody>
      </p:sp>
      <p:sp>
        <p:nvSpPr>
          <p:cNvPr id="3" name="內容版面配置區 2">
            <a:extLst>
              <a:ext uri="{FF2B5EF4-FFF2-40B4-BE49-F238E27FC236}">
                <a16:creationId xmlns:a16="http://schemas.microsoft.com/office/drawing/2014/main" id="{B9D6180E-D848-4497-9C14-01C02331C482}"/>
              </a:ext>
            </a:extLst>
          </p:cNvPr>
          <p:cNvSpPr>
            <a:spLocks noGrp="1"/>
          </p:cNvSpPr>
          <p:nvPr>
            <p:ph idx="1"/>
          </p:nvPr>
        </p:nvSpPr>
        <p:spPr/>
        <p:txBody>
          <a:bodyPr/>
          <a:lstStyle/>
          <a:p>
            <a:r>
              <a:rPr lang="en-US" altLang="zh-TW" sz="3200" dirty="0"/>
              <a:t>Introduction</a:t>
            </a:r>
            <a:endParaRPr lang="en-US" altLang="zh-TW" sz="3200" dirty="0">
              <a:solidFill>
                <a:srgbClr val="0070C0"/>
              </a:solidFill>
            </a:endParaRPr>
          </a:p>
          <a:p>
            <a:r>
              <a:rPr lang="en-US" altLang="zh-TW" sz="3200" dirty="0"/>
              <a:t>Related Work</a:t>
            </a:r>
          </a:p>
          <a:p>
            <a:r>
              <a:rPr lang="en-US" altLang="zh-TW" sz="3200" dirty="0">
                <a:solidFill>
                  <a:srgbClr val="0070C0"/>
                </a:solidFill>
              </a:rPr>
              <a:t>Proposed approach</a:t>
            </a:r>
          </a:p>
          <a:p>
            <a:r>
              <a:rPr lang="zh-TW" altLang="zh-TW" sz="3200" dirty="0">
                <a:solidFill>
                  <a:srgbClr val="000000"/>
                </a:solidFill>
                <a:latin typeface="Corbel"/>
                <a:ea typeface="Corbel"/>
                <a:cs typeface="Corbel"/>
                <a:sym typeface="Corbel"/>
              </a:rPr>
              <a:t>Experimental results</a:t>
            </a:r>
            <a:endParaRPr lang="en-US" altLang="zh-TW" sz="3200" dirty="0"/>
          </a:p>
          <a:p>
            <a:endParaRPr lang="zh-TW" altLang="en-US" dirty="0"/>
          </a:p>
        </p:txBody>
      </p:sp>
    </p:spTree>
    <p:extLst>
      <p:ext uri="{BB962C8B-B14F-4D97-AF65-F5344CB8AC3E}">
        <p14:creationId xmlns:p14="http://schemas.microsoft.com/office/powerpoint/2010/main" val="331749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Overview</a:t>
            </a:r>
          </a:p>
        </p:txBody>
      </p:sp>
      <p:pic>
        <p:nvPicPr>
          <p:cNvPr id="30" name="圖片 29">
            <a:extLst>
              <a:ext uri="{FF2B5EF4-FFF2-40B4-BE49-F238E27FC236}">
                <a16:creationId xmlns:a16="http://schemas.microsoft.com/office/drawing/2014/main" id="{1681E4EC-F7E8-4775-9E5F-62619056E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087" y="2905200"/>
            <a:ext cx="10193825" cy="3766192"/>
          </a:xfrm>
          <a:prstGeom prst="rect">
            <a:avLst/>
          </a:prstGeom>
        </p:spPr>
      </p:pic>
      <p:sp>
        <p:nvSpPr>
          <p:cNvPr id="31" name="內容版面配置區 3">
            <a:extLst>
              <a:ext uri="{FF2B5EF4-FFF2-40B4-BE49-F238E27FC236}">
                <a16:creationId xmlns:a16="http://schemas.microsoft.com/office/drawing/2014/main" id="{655319F8-D3D1-486D-A4F0-E8A0A28F9A64}"/>
              </a:ext>
            </a:extLst>
          </p:cNvPr>
          <p:cNvSpPr>
            <a:spLocks noGrp="1"/>
          </p:cNvSpPr>
          <p:nvPr>
            <p:ph idx="1"/>
          </p:nvPr>
        </p:nvSpPr>
        <p:spPr>
          <a:xfrm>
            <a:off x="838200" y="1825625"/>
            <a:ext cx="10515600" cy="1458751"/>
          </a:xfrm>
        </p:spPr>
        <p:txBody>
          <a:bodyPr/>
          <a:lstStyle/>
          <a:p>
            <a:r>
              <a:rPr lang="en-US" altLang="zh-TW" dirty="0"/>
              <a:t>Train 3 models to root, vowel, consonant separately</a:t>
            </a:r>
          </a:p>
          <a:p>
            <a:r>
              <a:rPr lang="en-US" altLang="zh-TW" dirty="0"/>
              <a:t>Use the same loss function as API-Net</a:t>
            </a:r>
          </a:p>
          <a:p>
            <a:pPr marL="0" indent="0">
              <a:buNone/>
            </a:pPr>
            <a:endParaRPr lang="zh-TW" altLang="en-US" dirty="0"/>
          </a:p>
        </p:txBody>
      </p:sp>
    </p:spTree>
    <p:extLst>
      <p:ext uri="{BB962C8B-B14F-4D97-AF65-F5344CB8AC3E}">
        <p14:creationId xmlns:p14="http://schemas.microsoft.com/office/powerpoint/2010/main" val="1369227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Data Preprocessing</a:t>
            </a:r>
          </a:p>
        </p:txBody>
      </p:sp>
      <p:pic>
        <p:nvPicPr>
          <p:cNvPr id="6" name="內容版面配置區 5">
            <a:extLst>
              <a:ext uri="{FF2B5EF4-FFF2-40B4-BE49-F238E27FC236}">
                <a16:creationId xmlns:a16="http://schemas.microsoft.com/office/drawing/2014/main" id="{31828606-0844-4A7E-87CD-B2F589A03D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962998"/>
            <a:ext cx="2247900" cy="1304925"/>
          </a:xfrm>
          <a:prstGeom prst="rect">
            <a:avLst/>
          </a:prstGeom>
          <a:ln>
            <a:noFill/>
          </a:ln>
          <a:effectLst>
            <a:outerShdw blurRad="190500" algn="tl" rotWithShape="0">
              <a:srgbClr val="000000">
                <a:alpha val="70000"/>
              </a:srgbClr>
            </a:outerShdw>
          </a:effectLst>
        </p:spPr>
      </p:pic>
      <p:pic>
        <p:nvPicPr>
          <p:cNvPr id="9" name="圖片 8">
            <a:extLst>
              <a:ext uri="{FF2B5EF4-FFF2-40B4-BE49-F238E27FC236}">
                <a16:creationId xmlns:a16="http://schemas.microsoft.com/office/drawing/2014/main" id="{B8F38C43-2E1B-4E7C-8DDA-1002D9C92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184075"/>
            <a:ext cx="2247900" cy="1304925"/>
          </a:xfrm>
          <a:prstGeom prst="rect">
            <a:avLst/>
          </a:prstGeom>
          <a:ln>
            <a:noFill/>
          </a:ln>
          <a:effectLst>
            <a:outerShdw blurRad="190500" algn="tl" rotWithShape="0">
              <a:srgbClr val="000000">
                <a:alpha val="70000"/>
              </a:srgbClr>
            </a:outerShdw>
          </a:effectLst>
        </p:spPr>
      </p:pic>
      <p:pic>
        <p:nvPicPr>
          <p:cNvPr id="11" name="圖片 10">
            <a:extLst>
              <a:ext uri="{FF2B5EF4-FFF2-40B4-BE49-F238E27FC236}">
                <a16:creationId xmlns:a16="http://schemas.microsoft.com/office/drawing/2014/main" id="{5AD3C61E-DAD9-49A2-8EA9-C0965585E9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7961" y="2962998"/>
            <a:ext cx="2247900" cy="1304925"/>
          </a:xfrm>
          <a:prstGeom prst="rect">
            <a:avLst/>
          </a:prstGeom>
          <a:ln>
            <a:noFill/>
          </a:ln>
          <a:effectLst>
            <a:outerShdw blurRad="190500" algn="tl" rotWithShape="0">
              <a:srgbClr val="000000">
                <a:alpha val="70000"/>
              </a:srgbClr>
            </a:outerShdw>
          </a:effectLst>
        </p:spPr>
      </p:pic>
      <p:pic>
        <p:nvPicPr>
          <p:cNvPr id="13" name="圖片 12">
            <a:extLst>
              <a:ext uri="{FF2B5EF4-FFF2-40B4-BE49-F238E27FC236}">
                <a16:creationId xmlns:a16="http://schemas.microsoft.com/office/drawing/2014/main" id="{966B4159-772E-4C19-934B-CE17C09F9F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7961" y="5184076"/>
            <a:ext cx="2247900" cy="1304925"/>
          </a:xfrm>
          <a:prstGeom prst="rect">
            <a:avLst/>
          </a:prstGeom>
          <a:ln>
            <a:noFill/>
          </a:ln>
          <a:effectLst>
            <a:outerShdw blurRad="190500" algn="tl" rotWithShape="0">
              <a:srgbClr val="000000">
                <a:alpha val="70000"/>
              </a:srgbClr>
            </a:outerShdw>
          </a:effectLst>
        </p:spPr>
      </p:pic>
      <p:pic>
        <p:nvPicPr>
          <p:cNvPr id="15" name="圖片 14">
            <a:extLst>
              <a:ext uri="{FF2B5EF4-FFF2-40B4-BE49-F238E27FC236}">
                <a16:creationId xmlns:a16="http://schemas.microsoft.com/office/drawing/2014/main" id="{D17B0E4C-AD8F-4E0B-9EC9-08F17DFEE7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7483" y="2962996"/>
            <a:ext cx="2247900" cy="1304925"/>
          </a:xfrm>
          <a:prstGeom prst="rect">
            <a:avLst/>
          </a:prstGeom>
          <a:ln>
            <a:noFill/>
          </a:ln>
          <a:effectLst>
            <a:outerShdw blurRad="190500" algn="tl" rotWithShape="0">
              <a:srgbClr val="000000">
                <a:alpha val="70000"/>
              </a:srgbClr>
            </a:outerShdw>
          </a:effectLst>
        </p:spPr>
      </p:pic>
      <p:pic>
        <p:nvPicPr>
          <p:cNvPr id="17" name="圖片 16">
            <a:extLst>
              <a:ext uri="{FF2B5EF4-FFF2-40B4-BE49-F238E27FC236}">
                <a16:creationId xmlns:a16="http://schemas.microsoft.com/office/drawing/2014/main" id="{EA80503A-2089-465F-856C-4F05C59D63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27483" y="5184077"/>
            <a:ext cx="2247900" cy="1304925"/>
          </a:xfrm>
          <a:prstGeom prst="rect">
            <a:avLst/>
          </a:prstGeom>
          <a:ln>
            <a:noFill/>
          </a:ln>
          <a:effectLst>
            <a:outerShdw blurRad="190500" algn="tl" rotWithShape="0">
              <a:srgbClr val="000000">
                <a:alpha val="70000"/>
              </a:srgbClr>
            </a:outerShdw>
          </a:effectLst>
        </p:spPr>
      </p:pic>
      <p:pic>
        <p:nvPicPr>
          <p:cNvPr id="19" name="圖片 18">
            <a:extLst>
              <a:ext uri="{FF2B5EF4-FFF2-40B4-BE49-F238E27FC236}">
                <a16:creationId xmlns:a16="http://schemas.microsoft.com/office/drawing/2014/main" id="{3E4EB9B3-77D0-4835-8AB6-52E15C70DC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97722" y="2962997"/>
            <a:ext cx="2247900" cy="1304925"/>
          </a:xfrm>
          <a:prstGeom prst="rect">
            <a:avLst/>
          </a:prstGeom>
          <a:ln>
            <a:noFill/>
          </a:ln>
          <a:effectLst>
            <a:outerShdw blurRad="190500" algn="tl" rotWithShape="0">
              <a:srgbClr val="000000">
                <a:alpha val="70000"/>
              </a:srgbClr>
            </a:outerShdw>
          </a:effectLst>
        </p:spPr>
      </p:pic>
      <p:pic>
        <p:nvPicPr>
          <p:cNvPr id="21" name="圖片 20">
            <a:extLst>
              <a:ext uri="{FF2B5EF4-FFF2-40B4-BE49-F238E27FC236}">
                <a16:creationId xmlns:a16="http://schemas.microsoft.com/office/drawing/2014/main" id="{42FF5F26-C9E0-4777-AE9E-1913819438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97722" y="5184078"/>
            <a:ext cx="2247900" cy="1304925"/>
          </a:xfrm>
          <a:prstGeom prst="rect">
            <a:avLst/>
          </a:prstGeom>
          <a:ln>
            <a:noFill/>
          </a:ln>
          <a:effectLst>
            <a:outerShdw blurRad="190500" algn="tl" rotWithShape="0">
              <a:srgbClr val="000000">
                <a:alpha val="70000"/>
              </a:srgbClr>
            </a:outerShdw>
          </a:effectLst>
        </p:spPr>
      </p:pic>
      <p:sp>
        <p:nvSpPr>
          <p:cNvPr id="22" name="文字方塊 21">
            <a:extLst>
              <a:ext uri="{FF2B5EF4-FFF2-40B4-BE49-F238E27FC236}">
                <a16:creationId xmlns:a16="http://schemas.microsoft.com/office/drawing/2014/main" id="{D3773AB3-C271-44FB-990F-D5A804A59F3F}"/>
              </a:ext>
            </a:extLst>
          </p:cNvPr>
          <p:cNvSpPr txBox="1"/>
          <p:nvPr/>
        </p:nvSpPr>
        <p:spPr>
          <a:xfrm>
            <a:off x="2071396" y="2651740"/>
            <a:ext cx="184731" cy="369332"/>
          </a:xfrm>
          <a:prstGeom prst="rect">
            <a:avLst/>
          </a:prstGeom>
          <a:noFill/>
        </p:spPr>
        <p:txBody>
          <a:bodyPr wrap="none" rtlCol="0">
            <a:spAutoFit/>
          </a:bodyPr>
          <a:lstStyle/>
          <a:p>
            <a:endParaRPr lang="zh-TW" altLang="en-US" dirty="0"/>
          </a:p>
        </p:txBody>
      </p:sp>
      <p:sp>
        <p:nvSpPr>
          <p:cNvPr id="12" name="內容版面配置區 3">
            <a:extLst>
              <a:ext uri="{FF2B5EF4-FFF2-40B4-BE49-F238E27FC236}">
                <a16:creationId xmlns:a16="http://schemas.microsoft.com/office/drawing/2014/main" id="{8FD149DA-78E5-401B-85E8-CD1DD8C9635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Align the word to the center of the image and add some noise</a:t>
            </a:r>
          </a:p>
          <a:p>
            <a:pPr lvl="1"/>
            <a:r>
              <a:rPr lang="en-US" altLang="zh-TW" dirty="0"/>
              <a:t>Cut out, add block, adjust visibility</a:t>
            </a:r>
            <a:endParaRPr lang="zh-TW" altLang="en-US" dirty="0"/>
          </a:p>
        </p:txBody>
      </p:sp>
    </p:spTree>
    <p:extLst>
      <p:ext uri="{BB962C8B-B14F-4D97-AF65-F5344CB8AC3E}">
        <p14:creationId xmlns:p14="http://schemas.microsoft.com/office/powerpoint/2010/main" val="305587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Unseen Object Issue</a:t>
            </a:r>
            <a:endParaRPr lang="zh-TW" altLang="en-US" dirty="0">
              <a:solidFill>
                <a:srgbClr val="0070C0"/>
              </a:solidFill>
            </a:endParaRPr>
          </a:p>
        </p:txBody>
      </p:sp>
      <p:sp>
        <p:nvSpPr>
          <p:cNvPr id="4" name="內容版面配置區 3">
            <a:extLst>
              <a:ext uri="{FF2B5EF4-FFF2-40B4-BE49-F238E27FC236}">
                <a16:creationId xmlns:a16="http://schemas.microsoft.com/office/drawing/2014/main" id="{39A9FC02-FB40-4868-97DA-8DCB5E466A53}"/>
              </a:ext>
            </a:extLst>
          </p:cNvPr>
          <p:cNvSpPr>
            <a:spLocks noGrp="1"/>
          </p:cNvSpPr>
          <p:nvPr>
            <p:ph idx="1"/>
          </p:nvPr>
        </p:nvSpPr>
        <p:spPr/>
        <p:txBody>
          <a:bodyPr/>
          <a:lstStyle/>
          <a:p>
            <a:r>
              <a:rPr lang="en-US" altLang="zh-TW" dirty="0"/>
              <a:t>Grapheme root classifier</a:t>
            </a:r>
          </a:p>
          <a:p>
            <a:pPr lvl="1"/>
            <a:r>
              <a:rPr lang="en-US" altLang="zh-TW" dirty="0"/>
              <a:t>Use the whole dataset</a:t>
            </a:r>
          </a:p>
          <a:p>
            <a:r>
              <a:rPr lang="en-US" altLang="zh-TW" dirty="0"/>
              <a:t>vowel diacritic and consonant diacritic classifier</a:t>
            </a:r>
          </a:p>
          <a:p>
            <a:pPr lvl="1"/>
            <a:r>
              <a:rPr lang="en-US" altLang="zh-TW" dirty="0"/>
              <a:t>Drop out the data in which the same grapheme root must lead to the same vowel or consonant in the training set</a:t>
            </a:r>
            <a:endParaRPr lang="zh-TW" altLang="en-US" dirty="0"/>
          </a:p>
        </p:txBody>
      </p:sp>
    </p:spTree>
    <p:extLst>
      <p:ext uri="{BB962C8B-B14F-4D97-AF65-F5344CB8AC3E}">
        <p14:creationId xmlns:p14="http://schemas.microsoft.com/office/powerpoint/2010/main" val="201544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68869-A6B2-4EDE-9615-FBE7F4E44061}"/>
              </a:ext>
            </a:extLst>
          </p:cNvPr>
          <p:cNvSpPr>
            <a:spLocks noGrp="1"/>
          </p:cNvSpPr>
          <p:nvPr>
            <p:ph type="title"/>
          </p:nvPr>
        </p:nvSpPr>
        <p:spPr/>
        <p:txBody>
          <a:bodyPr/>
          <a:lstStyle/>
          <a:p>
            <a:r>
              <a:rPr lang="en-US" altLang="zh-TW" b="1" dirty="0">
                <a:solidFill>
                  <a:schemeClr val="accent1"/>
                </a:solidFill>
              </a:rPr>
              <a:t>Outline</a:t>
            </a:r>
            <a:endParaRPr lang="zh-TW" altLang="en-US" b="1" dirty="0">
              <a:solidFill>
                <a:schemeClr val="accent1"/>
              </a:solidFill>
            </a:endParaRPr>
          </a:p>
        </p:txBody>
      </p:sp>
      <p:sp>
        <p:nvSpPr>
          <p:cNvPr id="3" name="內容版面配置區 2">
            <a:extLst>
              <a:ext uri="{FF2B5EF4-FFF2-40B4-BE49-F238E27FC236}">
                <a16:creationId xmlns:a16="http://schemas.microsoft.com/office/drawing/2014/main" id="{B9D6180E-D848-4497-9C14-01C02331C482}"/>
              </a:ext>
            </a:extLst>
          </p:cNvPr>
          <p:cNvSpPr>
            <a:spLocks noGrp="1"/>
          </p:cNvSpPr>
          <p:nvPr>
            <p:ph idx="1"/>
          </p:nvPr>
        </p:nvSpPr>
        <p:spPr/>
        <p:txBody>
          <a:bodyPr/>
          <a:lstStyle/>
          <a:p>
            <a:r>
              <a:rPr lang="en-US" altLang="zh-TW" sz="3200" dirty="0"/>
              <a:t>Introduction</a:t>
            </a:r>
          </a:p>
          <a:p>
            <a:r>
              <a:rPr lang="en-US" altLang="zh-TW" sz="3200" dirty="0"/>
              <a:t>Related Work</a:t>
            </a:r>
          </a:p>
          <a:p>
            <a:r>
              <a:rPr lang="en-US" altLang="zh-TW" sz="3200" dirty="0"/>
              <a:t>Proposed approach</a:t>
            </a:r>
          </a:p>
          <a:p>
            <a:r>
              <a:rPr lang="zh-TW" altLang="zh-TW" sz="3200" dirty="0">
                <a:solidFill>
                  <a:srgbClr val="0070C0"/>
                </a:solidFill>
                <a:latin typeface="Corbel"/>
                <a:ea typeface="Corbel"/>
                <a:cs typeface="Corbel"/>
                <a:sym typeface="Corbel"/>
              </a:rPr>
              <a:t>Experimental results</a:t>
            </a:r>
            <a:endParaRPr lang="en-US" altLang="zh-TW" sz="3200" dirty="0">
              <a:solidFill>
                <a:srgbClr val="0070C0"/>
              </a:solidFill>
            </a:endParaRPr>
          </a:p>
          <a:p>
            <a:endParaRPr lang="zh-TW" altLang="en-US" dirty="0"/>
          </a:p>
        </p:txBody>
      </p:sp>
    </p:spTree>
    <p:extLst>
      <p:ext uri="{BB962C8B-B14F-4D97-AF65-F5344CB8AC3E}">
        <p14:creationId xmlns:p14="http://schemas.microsoft.com/office/powerpoint/2010/main" val="2938780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Dataset and Metric for Evaluation</a:t>
            </a:r>
            <a:endParaRPr lang="zh-TW" altLang="en-US" dirty="0">
              <a:solidFill>
                <a:srgbClr val="0070C0"/>
              </a:solidFill>
            </a:endParaRPr>
          </a:p>
        </p:txBody>
      </p:sp>
      <p:sp>
        <p:nvSpPr>
          <p:cNvPr id="4" name="內容版面配置區 3">
            <a:extLst>
              <a:ext uri="{FF2B5EF4-FFF2-40B4-BE49-F238E27FC236}">
                <a16:creationId xmlns:a16="http://schemas.microsoft.com/office/drawing/2014/main" id="{12CA5877-B6CB-449C-82C2-11F7094687E6}"/>
              </a:ext>
            </a:extLst>
          </p:cNvPr>
          <p:cNvSpPr>
            <a:spLocks noGrp="1"/>
          </p:cNvSpPr>
          <p:nvPr>
            <p:ph idx="1"/>
          </p:nvPr>
        </p:nvSpPr>
        <p:spPr>
          <a:xfrm>
            <a:off x="838200" y="1825625"/>
            <a:ext cx="10515600" cy="4351338"/>
          </a:xfrm>
        </p:spPr>
        <p:txBody>
          <a:bodyPr/>
          <a:lstStyle/>
          <a:p>
            <a:r>
              <a:rPr lang="en-US" altLang="zh-TW" dirty="0"/>
              <a:t>Public Dataset &amp; Private Dataset of the Challenge</a:t>
            </a:r>
          </a:p>
          <a:p>
            <a:r>
              <a:rPr lang="en-US" altLang="zh-TW" dirty="0"/>
              <a:t>Weighted Accuracy</a:t>
            </a:r>
          </a:p>
          <a:p>
            <a:pPr marL="457200" lvl="1" indent="0">
              <a:buNone/>
            </a:pPr>
            <a:r>
              <a:rPr lang="en-US" altLang="zh-TW" dirty="0"/>
              <a:t>grapheme root:</a:t>
            </a:r>
            <a:r>
              <a:rPr lang="zh-TW" altLang="en-US" dirty="0"/>
              <a:t> </a:t>
            </a:r>
            <a:r>
              <a:rPr lang="en-US" altLang="zh-TW" dirty="0"/>
              <a:t>0.5</a:t>
            </a:r>
          </a:p>
          <a:p>
            <a:pPr marL="457200" lvl="1" indent="0">
              <a:buNone/>
            </a:pPr>
            <a:r>
              <a:rPr lang="en-US" altLang="zh-TW" dirty="0"/>
              <a:t>vowel diacritic: 0.25</a:t>
            </a:r>
          </a:p>
          <a:p>
            <a:pPr marL="457200" lvl="1" indent="0">
              <a:buNone/>
            </a:pPr>
            <a:r>
              <a:rPr lang="en-US" altLang="zh-TW" dirty="0"/>
              <a:t>consonant diacritic: 0.25</a:t>
            </a:r>
          </a:p>
          <a:p>
            <a:pPr lvl="1"/>
            <a:endParaRPr lang="en-US" altLang="zh-TW" dirty="0"/>
          </a:p>
        </p:txBody>
      </p:sp>
    </p:spTree>
    <p:extLst>
      <p:ext uri="{BB962C8B-B14F-4D97-AF65-F5344CB8AC3E}">
        <p14:creationId xmlns:p14="http://schemas.microsoft.com/office/powerpoint/2010/main" val="80578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30B3C5-BA38-43C2-B1CB-0211ADCDA8CC}"/>
              </a:ext>
            </a:extLst>
          </p:cNvPr>
          <p:cNvSpPr>
            <a:spLocks noGrp="1"/>
          </p:cNvSpPr>
          <p:nvPr>
            <p:ph idx="1"/>
          </p:nvPr>
        </p:nvSpPr>
        <p:spPr>
          <a:xfrm>
            <a:off x="838200" y="1769640"/>
            <a:ext cx="10515600" cy="3063616"/>
          </a:xfrm>
        </p:spPr>
        <p:txBody>
          <a:bodyPr>
            <a:normAutofit/>
          </a:bodyPr>
          <a:lstStyle/>
          <a:p>
            <a:r>
              <a:rPr lang="en-US" altLang="zh-TW" sz="3600" b="1" dirty="0"/>
              <a:t>GitHub link of my code</a:t>
            </a:r>
          </a:p>
          <a:p>
            <a:pPr marL="457200" lvl="1" indent="0">
              <a:buNone/>
            </a:pPr>
            <a:r>
              <a:rPr lang="en-US" altLang="zh-TW" sz="3200" dirty="0">
                <a:hlinkClick r:id="rId2"/>
              </a:rPr>
              <a:t>https://github.com/072jiajia/VRDL_FinalProject</a:t>
            </a:r>
            <a:endParaRPr lang="en-US" altLang="zh-TW" sz="3200" dirty="0"/>
          </a:p>
          <a:p>
            <a:r>
              <a:rPr lang="en-US" altLang="zh-TW" sz="3600" b="1" dirty="0"/>
              <a:t>Reference</a:t>
            </a:r>
          </a:p>
          <a:p>
            <a:pPr marL="457200" lvl="1" indent="0">
              <a:buNone/>
            </a:pPr>
            <a:r>
              <a:rPr lang="en-US" altLang="zh-TW" sz="3200" dirty="0">
                <a:hlinkClick r:id="rId3"/>
              </a:rPr>
              <a:t>https://github.com/PeiqinZhuang/API-Net</a:t>
            </a:r>
            <a:endParaRPr lang="zh-TW" altLang="zh-TW" sz="3200" dirty="0"/>
          </a:p>
          <a:p>
            <a:pPr marL="457200" lvl="1" indent="0">
              <a:buNone/>
            </a:pPr>
            <a:r>
              <a:rPr lang="en-US" altLang="zh-TW" sz="3200" dirty="0">
                <a:hlinkClick r:id="rId4"/>
              </a:rPr>
              <a:t>https://arxiv.org/pdf/2002.10191.pdf</a:t>
            </a:r>
            <a:endParaRPr lang="zh-TW" altLang="en-US" sz="3200" dirty="0"/>
          </a:p>
        </p:txBody>
      </p:sp>
    </p:spTree>
    <p:extLst>
      <p:ext uri="{BB962C8B-B14F-4D97-AF65-F5344CB8AC3E}">
        <p14:creationId xmlns:p14="http://schemas.microsoft.com/office/powerpoint/2010/main" val="1380977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Experimental results</a:t>
            </a:r>
            <a:endParaRPr lang="zh-TW" altLang="en-US" dirty="0">
              <a:solidFill>
                <a:srgbClr val="0070C0"/>
              </a:solidFill>
            </a:endParaRPr>
          </a:p>
        </p:txBody>
      </p:sp>
      <p:pic>
        <p:nvPicPr>
          <p:cNvPr id="5" name="內容版面配置區 4">
            <a:extLst>
              <a:ext uri="{FF2B5EF4-FFF2-40B4-BE49-F238E27FC236}">
                <a16:creationId xmlns:a16="http://schemas.microsoft.com/office/drawing/2014/main" id="{180E8F61-BCC4-4C40-A5ED-DABC63107DC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33881"/>
          <a:stretch/>
        </p:blipFill>
        <p:spPr>
          <a:xfrm>
            <a:off x="1443301" y="4514595"/>
            <a:ext cx="9290157" cy="1731041"/>
          </a:xfrm>
        </p:spPr>
      </p:pic>
      <p:pic>
        <p:nvPicPr>
          <p:cNvPr id="7" name="圖片 6">
            <a:extLst>
              <a:ext uri="{FF2B5EF4-FFF2-40B4-BE49-F238E27FC236}">
                <a16:creationId xmlns:a16="http://schemas.microsoft.com/office/drawing/2014/main" id="{6B3AAFE2-2042-4C8B-AD93-2CF594138AAE}"/>
              </a:ext>
            </a:extLst>
          </p:cNvPr>
          <p:cNvPicPr>
            <a:picLocks noChangeAspect="1"/>
          </p:cNvPicPr>
          <p:nvPr/>
        </p:nvPicPr>
        <p:blipFill rotWithShape="1">
          <a:blip r:embed="rId4">
            <a:extLst>
              <a:ext uri="{28A0092B-C50C-407E-A947-70E740481C1C}">
                <a14:useLocalDpi xmlns:a14="http://schemas.microsoft.com/office/drawing/2010/main" val="0"/>
              </a:ext>
            </a:extLst>
          </a:blip>
          <a:srcRect l="530" r="-530"/>
          <a:stretch/>
        </p:blipFill>
        <p:spPr>
          <a:xfrm>
            <a:off x="1535035" y="1555322"/>
            <a:ext cx="9121930" cy="1554615"/>
          </a:xfrm>
          <a:prstGeom prst="rect">
            <a:avLst/>
          </a:prstGeom>
        </p:spPr>
      </p:pic>
      <p:pic>
        <p:nvPicPr>
          <p:cNvPr id="9" name="圖片 8">
            <a:extLst>
              <a:ext uri="{FF2B5EF4-FFF2-40B4-BE49-F238E27FC236}">
                <a16:creationId xmlns:a16="http://schemas.microsoft.com/office/drawing/2014/main" id="{ABE2E732-C411-4410-9D84-A6942CC1CF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5035" y="3198803"/>
            <a:ext cx="9114310" cy="1226926"/>
          </a:xfrm>
          <a:prstGeom prst="rect">
            <a:avLst/>
          </a:prstGeom>
        </p:spPr>
      </p:pic>
    </p:spTree>
    <p:extLst>
      <p:ext uri="{BB962C8B-B14F-4D97-AF65-F5344CB8AC3E}">
        <p14:creationId xmlns:p14="http://schemas.microsoft.com/office/powerpoint/2010/main" val="2544704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Ablation study</a:t>
            </a:r>
            <a:endParaRPr lang="zh-TW" altLang="en-US" dirty="0">
              <a:solidFill>
                <a:srgbClr val="0070C0"/>
              </a:solidFill>
            </a:endParaRPr>
          </a:p>
        </p:txBody>
      </p:sp>
      <p:pic>
        <p:nvPicPr>
          <p:cNvPr id="5" name="內容版面配置區 4">
            <a:extLst>
              <a:ext uri="{FF2B5EF4-FFF2-40B4-BE49-F238E27FC236}">
                <a16:creationId xmlns:a16="http://schemas.microsoft.com/office/drawing/2014/main" id="{180E8F61-BCC4-4C40-A5ED-DABC63107DC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1611"/>
          <a:stretch/>
        </p:blipFill>
        <p:spPr>
          <a:xfrm>
            <a:off x="932320" y="3084432"/>
            <a:ext cx="10338757" cy="1441060"/>
          </a:xfrm>
        </p:spPr>
      </p:pic>
      <p:pic>
        <p:nvPicPr>
          <p:cNvPr id="4" name="圖片 3">
            <a:extLst>
              <a:ext uri="{FF2B5EF4-FFF2-40B4-BE49-F238E27FC236}">
                <a16:creationId xmlns:a16="http://schemas.microsoft.com/office/drawing/2014/main" id="{98E63444-9B8B-4889-A70B-08797E225096}"/>
              </a:ext>
            </a:extLst>
          </p:cNvPr>
          <p:cNvPicPr>
            <a:picLocks noChangeAspect="1"/>
          </p:cNvPicPr>
          <p:nvPr/>
        </p:nvPicPr>
        <p:blipFill rotWithShape="1">
          <a:blip r:embed="rId4">
            <a:extLst>
              <a:ext uri="{28A0092B-C50C-407E-A947-70E740481C1C}">
                <a14:useLocalDpi xmlns:a14="http://schemas.microsoft.com/office/drawing/2010/main" val="0"/>
              </a:ext>
            </a:extLst>
          </a:blip>
          <a:srcRect r="10398"/>
          <a:stretch/>
        </p:blipFill>
        <p:spPr>
          <a:xfrm>
            <a:off x="1053770" y="5053481"/>
            <a:ext cx="10356016" cy="1436291"/>
          </a:xfrm>
          <a:prstGeom prst="rect">
            <a:avLst/>
          </a:prstGeom>
        </p:spPr>
      </p:pic>
      <p:sp>
        <p:nvSpPr>
          <p:cNvPr id="6" name="文字方塊 5">
            <a:extLst>
              <a:ext uri="{FF2B5EF4-FFF2-40B4-BE49-F238E27FC236}">
                <a16:creationId xmlns:a16="http://schemas.microsoft.com/office/drawing/2014/main" id="{809FBC24-AD94-4EDF-B06D-762214261688}"/>
              </a:ext>
            </a:extLst>
          </p:cNvPr>
          <p:cNvSpPr txBox="1"/>
          <p:nvPr/>
        </p:nvSpPr>
        <p:spPr>
          <a:xfrm>
            <a:off x="1032895" y="2561212"/>
            <a:ext cx="3155992" cy="523220"/>
          </a:xfrm>
          <a:prstGeom prst="rect">
            <a:avLst/>
          </a:prstGeom>
          <a:noFill/>
        </p:spPr>
        <p:txBody>
          <a:bodyPr wrap="none" rtlCol="0">
            <a:spAutoFit/>
          </a:bodyPr>
          <a:lstStyle/>
          <a:p>
            <a:r>
              <a:rPr lang="en-US" altLang="zh-TW" sz="2800" dirty="0"/>
              <a:t>Drop Part of Dataset</a:t>
            </a:r>
            <a:endParaRPr lang="zh-TW" altLang="en-US" sz="2800" dirty="0"/>
          </a:p>
        </p:txBody>
      </p:sp>
      <p:sp>
        <p:nvSpPr>
          <p:cNvPr id="10" name="文字方塊 9">
            <a:extLst>
              <a:ext uri="{FF2B5EF4-FFF2-40B4-BE49-F238E27FC236}">
                <a16:creationId xmlns:a16="http://schemas.microsoft.com/office/drawing/2014/main" id="{56B2D1CC-C664-4F07-B0F0-3B0290A4BC7D}"/>
              </a:ext>
            </a:extLst>
          </p:cNvPr>
          <p:cNvSpPr txBox="1"/>
          <p:nvPr/>
        </p:nvSpPr>
        <p:spPr>
          <a:xfrm>
            <a:off x="1032895" y="4525492"/>
            <a:ext cx="3861185" cy="523220"/>
          </a:xfrm>
          <a:prstGeom prst="rect">
            <a:avLst/>
          </a:prstGeom>
          <a:noFill/>
        </p:spPr>
        <p:txBody>
          <a:bodyPr wrap="none" rtlCol="0">
            <a:spAutoFit/>
          </a:bodyPr>
          <a:lstStyle/>
          <a:p>
            <a:r>
              <a:rPr lang="en-US" altLang="zh-TW" sz="2800" dirty="0"/>
              <a:t>Train with Whole Dataset</a:t>
            </a:r>
            <a:endParaRPr lang="zh-TW" altLang="en-US" sz="2800" dirty="0"/>
          </a:p>
        </p:txBody>
      </p:sp>
      <p:sp>
        <p:nvSpPr>
          <p:cNvPr id="12" name="文字方塊 11">
            <a:extLst>
              <a:ext uri="{FF2B5EF4-FFF2-40B4-BE49-F238E27FC236}">
                <a16:creationId xmlns:a16="http://schemas.microsoft.com/office/drawing/2014/main" id="{2EA20174-B1C4-4FB8-8D54-0ACA7752DC8F}"/>
              </a:ext>
            </a:extLst>
          </p:cNvPr>
          <p:cNvSpPr txBox="1"/>
          <p:nvPr/>
        </p:nvSpPr>
        <p:spPr>
          <a:xfrm>
            <a:off x="7277882" y="2594969"/>
            <a:ext cx="1810432" cy="461665"/>
          </a:xfrm>
          <a:prstGeom prst="rect">
            <a:avLst/>
          </a:prstGeom>
          <a:noFill/>
        </p:spPr>
        <p:txBody>
          <a:bodyPr wrap="none" rtlCol="0">
            <a:spAutoFit/>
          </a:bodyPr>
          <a:lstStyle/>
          <a:p>
            <a:r>
              <a:rPr lang="en-US" altLang="zh-TW" sz="2400" dirty="0"/>
              <a:t>Private Score</a:t>
            </a:r>
            <a:endParaRPr lang="zh-TW" altLang="en-US" sz="2400" dirty="0"/>
          </a:p>
        </p:txBody>
      </p:sp>
      <p:sp>
        <p:nvSpPr>
          <p:cNvPr id="13" name="文字方塊 12">
            <a:extLst>
              <a:ext uri="{FF2B5EF4-FFF2-40B4-BE49-F238E27FC236}">
                <a16:creationId xmlns:a16="http://schemas.microsoft.com/office/drawing/2014/main" id="{7D8CB16A-CE6C-4857-98B2-5543EFED0105}"/>
              </a:ext>
            </a:extLst>
          </p:cNvPr>
          <p:cNvSpPr txBox="1"/>
          <p:nvPr/>
        </p:nvSpPr>
        <p:spPr>
          <a:xfrm>
            <a:off x="9060876" y="2593990"/>
            <a:ext cx="1694503" cy="461665"/>
          </a:xfrm>
          <a:prstGeom prst="rect">
            <a:avLst/>
          </a:prstGeom>
          <a:noFill/>
        </p:spPr>
        <p:txBody>
          <a:bodyPr wrap="none" rtlCol="0">
            <a:spAutoFit/>
          </a:bodyPr>
          <a:lstStyle/>
          <a:p>
            <a:r>
              <a:rPr lang="en-US" altLang="zh-TW" sz="2400" dirty="0"/>
              <a:t>Public Score</a:t>
            </a:r>
            <a:endParaRPr lang="zh-TW" altLang="en-US" sz="2400" dirty="0"/>
          </a:p>
        </p:txBody>
      </p:sp>
      <p:sp>
        <p:nvSpPr>
          <p:cNvPr id="14" name="矩形 13">
            <a:extLst>
              <a:ext uri="{FF2B5EF4-FFF2-40B4-BE49-F238E27FC236}">
                <a16:creationId xmlns:a16="http://schemas.microsoft.com/office/drawing/2014/main" id="{83123FE7-83B6-4A91-B44B-F669B99B193B}"/>
              </a:ext>
            </a:extLst>
          </p:cNvPr>
          <p:cNvSpPr/>
          <p:nvPr/>
        </p:nvSpPr>
        <p:spPr>
          <a:xfrm>
            <a:off x="7781734" y="3279052"/>
            <a:ext cx="802433" cy="3039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8C31EDD5-4A9B-4AF4-B884-FEF1E962465C}"/>
              </a:ext>
            </a:extLst>
          </p:cNvPr>
          <p:cNvSpPr/>
          <p:nvPr/>
        </p:nvSpPr>
        <p:spPr>
          <a:xfrm>
            <a:off x="9399043" y="5226104"/>
            <a:ext cx="802433" cy="3039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內容版面配置區 3">
            <a:extLst>
              <a:ext uri="{FF2B5EF4-FFF2-40B4-BE49-F238E27FC236}">
                <a16:creationId xmlns:a16="http://schemas.microsoft.com/office/drawing/2014/main" id="{DD83FE5D-77C3-46EE-A4FA-220691040ED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dirty="0"/>
          </a:p>
        </p:txBody>
      </p:sp>
      <p:sp>
        <p:nvSpPr>
          <p:cNvPr id="16" name="內容版面配置區 3">
            <a:extLst>
              <a:ext uri="{FF2B5EF4-FFF2-40B4-BE49-F238E27FC236}">
                <a16:creationId xmlns:a16="http://schemas.microsoft.com/office/drawing/2014/main" id="{2E55D06D-C8B4-4F1D-887F-7E1FA96357DE}"/>
              </a:ext>
            </a:extLst>
          </p:cNvPr>
          <p:cNvSpPr txBox="1">
            <a:spLocks/>
          </p:cNvSpPr>
          <p:nvPr/>
        </p:nvSpPr>
        <p:spPr>
          <a:xfrm>
            <a:off x="907555"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Does our method works when training vowel and consonant classifier</a:t>
            </a:r>
          </a:p>
          <a:p>
            <a:endParaRPr lang="zh-TW" altLang="en-US" dirty="0"/>
          </a:p>
        </p:txBody>
      </p:sp>
    </p:spTree>
    <p:extLst>
      <p:ext uri="{BB962C8B-B14F-4D97-AF65-F5344CB8AC3E}">
        <p14:creationId xmlns:p14="http://schemas.microsoft.com/office/powerpoint/2010/main" val="3026666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D6CDBA-EF44-4774-8FEF-A76AEF26AF25}"/>
              </a:ext>
            </a:extLst>
          </p:cNvPr>
          <p:cNvSpPr>
            <a:spLocks noGrp="1"/>
          </p:cNvSpPr>
          <p:nvPr>
            <p:ph type="title"/>
          </p:nvPr>
        </p:nvSpPr>
        <p:spPr/>
        <p:txBody>
          <a:bodyPr/>
          <a:lstStyle/>
          <a:p>
            <a:r>
              <a:rPr lang="en-US" altLang="zh-TW" b="1" dirty="0">
                <a:solidFill>
                  <a:srgbClr val="0070C0"/>
                </a:solidFill>
              </a:rPr>
              <a:t>Conclusion</a:t>
            </a:r>
            <a:endParaRPr lang="zh-TW" altLang="en-US" dirty="0"/>
          </a:p>
        </p:txBody>
      </p:sp>
      <p:sp>
        <p:nvSpPr>
          <p:cNvPr id="3" name="內容版面配置區 2">
            <a:extLst>
              <a:ext uri="{FF2B5EF4-FFF2-40B4-BE49-F238E27FC236}">
                <a16:creationId xmlns:a16="http://schemas.microsoft.com/office/drawing/2014/main" id="{82C044B1-A401-4298-8C7B-1941CBB67EE7}"/>
              </a:ext>
            </a:extLst>
          </p:cNvPr>
          <p:cNvSpPr>
            <a:spLocks noGrp="1"/>
          </p:cNvSpPr>
          <p:nvPr>
            <p:ph idx="1"/>
          </p:nvPr>
        </p:nvSpPr>
        <p:spPr/>
        <p:txBody>
          <a:bodyPr/>
          <a:lstStyle/>
          <a:p>
            <a:pPr marL="0" indent="0">
              <a:buNone/>
            </a:pPr>
            <a:r>
              <a:rPr lang="en-US" altLang="zh-TW" dirty="0"/>
              <a:t>    In this work, we tried some method to deal with unseen objects problem and we adopt a module named API-Net to do fine-grained classification on the training dataset and make a prediction on the testing data set. we also adjusted the hyperparameters and tried several ways to improve the performance of our models.</a:t>
            </a:r>
            <a:endParaRPr lang="zh-TW" altLang="zh-TW" dirty="0"/>
          </a:p>
        </p:txBody>
      </p:sp>
    </p:spTree>
    <p:extLst>
      <p:ext uri="{BB962C8B-B14F-4D97-AF65-F5344CB8AC3E}">
        <p14:creationId xmlns:p14="http://schemas.microsoft.com/office/powerpoint/2010/main" val="310321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68869-A6B2-4EDE-9615-FBE7F4E44061}"/>
              </a:ext>
            </a:extLst>
          </p:cNvPr>
          <p:cNvSpPr>
            <a:spLocks noGrp="1"/>
          </p:cNvSpPr>
          <p:nvPr>
            <p:ph type="title"/>
          </p:nvPr>
        </p:nvSpPr>
        <p:spPr/>
        <p:txBody>
          <a:bodyPr/>
          <a:lstStyle/>
          <a:p>
            <a:r>
              <a:rPr lang="en-US" altLang="zh-TW" b="1" dirty="0">
                <a:solidFill>
                  <a:schemeClr val="accent1"/>
                </a:solidFill>
              </a:rPr>
              <a:t>Outline</a:t>
            </a:r>
            <a:endParaRPr lang="zh-TW" altLang="en-US" b="1" dirty="0">
              <a:solidFill>
                <a:schemeClr val="accent1"/>
              </a:solidFill>
            </a:endParaRPr>
          </a:p>
        </p:txBody>
      </p:sp>
      <p:sp>
        <p:nvSpPr>
          <p:cNvPr id="3" name="內容版面配置區 2">
            <a:extLst>
              <a:ext uri="{FF2B5EF4-FFF2-40B4-BE49-F238E27FC236}">
                <a16:creationId xmlns:a16="http://schemas.microsoft.com/office/drawing/2014/main" id="{B9D6180E-D848-4497-9C14-01C02331C482}"/>
              </a:ext>
            </a:extLst>
          </p:cNvPr>
          <p:cNvSpPr>
            <a:spLocks noGrp="1"/>
          </p:cNvSpPr>
          <p:nvPr>
            <p:ph idx="1"/>
          </p:nvPr>
        </p:nvSpPr>
        <p:spPr/>
        <p:txBody>
          <a:bodyPr/>
          <a:lstStyle/>
          <a:p>
            <a:r>
              <a:rPr lang="en-US" altLang="zh-TW" sz="3200" dirty="0"/>
              <a:t>Introduction</a:t>
            </a:r>
            <a:endParaRPr lang="en-US" altLang="zh-TW" sz="3200" dirty="0">
              <a:solidFill>
                <a:srgbClr val="0070C0"/>
              </a:solidFill>
            </a:endParaRPr>
          </a:p>
          <a:p>
            <a:r>
              <a:rPr lang="en-US" altLang="zh-TW" sz="3200" dirty="0"/>
              <a:t>Related Work</a:t>
            </a:r>
          </a:p>
          <a:p>
            <a:r>
              <a:rPr lang="en-US" altLang="zh-TW" sz="3200" dirty="0"/>
              <a:t>Proposed approach</a:t>
            </a:r>
          </a:p>
          <a:p>
            <a:r>
              <a:rPr lang="zh-TW" altLang="zh-TW" sz="3200" dirty="0">
                <a:solidFill>
                  <a:srgbClr val="000000"/>
                </a:solidFill>
                <a:latin typeface="Corbel"/>
                <a:ea typeface="Corbel"/>
                <a:cs typeface="Corbel"/>
                <a:sym typeface="Corbel"/>
              </a:rPr>
              <a:t>Experimental results</a:t>
            </a:r>
            <a:endParaRPr lang="en-US" altLang="zh-TW" sz="3200" dirty="0"/>
          </a:p>
          <a:p>
            <a:endParaRPr lang="zh-TW" altLang="en-US" dirty="0"/>
          </a:p>
        </p:txBody>
      </p:sp>
    </p:spTree>
    <p:extLst>
      <p:ext uri="{BB962C8B-B14F-4D97-AF65-F5344CB8AC3E}">
        <p14:creationId xmlns:p14="http://schemas.microsoft.com/office/powerpoint/2010/main" val="51446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68869-A6B2-4EDE-9615-FBE7F4E44061}"/>
              </a:ext>
            </a:extLst>
          </p:cNvPr>
          <p:cNvSpPr>
            <a:spLocks noGrp="1"/>
          </p:cNvSpPr>
          <p:nvPr>
            <p:ph type="title"/>
          </p:nvPr>
        </p:nvSpPr>
        <p:spPr/>
        <p:txBody>
          <a:bodyPr/>
          <a:lstStyle/>
          <a:p>
            <a:r>
              <a:rPr lang="en-US" altLang="zh-TW" b="1" dirty="0">
                <a:solidFill>
                  <a:schemeClr val="accent1"/>
                </a:solidFill>
              </a:rPr>
              <a:t>Outline</a:t>
            </a:r>
            <a:endParaRPr lang="zh-TW" altLang="en-US" b="1" dirty="0">
              <a:solidFill>
                <a:schemeClr val="accent1"/>
              </a:solidFill>
            </a:endParaRPr>
          </a:p>
        </p:txBody>
      </p:sp>
      <p:sp>
        <p:nvSpPr>
          <p:cNvPr id="3" name="內容版面配置區 2">
            <a:extLst>
              <a:ext uri="{FF2B5EF4-FFF2-40B4-BE49-F238E27FC236}">
                <a16:creationId xmlns:a16="http://schemas.microsoft.com/office/drawing/2014/main" id="{B9D6180E-D848-4497-9C14-01C02331C482}"/>
              </a:ext>
            </a:extLst>
          </p:cNvPr>
          <p:cNvSpPr>
            <a:spLocks noGrp="1"/>
          </p:cNvSpPr>
          <p:nvPr>
            <p:ph idx="1"/>
          </p:nvPr>
        </p:nvSpPr>
        <p:spPr/>
        <p:txBody>
          <a:bodyPr/>
          <a:lstStyle/>
          <a:p>
            <a:r>
              <a:rPr lang="en-US" altLang="zh-TW" sz="3200" dirty="0">
                <a:solidFill>
                  <a:srgbClr val="0070C0"/>
                </a:solidFill>
              </a:rPr>
              <a:t>Introduction</a:t>
            </a:r>
          </a:p>
          <a:p>
            <a:r>
              <a:rPr lang="en-US" altLang="zh-TW" sz="3200" dirty="0"/>
              <a:t>Related Work</a:t>
            </a:r>
          </a:p>
          <a:p>
            <a:r>
              <a:rPr lang="en-US" altLang="zh-TW" sz="3200" dirty="0"/>
              <a:t>Proposed approach</a:t>
            </a:r>
          </a:p>
          <a:p>
            <a:r>
              <a:rPr lang="zh-TW" altLang="zh-TW" sz="3200" dirty="0">
                <a:solidFill>
                  <a:srgbClr val="000000"/>
                </a:solidFill>
                <a:latin typeface="Corbel"/>
                <a:ea typeface="Corbel"/>
                <a:cs typeface="Corbel"/>
                <a:sym typeface="Corbel"/>
              </a:rPr>
              <a:t>Experimental results</a:t>
            </a:r>
            <a:endParaRPr lang="en-US" altLang="zh-TW" sz="3200" dirty="0"/>
          </a:p>
          <a:p>
            <a:endParaRPr lang="zh-TW" altLang="en-US" dirty="0"/>
          </a:p>
        </p:txBody>
      </p:sp>
    </p:spTree>
    <p:extLst>
      <p:ext uri="{BB962C8B-B14F-4D97-AF65-F5344CB8AC3E}">
        <p14:creationId xmlns:p14="http://schemas.microsoft.com/office/powerpoint/2010/main" val="194208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Introduction</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3C2FC23A-4235-41CB-AE01-6CC1ABCF4F0E}"/>
              </a:ext>
            </a:extLst>
          </p:cNvPr>
          <p:cNvSpPr>
            <a:spLocks noGrp="1"/>
          </p:cNvSpPr>
          <p:nvPr>
            <p:ph idx="1"/>
          </p:nvPr>
        </p:nvSpPr>
        <p:spPr/>
        <p:txBody>
          <a:bodyPr/>
          <a:lstStyle/>
          <a:p>
            <a:r>
              <a:rPr lang="en-US" altLang="zh-TW" dirty="0"/>
              <a:t>Bengali.AI Handwritten Grapheme Classification</a:t>
            </a:r>
          </a:p>
          <a:p>
            <a:r>
              <a:rPr lang="en-US" altLang="zh-TW" dirty="0"/>
              <a:t>Bengali recognition</a:t>
            </a:r>
            <a:endParaRPr lang="zh-TW" altLang="en-US" dirty="0"/>
          </a:p>
        </p:txBody>
      </p:sp>
      <p:pic>
        <p:nvPicPr>
          <p:cNvPr id="6" name="圖片 5">
            <a:extLst>
              <a:ext uri="{FF2B5EF4-FFF2-40B4-BE49-F238E27FC236}">
                <a16:creationId xmlns:a16="http://schemas.microsoft.com/office/drawing/2014/main" id="{ABE2650F-6E9C-4994-889E-31D9DC181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367" y="2509934"/>
            <a:ext cx="4477562" cy="4217534"/>
          </a:xfrm>
          <a:prstGeom prst="rect">
            <a:avLst/>
          </a:prstGeom>
        </p:spPr>
      </p:pic>
    </p:spTree>
    <p:extLst>
      <p:ext uri="{BB962C8B-B14F-4D97-AF65-F5344CB8AC3E}">
        <p14:creationId xmlns:p14="http://schemas.microsoft.com/office/powerpoint/2010/main" val="6331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a:xfrm>
            <a:off x="838200" y="355794"/>
            <a:ext cx="10515600" cy="1325563"/>
          </a:xfrm>
        </p:spPr>
        <p:txBody>
          <a:bodyPr/>
          <a:lstStyle/>
          <a:p>
            <a:r>
              <a:rPr lang="en-US" altLang="zh-TW" b="1" dirty="0">
                <a:solidFill>
                  <a:srgbClr val="0070C0"/>
                </a:solidFill>
              </a:rPr>
              <a:t>Unseen Object Issue</a:t>
            </a:r>
            <a:endParaRPr lang="zh-TW" altLang="en-US" dirty="0">
              <a:solidFill>
                <a:srgbClr val="0070C0"/>
              </a:solidFill>
            </a:endParaRPr>
          </a:p>
        </p:txBody>
      </p:sp>
      <p:pic>
        <p:nvPicPr>
          <p:cNvPr id="5" name="圖片 4">
            <a:extLst>
              <a:ext uri="{FF2B5EF4-FFF2-40B4-BE49-F238E27FC236}">
                <a16:creationId xmlns:a16="http://schemas.microsoft.com/office/drawing/2014/main" id="{8091CF08-7A53-4DBE-B23A-355C184F0512}"/>
              </a:ext>
            </a:extLst>
          </p:cNvPr>
          <p:cNvPicPr>
            <a:picLocks noChangeAspect="1"/>
          </p:cNvPicPr>
          <p:nvPr/>
        </p:nvPicPr>
        <p:blipFill rotWithShape="1">
          <a:blip r:embed="rId3"/>
          <a:srcRect l="1570" t="9027" r="1241" b="36805"/>
          <a:stretch/>
        </p:blipFill>
        <p:spPr>
          <a:xfrm>
            <a:off x="1259631" y="2332648"/>
            <a:ext cx="9227976" cy="783772"/>
          </a:xfrm>
          <a:prstGeom prst="rect">
            <a:avLst/>
          </a:prstGeom>
        </p:spPr>
      </p:pic>
      <p:sp>
        <p:nvSpPr>
          <p:cNvPr id="7" name="文字方塊 6">
            <a:extLst>
              <a:ext uri="{FF2B5EF4-FFF2-40B4-BE49-F238E27FC236}">
                <a16:creationId xmlns:a16="http://schemas.microsoft.com/office/drawing/2014/main" id="{0CBFE44D-0E32-4A6B-851A-36DF689B30E8}"/>
              </a:ext>
            </a:extLst>
          </p:cNvPr>
          <p:cNvSpPr txBox="1"/>
          <p:nvPr/>
        </p:nvSpPr>
        <p:spPr>
          <a:xfrm>
            <a:off x="1110652" y="1617245"/>
            <a:ext cx="2975430" cy="584775"/>
          </a:xfrm>
          <a:prstGeom prst="rect">
            <a:avLst/>
          </a:prstGeom>
          <a:noFill/>
        </p:spPr>
        <p:txBody>
          <a:bodyPr wrap="none" rtlCol="0">
            <a:spAutoFit/>
          </a:bodyPr>
          <a:lstStyle/>
          <a:p>
            <a:r>
              <a:rPr lang="en-US" altLang="zh-TW" sz="3200" dirty="0"/>
              <a:t>Words in Bengali</a:t>
            </a:r>
            <a:endParaRPr lang="zh-TW" altLang="en-US" sz="3200" dirty="0"/>
          </a:p>
        </p:txBody>
      </p:sp>
      <p:pic>
        <p:nvPicPr>
          <p:cNvPr id="8" name="圖片 7">
            <a:extLst>
              <a:ext uri="{FF2B5EF4-FFF2-40B4-BE49-F238E27FC236}">
                <a16:creationId xmlns:a16="http://schemas.microsoft.com/office/drawing/2014/main" id="{19BD66D6-7110-4D6A-84FB-DF8774BFD743}"/>
              </a:ext>
            </a:extLst>
          </p:cNvPr>
          <p:cNvPicPr>
            <a:picLocks noChangeAspect="1"/>
          </p:cNvPicPr>
          <p:nvPr/>
        </p:nvPicPr>
        <p:blipFill rotWithShape="1">
          <a:blip r:embed="rId3"/>
          <a:srcRect l="7858" t="9027" r="83297" b="36805"/>
          <a:stretch/>
        </p:blipFill>
        <p:spPr>
          <a:xfrm>
            <a:off x="1851919" y="3836402"/>
            <a:ext cx="839755" cy="783772"/>
          </a:xfrm>
          <a:prstGeom prst="rect">
            <a:avLst/>
          </a:prstGeom>
        </p:spPr>
      </p:pic>
      <p:sp>
        <p:nvSpPr>
          <p:cNvPr id="9" name="文字方塊 8">
            <a:extLst>
              <a:ext uri="{FF2B5EF4-FFF2-40B4-BE49-F238E27FC236}">
                <a16:creationId xmlns:a16="http://schemas.microsoft.com/office/drawing/2014/main" id="{8F7C1DCE-E615-446D-B0C1-E9AD98A76258}"/>
              </a:ext>
            </a:extLst>
          </p:cNvPr>
          <p:cNvSpPr txBox="1"/>
          <p:nvPr/>
        </p:nvSpPr>
        <p:spPr>
          <a:xfrm>
            <a:off x="1110652" y="3324775"/>
            <a:ext cx="4451475" cy="584775"/>
          </a:xfrm>
          <a:prstGeom prst="rect">
            <a:avLst/>
          </a:prstGeom>
          <a:noFill/>
        </p:spPr>
        <p:txBody>
          <a:bodyPr wrap="none" rtlCol="0">
            <a:spAutoFit/>
          </a:bodyPr>
          <a:lstStyle/>
          <a:p>
            <a:r>
              <a:rPr lang="en-US" altLang="zh-TW" sz="3200" dirty="0"/>
              <a:t>Words in Training Dataset</a:t>
            </a:r>
            <a:endParaRPr lang="zh-TW" altLang="en-US" sz="3200" dirty="0"/>
          </a:p>
        </p:txBody>
      </p:sp>
      <p:pic>
        <p:nvPicPr>
          <p:cNvPr id="10" name="圖片 9">
            <a:extLst>
              <a:ext uri="{FF2B5EF4-FFF2-40B4-BE49-F238E27FC236}">
                <a16:creationId xmlns:a16="http://schemas.microsoft.com/office/drawing/2014/main" id="{11E100EB-C0B2-403E-BAC0-3B6136C2293E}"/>
              </a:ext>
            </a:extLst>
          </p:cNvPr>
          <p:cNvPicPr>
            <a:picLocks noChangeAspect="1"/>
          </p:cNvPicPr>
          <p:nvPr/>
        </p:nvPicPr>
        <p:blipFill rotWithShape="1">
          <a:blip r:embed="rId3"/>
          <a:srcRect l="1568" t="13129" r="92680" b="36804"/>
          <a:stretch/>
        </p:blipFill>
        <p:spPr>
          <a:xfrm>
            <a:off x="1578894" y="5322811"/>
            <a:ext cx="546049" cy="724439"/>
          </a:xfrm>
          <a:prstGeom prst="rect">
            <a:avLst/>
          </a:prstGeom>
        </p:spPr>
      </p:pic>
      <p:sp>
        <p:nvSpPr>
          <p:cNvPr id="11" name="文字方塊 10">
            <a:extLst>
              <a:ext uri="{FF2B5EF4-FFF2-40B4-BE49-F238E27FC236}">
                <a16:creationId xmlns:a16="http://schemas.microsoft.com/office/drawing/2014/main" id="{1AA0CB4F-AB65-4745-9B29-C524B0031129}"/>
              </a:ext>
            </a:extLst>
          </p:cNvPr>
          <p:cNvSpPr txBox="1"/>
          <p:nvPr/>
        </p:nvSpPr>
        <p:spPr>
          <a:xfrm>
            <a:off x="1110651" y="4620174"/>
            <a:ext cx="4295150" cy="584775"/>
          </a:xfrm>
          <a:prstGeom prst="rect">
            <a:avLst/>
          </a:prstGeom>
          <a:noFill/>
        </p:spPr>
        <p:txBody>
          <a:bodyPr wrap="none" rtlCol="0">
            <a:spAutoFit/>
          </a:bodyPr>
          <a:lstStyle/>
          <a:p>
            <a:r>
              <a:rPr lang="en-US" altLang="zh-TW" sz="3200" dirty="0"/>
              <a:t>Words in Testing Dataset</a:t>
            </a:r>
            <a:endParaRPr lang="zh-TW" altLang="en-US" sz="3200" dirty="0"/>
          </a:p>
        </p:txBody>
      </p:sp>
      <p:pic>
        <p:nvPicPr>
          <p:cNvPr id="12" name="圖片 11">
            <a:extLst>
              <a:ext uri="{FF2B5EF4-FFF2-40B4-BE49-F238E27FC236}">
                <a16:creationId xmlns:a16="http://schemas.microsoft.com/office/drawing/2014/main" id="{67B18B98-C963-4DEA-B15D-DF09C065C632}"/>
              </a:ext>
            </a:extLst>
          </p:cNvPr>
          <p:cNvPicPr>
            <a:picLocks noChangeAspect="1"/>
          </p:cNvPicPr>
          <p:nvPr/>
        </p:nvPicPr>
        <p:blipFill rotWithShape="1">
          <a:blip r:embed="rId3"/>
          <a:srcRect l="16867" t="9027" r="1241" b="36805"/>
          <a:stretch/>
        </p:blipFill>
        <p:spPr>
          <a:xfrm>
            <a:off x="2154777" y="5271465"/>
            <a:ext cx="7775509" cy="783772"/>
          </a:xfrm>
          <a:prstGeom prst="rect">
            <a:avLst/>
          </a:prstGeom>
        </p:spPr>
      </p:pic>
    </p:spTree>
    <p:extLst>
      <p:ext uri="{BB962C8B-B14F-4D97-AF65-F5344CB8AC3E}">
        <p14:creationId xmlns:p14="http://schemas.microsoft.com/office/powerpoint/2010/main" val="185005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68869-A6B2-4EDE-9615-FBE7F4E44061}"/>
              </a:ext>
            </a:extLst>
          </p:cNvPr>
          <p:cNvSpPr>
            <a:spLocks noGrp="1"/>
          </p:cNvSpPr>
          <p:nvPr>
            <p:ph type="title"/>
          </p:nvPr>
        </p:nvSpPr>
        <p:spPr/>
        <p:txBody>
          <a:bodyPr/>
          <a:lstStyle/>
          <a:p>
            <a:r>
              <a:rPr lang="en-US" altLang="zh-TW" b="1" dirty="0">
                <a:solidFill>
                  <a:schemeClr val="accent1"/>
                </a:solidFill>
              </a:rPr>
              <a:t>Outline</a:t>
            </a:r>
            <a:endParaRPr lang="zh-TW" altLang="en-US" b="1" dirty="0">
              <a:solidFill>
                <a:schemeClr val="accent1"/>
              </a:solidFill>
            </a:endParaRPr>
          </a:p>
        </p:txBody>
      </p:sp>
      <p:sp>
        <p:nvSpPr>
          <p:cNvPr id="3" name="內容版面配置區 2">
            <a:extLst>
              <a:ext uri="{FF2B5EF4-FFF2-40B4-BE49-F238E27FC236}">
                <a16:creationId xmlns:a16="http://schemas.microsoft.com/office/drawing/2014/main" id="{B9D6180E-D848-4497-9C14-01C02331C482}"/>
              </a:ext>
            </a:extLst>
          </p:cNvPr>
          <p:cNvSpPr>
            <a:spLocks noGrp="1"/>
          </p:cNvSpPr>
          <p:nvPr>
            <p:ph idx="1"/>
          </p:nvPr>
        </p:nvSpPr>
        <p:spPr/>
        <p:txBody>
          <a:bodyPr/>
          <a:lstStyle/>
          <a:p>
            <a:r>
              <a:rPr lang="en-US" altLang="zh-TW" sz="3200" dirty="0"/>
              <a:t>Introduction</a:t>
            </a:r>
          </a:p>
          <a:p>
            <a:r>
              <a:rPr lang="en-US" altLang="zh-TW" sz="3200" dirty="0">
                <a:solidFill>
                  <a:srgbClr val="0070C0"/>
                </a:solidFill>
              </a:rPr>
              <a:t>Related Work</a:t>
            </a:r>
          </a:p>
          <a:p>
            <a:r>
              <a:rPr lang="en-US" altLang="zh-TW" sz="3200" dirty="0"/>
              <a:t>Proposed approach</a:t>
            </a:r>
          </a:p>
          <a:p>
            <a:r>
              <a:rPr lang="zh-TW" altLang="zh-TW" sz="3200" dirty="0">
                <a:solidFill>
                  <a:srgbClr val="000000"/>
                </a:solidFill>
                <a:latin typeface="Corbel"/>
                <a:ea typeface="Corbel"/>
                <a:cs typeface="Corbel"/>
                <a:sym typeface="Corbel"/>
              </a:rPr>
              <a:t>Experimental results</a:t>
            </a:r>
            <a:endParaRPr lang="en-US" altLang="zh-TW" sz="3200" dirty="0"/>
          </a:p>
          <a:p>
            <a:endParaRPr lang="zh-TW" altLang="en-US" dirty="0"/>
          </a:p>
        </p:txBody>
      </p:sp>
    </p:spTree>
    <p:extLst>
      <p:ext uri="{BB962C8B-B14F-4D97-AF65-F5344CB8AC3E}">
        <p14:creationId xmlns:p14="http://schemas.microsoft.com/office/powerpoint/2010/main" val="48888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Fine-Grained Classification</a:t>
            </a:r>
            <a:endParaRPr lang="zh-TW" altLang="en-US" dirty="0">
              <a:solidFill>
                <a:srgbClr val="0070C0"/>
              </a:solidFill>
            </a:endParaRPr>
          </a:p>
        </p:txBody>
      </p:sp>
      <p:sp>
        <p:nvSpPr>
          <p:cNvPr id="8" name="內容版面配置區 7">
            <a:extLst>
              <a:ext uri="{FF2B5EF4-FFF2-40B4-BE49-F238E27FC236}">
                <a16:creationId xmlns:a16="http://schemas.microsoft.com/office/drawing/2014/main" id="{B6650E88-2DB7-49E9-861E-BFB83B2DD10C}"/>
              </a:ext>
            </a:extLst>
          </p:cNvPr>
          <p:cNvSpPr>
            <a:spLocks noGrp="1"/>
          </p:cNvSpPr>
          <p:nvPr>
            <p:ph idx="1"/>
          </p:nvPr>
        </p:nvSpPr>
        <p:spPr/>
        <p:txBody>
          <a:bodyPr/>
          <a:lstStyle/>
          <a:p>
            <a:r>
              <a:rPr lang="en-US" altLang="zh-TW" dirty="0"/>
              <a:t>A simple CNN may not do well in classification task of similar object .</a:t>
            </a:r>
            <a:endParaRPr lang="zh-TW" altLang="en-US" dirty="0"/>
          </a:p>
        </p:txBody>
      </p:sp>
      <p:pic>
        <p:nvPicPr>
          <p:cNvPr id="12" name="圖片 11">
            <a:extLst>
              <a:ext uri="{FF2B5EF4-FFF2-40B4-BE49-F238E27FC236}">
                <a16:creationId xmlns:a16="http://schemas.microsoft.com/office/drawing/2014/main" id="{8CB89635-4D09-473E-BE2C-B6211EF5A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755" y="2588568"/>
            <a:ext cx="5718546" cy="4269432"/>
          </a:xfrm>
          <a:prstGeom prst="rect">
            <a:avLst/>
          </a:prstGeom>
        </p:spPr>
      </p:pic>
    </p:spTree>
    <p:extLst>
      <p:ext uri="{BB962C8B-B14F-4D97-AF65-F5344CB8AC3E}">
        <p14:creationId xmlns:p14="http://schemas.microsoft.com/office/powerpoint/2010/main" val="327320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32CE-4BAB-4018-926D-4BFAF72F211A}"/>
              </a:ext>
            </a:extLst>
          </p:cNvPr>
          <p:cNvSpPr>
            <a:spLocks noGrp="1"/>
          </p:cNvSpPr>
          <p:nvPr>
            <p:ph type="title"/>
          </p:nvPr>
        </p:nvSpPr>
        <p:spPr/>
        <p:txBody>
          <a:bodyPr/>
          <a:lstStyle/>
          <a:p>
            <a:r>
              <a:rPr lang="en-US" altLang="zh-TW" b="1" dirty="0">
                <a:solidFill>
                  <a:srgbClr val="0070C0"/>
                </a:solidFill>
              </a:rPr>
              <a:t>API-Net</a:t>
            </a:r>
            <a:endParaRPr lang="zh-TW" altLang="en-US" dirty="0">
              <a:solidFill>
                <a:srgbClr val="0070C0"/>
              </a:solidFill>
            </a:endParaRPr>
          </a:p>
        </p:txBody>
      </p:sp>
      <p:pic>
        <p:nvPicPr>
          <p:cNvPr id="10" name="圖片 9">
            <a:extLst>
              <a:ext uri="{FF2B5EF4-FFF2-40B4-BE49-F238E27FC236}">
                <a16:creationId xmlns:a16="http://schemas.microsoft.com/office/drawing/2014/main" id="{E508EEC9-006E-4AA0-B4C9-767871AC1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5" y="1737209"/>
            <a:ext cx="10021168" cy="678239"/>
          </a:xfrm>
          <a:prstGeom prst="rect">
            <a:avLst/>
          </a:prstGeom>
        </p:spPr>
      </p:pic>
      <p:pic>
        <p:nvPicPr>
          <p:cNvPr id="14" name="內容版面配置區 13">
            <a:extLst>
              <a:ext uri="{FF2B5EF4-FFF2-40B4-BE49-F238E27FC236}">
                <a16:creationId xmlns:a16="http://schemas.microsoft.com/office/drawing/2014/main" id="{F279277C-C5C5-459C-BE04-DF5CCEE6810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5455" y="2415448"/>
            <a:ext cx="10508891" cy="4008467"/>
          </a:xfrm>
        </p:spPr>
      </p:pic>
    </p:spTree>
    <p:extLst>
      <p:ext uri="{BB962C8B-B14F-4D97-AF65-F5344CB8AC3E}">
        <p14:creationId xmlns:p14="http://schemas.microsoft.com/office/powerpoint/2010/main" val="42405465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722</Words>
  <Application>Microsoft Office PowerPoint</Application>
  <PresentationFormat>寬螢幕</PresentationFormat>
  <Paragraphs>102</Paragraphs>
  <Slides>22</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微軟正黑體</vt:lpstr>
      <vt:lpstr>新細明體</vt:lpstr>
      <vt:lpstr>Arial</vt:lpstr>
      <vt:lpstr>Calibri</vt:lpstr>
      <vt:lpstr>Calibri Light</vt:lpstr>
      <vt:lpstr>Corbel</vt:lpstr>
      <vt:lpstr>Office 佈景主題</vt:lpstr>
      <vt:lpstr>VRDL Homework Final Project</vt:lpstr>
      <vt:lpstr>PowerPoint 簡報</vt:lpstr>
      <vt:lpstr>Outline</vt:lpstr>
      <vt:lpstr>Outline</vt:lpstr>
      <vt:lpstr>Introduction</vt:lpstr>
      <vt:lpstr>Unseen Object Issue</vt:lpstr>
      <vt:lpstr>Outline</vt:lpstr>
      <vt:lpstr>Fine-Grained Classification</vt:lpstr>
      <vt:lpstr>API-Net</vt:lpstr>
      <vt:lpstr>API-Net</vt:lpstr>
      <vt:lpstr>Gate Vector</vt:lpstr>
      <vt:lpstr>Pairwise Interaction &amp; Pair Construction</vt:lpstr>
      <vt:lpstr>Loss Function</vt:lpstr>
      <vt:lpstr>Outline</vt:lpstr>
      <vt:lpstr>Overview</vt:lpstr>
      <vt:lpstr>Data Preprocessing</vt:lpstr>
      <vt:lpstr>Unseen Object Issue</vt:lpstr>
      <vt:lpstr>Outline</vt:lpstr>
      <vt:lpstr>Dataset and Metric for Evaluation</vt:lpstr>
      <vt:lpstr>Experimental results</vt:lpstr>
      <vt:lpstr>Ablation study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VRDL Homework Final Project </dc:title>
  <dc:creator>陳 鎧勳</dc:creator>
  <cp:lastModifiedBy>JIJIA</cp:lastModifiedBy>
  <cp:revision>22</cp:revision>
  <dcterms:created xsi:type="dcterms:W3CDTF">2020-12-23T10:00:54Z</dcterms:created>
  <dcterms:modified xsi:type="dcterms:W3CDTF">2020-12-23T15:58:08Z</dcterms:modified>
</cp:coreProperties>
</file>