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2.</a:t>
            </a:r>
            <a:r>
              <a:rPr lang="zh-CN" altLang="en-US"/>
              <a:t>预备</a:t>
            </a:r>
            <a:r>
              <a:rPr lang="zh-CN" altLang="en-US"/>
              <a:t>知识</a:t>
            </a:r>
            <a:endParaRPr lang="zh-CN" altLang="en-US"/>
          </a:p>
        </p:txBody>
      </p:sp>
      <p:sp>
        <p:nvSpPr>
          <p:cNvPr id="3" name="副标题 2"/>
          <p:cNvSpPr>
            <a:spLocks noGrp="1"/>
          </p:cNvSpPr>
          <p:nvPr>
            <p:ph type="subTitle" idx="1"/>
            <p:custDataLst>
              <p:tags r:id="rId2"/>
            </p:custDataLst>
          </p:nvPr>
        </p:nvSpPr>
        <p:spPr/>
        <p:txBody>
          <a:bodyPr/>
          <a:p>
            <a:r>
              <a:rPr lang="en-US" altLang="zh-CN">
                <a:sym typeface="+mn-ea"/>
              </a:rPr>
              <a:t>2.1. </a:t>
            </a:r>
            <a:r>
              <a:rPr lang="zh-CN" altLang="en-US">
                <a:sym typeface="+mn-ea"/>
              </a:rPr>
              <a:t>数据操作、</a:t>
            </a:r>
            <a:r>
              <a:rPr lang="zh-CN" altLang="en-US"/>
              <a:t>动手学深度</a:t>
            </a:r>
            <a:r>
              <a:rPr lang="zh-CN" altLang="en-US"/>
              <a:t>学习</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2.1.7. </a:t>
            </a:r>
            <a:r>
              <a:rPr lang="zh-CN" altLang="en-US"/>
              <a:t>小结</a:t>
            </a:r>
            <a:r>
              <a:rPr lang="en-US" altLang="zh-CN"/>
              <a:t> </a:t>
            </a:r>
            <a:endParaRPr lang="zh-CN" altLang="en-US"/>
          </a:p>
        </p:txBody>
      </p:sp>
      <p:sp>
        <p:nvSpPr>
          <p:cNvPr id="20" name="文本框 19"/>
          <p:cNvSpPr txBox="1"/>
          <p:nvPr/>
        </p:nvSpPr>
        <p:spPr>
          <a:xfrm>
            <a:off x="555625" y="1481455"/>
            <a:ext cx="10318115" cy="786130"/>
          </a:xfrm>
          <a:prstGeom prst="rect">
            <a:avLst/>
          </a:prstGeom>
          <a:noFill/>
        </p:spPr>
        <p:txBody>
          <a:bodyPr wrap="square" rtlCol="0" anchor="t">
            <a:noAutofit/>
          </a:bodyPr>
          <a:p>
            <a:pPr marL="0" indent="0">
              <a:buNone/>
            </a:pPr>
            <a:r>
              <a:rPr lang="zh-CN" altLang="en-US">
                <a:sym typeface="+mn-ea"/>
              </a:rPr>
              <a:t>深度学习存储和操作数据的主要接口是张量（</a:t>
            </a:r>
            <a:r>
              <a:rPr lang="en-US" altLang="zh-CN">
                <a:sym typeface="+mn-ea"/>
              </a:rPr>
              <a:t>n</a:t>
            </a:r>
            <a:r>
              <a:rPr lang="zh-CN" altLang="en-US">
                <a:sym typeface="+mn-ea"/>
              </a:rPr>
              <a:t>维数组）。它提供了各种功能，包括基本数学运算、广播、索引、切片、内存节省和转换其他</a:t>
            </a:r>
            <a:r>
              <a:rPr lang="en-US" altLang="zh-CN">
                <a:sym typeface="+mn-ea"/>
              </a:rPr>
              <a:t>Python</a:t>
            </a:r>
            <a:r>
              <a:rPr lang="zh-CN" altLang="en-US">
                <a:sym typeface="+mn-ea"/>
              </a:rPr>
              <a:t>对象。</a:t>
            </a:r>
            <a:endParaRPr lang="zh-CN" altLang="en-US">
              <a:sym typeface="+mn-ea"/>
            </a:endParaRPr>
          </a:p>
        </p:txBody>
      </p:sp>
      <p:sp>
        <p:nvSpPr>
          <p:cNvPr id="3" name="标题 1"/>
          <p:cNvSpPr>
            <a:spLocks noGrp="1"/>
          </p:cNvSpPr>
          <p:nvPr>
            <p:custDataLst>
              <p:tags r:id="rId2"/>
            </p:custDataLst>
          </p:nvPr>
        </p:nvSpPr>
        <p:spPr>
          <a:xfrm>
            <a:off x="608400" y="226765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r>
              <a:rPr lang="en-US" altLang="zh-CN"/>
              <a:t>2.1.8. </a:t>
            </a:r>
            <a:r>
              <a:rPr lang="zh-CN" altLang="en-US"/>
              <a:t>练习</a:t>
            </a:r>
            <a:r>
              <a:rPr lang="en-US" altLang="zh-CN"/>
              <a:t> </a:t>
            </a:r>
            <a:endParaRPr lang="zh-CN" altLang="en-US"/>
          </a:p>
        </p:txBody>
      </p:sp>
      <p:sp>
        <p:nvSpPr>
          <p:cNvPr id="4" name="文本框 3"/>
          <p:cNvSpPr txBox="1"/>
          <p:nvPr/>
        </p:nvSpPr>
        <p:spPr>
          <a:xfrm>
            <a:off x="555625" y="3035935"/>
            <a:ext cx="10318115" cy="786130"/>
          </a:xfrm>
          <a:prstGeom prst="rect">
            <a:avLst/>
          </a:prstGeom>
          <a:noFill/>
        </p:spPr>
        <p:txBody>
          <a:bodyPr wrap="square" rtlCol="0" anchor="t">
            <a:noAutofit/>
          </a:bodyPr>
          <a:p>
            <a:pPr marL="285750" indent="-285750">
              <a:buFont typeface="Arial" panose="020B0604020202020204" pitchFamily="34" charset="0"/>
              <a:buChar char="•"/>
            </a:pPr>
            <a:r>
              <a:rPr lang="zh-CN" altLang="en-US">
                <a:sym typeface="+mn-ea"/>
              </a:rPr>
              <a:t>运行本节中的代码。将本节中的条件语句</a:t>
            </a:r>
            <a:r>
              <a:rPr lang="en-US" altLang="zh-CN">
                <a:sym typeface="+mn-ea"/>
              </a:rPr>
              <a:t>X == Y</a:t>
            </a:r>
            <a:r>
              <a:rPr lang="zh-CN" altLang="en-US">
                <a:sym typeface="+mn-ea"/>
              </a:rPr>
              <a:t>更改为</a:t>
            </a:r>
            <a:r>
              <a:rPr lang="en-US" altLang="zh-CN">
                <a:sym typeface="+mn-ea"/>
              </a:rPr>
              <a:t>X &lt; Y</a:t>
            </a:r>
            <a:r>
              <a:rPr lang="zh-CN" altLang="en-US">
                <a:sym typeface="+mn-ea"/>
              </a:rPr>
              <a:t>或</a:t>
            </a:r>
            <a:r>
              <a:rPr lang="en-US" altLang="zh-CN">
                <a:sym typeface="+mn-ea"/>
              </a:rPr>
              <a:t>X &gt; Y</a:t>
            </a:r>
            <a:r>
              <a:rPr lang="zh-CN" altLang="en-US">
                <a:sym typeface="+mn-ea"/>
              </a:rPr>
              <a:t>，然后看看你可以得到什么样的张量。已完成</a:t>
            </a:r>
            <a:endParaRPr lang="en-US" altLang="zh-CN">
              <a:sym typeface="+mn-ea"/>
            </a:endParaRPr>
          </a:p>
          <a:p>
            <a:pPr marL="285750" indent="-285750">
              <a:buFont typeface="Arial" panose="020B0604020202020204" pitchFamily="34" charset="0"/>
              <a:buChar char="•"/>
            </a:pPr>
            <a:r>
              <a:rPr lang="zh-CN" altLang="en-US">
                <a:sym typeface="+mn-ea"/>
              </a:rPr>
              <a:t>用其他形状（例如三维张量）替换广播机制中按元素操作的两个张量。结果是否与预期相同？</a:t>
            </a:r>
            <a:r>
              <a:rPr lang="zh-CN" altLang="en-US">
                <a:sym typeface="+mn-ea"/>
              </a:rPr>
              <a:t>已完成</a:t>
            </a:r>
            <a:endParaRPr lang="zh-CN" altLang="en-US">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2.1. </a:t>
            </a:r>
            <a:r>
              <a:rPr lang="zh-CN" altLang="en-US"/>
              <a:t>数据</a:t>
            </a:r>
            <a:r>
              <a:rPr lang="zh-CN" altLang="en-US"/>
              <a:t>操作</a:t>
            </a:r>
            <a:endParaRPr lang="zh-CN" altLang="en-US"/>
          </a:p>
        </p:txBody>
      </p:sp>
      <p:sp>
        <p:nvSpPr>
          <p:cNvPr id="3" name="内容占位符 2"/>
          <p:cNvSpPr>
            <a:spLocks noGrp="1"/>
          </p:cNvSpPr>
          <p:nvPr>
            <p:ph idx="1"/>
            <p:custDataLst>
              <p:tags r:id="rId2"/>
            </p:custDataLst>
          </p:nvPr>
        </p:nvSpPr>
        <p:spPr/>
        <p:txBody>
          <a:bodyPr/>
          <a:p>
            <a:r>
              <a:rPr lang="zh-CN" altLang="en-US">
                <a:solidFill>
                  <a:schemeClr val="tx1"/>
                </a:solidFill>
              </a:rPr>
              <a:t>为了能够完成各种数据操作，我们需要某种方法来</a:t>
            </a:r>
            <a:r>
              <a:rPr lang="zh-CN" altLang="en-US">
                <a:solidFill>
                  <a:srgbClr val="FF0000"/>
                </a:solidFill>
              </a:rPr>
              <a:t>存储和操作数据</a:t>
            </a:r>
            <a:r>
              <a:rPr lang="zh-CN" altLang="en-US">
                <a:solidFill>
                  <a:schemeClr val="tx1"/>
                </a:solidFill>
              </a:rPr>
              <a:t>。</a:t>
            </a:r>
            <a:r>
              <a:rPr lang="en-US" altLang="zh-CN">
                <a:solidFill>
                  <a:schemeClr val="tx1"/>
                </a:solidFill>
              </a:rPr>
              <a:t> </a:t>
            </a:r>
            <a:r>
              <a:rPr lang="zh-CN" altLang="en-US">
                <a:solidFill>
                  <a:schemeClr val="tx1"/>
                </a:solidFill>
              </a:rPr>
              <a:t>通常，我们需要做两件重要的事：（</a:t>
            </a:r>
            <a:r>
              <a:rPr lang="en-US" altLang="zh-CN">
                <a:solidFill>
                  <a:schemeClr val="tx1"/>
                </a:solidFill>
              </a:rPr>
              <a:t>1</a:t>
            </a:r>
            <a:r>
              <a:rPr lang="zh-CN" altLang="en-US">
                <a:solidFill>
                  <a:schemeClr val="tx1"/>
                </a:solidFill>
              </a:rPr>
              <a:t>）</a:t>
            </a:r>
            <a:r>
              <a:rPr lang="zh-CN" altLang="en-US">
                <a:solidFill>
                  <a:srgbClr val="FF0000"/>
                </a:solidFill>
              </a:rPr>
              <a:t>获取数据</a:t>
            </a:r>
            <a:r>
              <a:rPr lang="zh-CN" altLang="en-US">
                <a:solidFill>
                  <a:schemeClr val="tx1"/>
                </a:solidFill>
              </a:rPr>
              <a:t>；（</a:t>
            </a:r>
            <a:r>
              <a:rPr lang="en-US" altLang="zh-CN">
                <a:solidFill>
                  <a:schemeClr val="tx1"/>
                </a:solidFill>
              </a:rPr>
              <a:t>2</a:t>
            </a:r>
            <a:r>
              <a:rPr lang="zh-CN" altLang="en-US">
                <a:solidFill>
                  <a:schemeClr val="tx1"/>
                </a:solidFill>
              </a:rPr>
              <a:t>）将数据读入计算机后对其</a:t>
            </a:r>
            <a:r>
              <a:rPr lang="zh-CN" altLang="en-US">
                <a:solidFill>
                  <a:srgbClr val="FF0000"/>
                </a:solidFill>
              </a:rPr>
              <a:t>进行处理</a:t>
            </a:r>
            <a:r>
              <a:rPr lang="zh-CN" altLang="en-US">
                <a:solidFill>
                  <a:schemeClr val="tx1"/>
                </a:solidFill>
              </a:rPr>
              <a:t>。</a:t>
            </a:r>
            <a:r>
              <a:rPr lang="en-US" altLang="zh-CN">
                <a:solidFill>
                  <a:schemeClr val="tx1"/>
                </a:solidFill>
              </a:rPr>
              <a:t> </a:t>
            </a:r>
            <a:r>
              <a:rPr lang="zh-CN" altLang="en-US">
                <a:solidFill>
                  <a:schemeClr val="tx1"/>
                </a:solidFill>
              </a:rPr>
              <a:t>如果没有某种方法来</a:t>
            </a:r>
            <a:r>
              <a:rPr lang="zh-CN" altLang="en-US">
                <a:solidFill>
                  <a:srgbClr val="FF0000"/>
                </a:solidFill>
              </a:rPr>
              <a:t>存储数据</a:t>
            </a:r>
            <a:r>
              <a:rPr lang="zh-CN" altLang="en-US">
                <a:solidFill>
                  <a:schemeClr val="tx1"/>
                </a:solidFill>
              </a:rPr>
              <a:t>，那么获取数据是没有意义的。</a:t>
            </a:r>
            <a:endParaRPr lang="zh-CN" altLang="en-US">
              <a:solidFill>
                <a:schemeClr val="tx1"/>
              </a:solidFill>
            </a:endParaRPr>
          </a:p>
          <a:p>
            <a:r>
              <a:rPr lang="zh-CN" altLang="en-US">
                <a:solidFill>
                  <a:schemeClr val="tx1"/>
                </a:solidFill>
              </a:rPr>
              <a:t>首先，我们介绍</a:t>
            </a:r>
            <a:r>
              <a:rPr lang="en-US" altLang="en-US">
                <a:solidFill>
                  <a:schemeClr val="tx1"/>
                </a:solidFill>
              </a:rPr>
              <a:t>n</a:t>
            </a:r>
            <a:r>
              <a:rPr lang="zh-CN" altLang="en-US">
                <a:solidFill>
                  <a:schemeClr val="tx1"/>
                </a:solidFill>
              </a:rPr>
              <a:t>维数组，也称为张量（</a:t>
            </a:r>
            <a:r>
              <a:rPr lang="en-US" altLang="zh-CN">
                <a:solidFill>
                  <a:schemeClr val="tx1"/>
                </a:solidFill>
              </a:rPr>
              <a:t>tensor</a:t>
            </a:r>
            <a:r>
              <a:rPr lang="zh-CN" altLang="en-US">
                <a:solidFill>
                  <a:schemeClr val="tx1"/>
                </a:solidFill>
              </a:rPr>
              <a:t>）。</a:t>
            </a:r>
            <a:r>
              <a:rPr lang="en-US" altLang="zh-CN">
                <a:solidFill>
                  <a:schemeClr val="tx1"/>
                </a:solidFill>
              </a:rPr>
              <a:t> </a:t>
            </a:r>
            <a:r>
              <a:rPr lang="zh-CN" altLang="en-US">
                <a:solidFill>
                  <a:schemeClr val="tx1"/>
                </a:solidFill>
              </a:rPr>
              <a:t>使用过</a:t>
            </a:r>
            <a:r>
              <a:rPr lang="en-US" altLang="zh-CN">
                <a:solidFill>
                  <a:schemeClr val="tx1"/>
                </a:solidFill>
              </a:rPr>
              <a:t>Python</a:t>
            </a:r>
            <a:r>
              <a:rPr lang="zh-CN" altLang="en-US">
                <a:solidFill>
                  <a:schemeClr val="tx1"/>
                </a:solidFill>
              </a:rPr>
              <a:t>中</a:t>
            </a:r>
            <a:r>
              <a:rPr lang="en-US" altLang="zh-CN">
                <a:solidFill>
                  <a:schemeClr val="tx1"/>
                </a:solidFill>
              </a:rPr>
              <a:t>NumPy</a:t>
            </a:r>
            <a:r>
              <a:rPr lang="zh-CN" altLang="en-US">
                <a:solidFill>
                  <a:schemeClr val="tx1"/>
                </a:solidFill>
              </a:rPr>
              <a:t>计算包的读者会对本部分很熟悉。</a:t>
            </a:r>
            <a:r>
              <a:rPr lang="en-US" altLang="zh-CN">
                <a:solidFill>
                  <a:schemeClr val="tx1"/>
                </a:solidFill>
              </a:rPr>
              <a:t> </a:t>
            </a:r>
            <a:r>
              <a:rPr lang="zh-CN" altLang="en-US">
                <a:solidFill>
                  <a:schemeClr val="tx1"/>
                </a:solidFill>
              </a:rPr>
              <a:t>无论使用哪个深度学习框架，它的张量类（在</a:t>
            </a:r>
            <a:r>
              <a:rPr lang="en-US" altLang="zh-CN">
                <a:solidFill>
                  <a:srgbClr val="FF0000"/>
                </a:solidFill>
              </a:rPr>
              <a:t>MXNet</a:t>
            </a:r>
            <a:r>
              <a:rPr lang="zh-CN" altLang="en-US">
                <a:solidFill>
                  <a:srgbClr val="FF0000"/>
                </a:solidFill>
              </a:rPr>
              <a:t>中为</a:t>
            </a:r>
            <a:r>
              <a:rPr lang="en-US" altLang="zh-CN">
                <a:solidFill>
                  <a:srgbClr val="FF0000"/>
                </a:solidFill>
              </a:rPr>
              <a:t>ndarray</a:t>
            </a:r>
            <a:r>
              <a:rPr lang="zh-CN" altLang="en-US">
                <a:solidFill>
                  <a:schemeClr val="tx1"/>
                </a:solidFill>
              </a:rPr>
              <a:t>，</a:t>
            </a:r>
            <a:r>
              <a:rPr lang="en-US" altLang="zh-CN">
                <a:solidFill>
                  <a:schemeClr val="tx1"/>
                </a:solidFill>
              </a:rPr>
              <a:t> </a:t>
            </a:r>
            <a:r>
              <a:rPr lang="zh-CN" altLang="en-US">
                <a:solidFill>
                  <a:schemeClr val="tx1"/>
                </a:solidFill>
              </a:rPr>
              <a:t>在</a:t>
            </a:r>
            <a:r>
              <a:rPr lang="en-US" altLang="zh-CN">
                <a:solidFill>
                  <a:srgbClr val="FF0000"/>
                </a:solidFill>
              </a:rPr>
              <a:t>PyTorch</a:t>
            </a:r>
            <a:r>
              <a:rPr lang="zh-CN" altLang="en-US">
                <a:solidFill>
                  <a:srgbClr val="FF0000"/>
                </a:solidFill>
              </a:rPr>
              <a:t>和</a:t>
            </a:r>
            <a:r>
              <a:rPr lang="en-US" altLang="zh-CN">
                <a:solidFill>
                  <a:srgbClr val="FF0000"/>
                </a:solidFill>
              </a:rPr>
              <a:t>TensorFlow</a:t>
            </a:r>
            <a:r>
              <a:rPr lang="zh-CN" altLang="en-US">
                <a:solidFill>
                  <a:srgbClr val="FF0000"/>
                </a:solidFill>
              </a:rPr>
              <a:t>中为</a:t>
            </a:r>
            <a:r>
              <a:rPr lang="en-US" altLang="zh-CN">
                <a:solidFill>
                  <a:srgbClr val="FF0000"/>
                </a:solidFill>
              </a:rPr>
              <a:t>Tensor</a:t>
            </a:r>
            <a:r>
              <a:rPr lang="zh-CN" altLang="en-US">
                <a:solidFill>
                  <a:schemeClr val="tx1"/>
                </a:solidFill>
              </a:rPr>
              <a:t>）都与</a:t>
            </a:r>
            <a:r>
              <a:rPr lang="en-US" altLang="zh-CN">
                <a:solidFill>
                  <a:schemeClr val="tx1"/>
                </a:solidFill>
              </a:rPr>
              <a:t>Numpy</a:t>
            </a:r>
            <a:r>
              <a:rPr lang="zh-CN" altLang="en-US">
                <a:solidFill>
                  <a:schemeClr val="tx1"/>
                </a:solidFill>
              </a:rPr>
              <a:t>的</a:t>
            </a:r>
            <a:r>
              <a:rPr lang="en-US" altLang="zh-CN">
                <a:solidFill>
                  <a:schemeClr val="tx1"/>
                </a:solidFill>
              </a:rPr>
              <a:t>ndarray</a:t>
            </a:r>
            <a:r>
              <a:rPr lang="zh-CN" altLang="en-US">
                <a:solidFill>
                  <a:schemeClr val="tx1"/>
                </a:solidFill>
              </a:rPr>
              <a:t>类似。</a:t>
            </a:r>
            <a:endParaRPr lang="zh-CN" altLang="en-US">
              <a:solidFill>
                <a:schemeClr val="tx1"/>
              </a:solidFill>
            </a:endParaRPr>
          </a:p>
          <a:p>
            <a:r>
              <a:rPr lang="zh-CN" altLang="en-US">
                <a:solidFill>
                  <a:schemeClr val="tx1"/>
                </a:solidFill>
              </a:rPr>
              <a:t>但深度学习框架又比</a:t>
            </a:r>
            <a:r>
              <a:rPr lang="en-US" altLang="zh-CN">
                <a:solidFill>
                  <a:schemeClr val="tx1"/>
                </a:solidFill>
              </a:rPr>
              <a:t>Numpy</a:t>
            </a:r>
            <a:r>
              <a:rPr lang="zh-CN" altLang="en-US">
                <a:solidFill>
                  <a:schemeClr val="tx1"/>
                </a:solidFill>
              </a:rPr>
              <a:t>的</a:t>
            </a:r>
            <a:r>
              <a:rPr lang="en-US" altLang="zh-CN">
                <a:solidFill>
                  <a:schemeClr val="tx1"/>
                </a:solidFill>
              </a:rPr>
              <a:t>ndarray</a:t>
            </a:r>
            <a:r>
              <a:rPr lang="zh-CN" altLang="en-US">
                <a:solidFill>
                  <a:schemeClr val="tx1"/>
                </a:solidFill>
              </a:rPr>
              <a:t>多一些重要功能：</a:t>
            </a:r>
            <a:r>
              <a:rPr lang="en-US" altLang="zh-CN">
                <a:solidFill>
                  <a:schemeClr val="tx1"/>
                </a:solidFill>
              </a:rPr>
              <a:t> </a:t>
            </a:r>
            <a:r>
              <a:rPr lang="zh-CN" altLang="en-US">
                <a:solidFill>
                  <a:schemeClr val="tx1"/>
                </a:solidFill>
              </a:rPr>
              <a:t>首先，</a:t>
            </a:r>
            <a:r>
              <a:rPr lang="en-US" altLang="zh-CN">
                <a:solidFill>
                  <a:srgbClr val="FF0000"/>
                </a:solidFill>
              </a:rPr>
              <a:t>GPU</a:t>
            </a:r>
            <a:r>
              <a:rPr lang="zh-CN" altLang="en-US">
                <a:solidFill>
                  <a:srgbClr val="FF0000"/>
                </a:solidFill>
              </a:rPr>
              <a:t>很好地支持加速计算</a:t>
            </a:r>
            <a:r>
              <a:rPr lang="zh-CN" altLang="en-US">
                <a:solidFill>
                  <a:schemeClr val="tx1"/>
                </a:solidFill>
              </a:rPr>
              <a:t>，而</a:t>
            </a:r>
            <a:r>
              <a:rPr lang="en-US" altLang="zh-CN">
                <a:solidFill>
                  <a:schemeClr val="tx1"/>
                </a:solidFill>
              </a:rPr>
              <a:t>NumPy</a:t>
            </a:r>
            <a:r>
              <a:rPr lang="zh-CN" altLang="en-US">
                <a:solidFill>
                  <a:schemeClr val="tx1"/>
                </a:solidFill>
              </a:rPr>
              <a:t>仅支持</a:t>
            </a:r>
            <a:r>
              <a:rPr lang="en-US" altLang="zh-CN">
                <a:solidFill>
                  <a:schemeClr val="tx1"/>
                </a:solidFill>
              </a:rPr>
              <a:t>CPU</a:t>
            </a:r>
            <a:r>
              <a:rPr lang="zh-CN" altLang="en-US">
                <a:solidFill>
                  <a:schemeClr val="tx1"/>
                </a:solidFill>
              </a:rPr>
              <a:t>计算；</a:t>
            </a:r>
            <a:r>
              <a:rPr lang="en-US" altLang="zh-CN">
                <a:solidFill>
                  <a:schemeClr val="tx1"/>
                </a:solidFill>
              </a:rPr>
              <a:t> </a:t>
            </a:r>
            <a:r>
              <a:rPr lang="zh-CN" altLang="en-US">
                <a:solidFill>
                  <a:schemeClr val="tx1"/>
                </a:solidFill>
              </a:rPr>
              <a:t>其次，</a:t>
            </a:r>
            <a:r>
              <a:rPr lang="zh-CN" altLang="en-US">
                <a:solidFill>
                  <a:srgbClr val="FF0000"/>
                </a:solidFill>
              </a:rPr>
              <a:t>张量类支持自动微分</a:t>
            </a:r>
            <a:r>
              <a:rPr lang="zh-CN" altLang="en-US">
                <a:solidFill>
                  <a:schemeClr val="tx1"/>
                </a:solidFill>
              </a:rPr>
              <a:t>。</a:t>
            </a:r>
            <a:r>
              <a:rPr lang="en-US" altLang="zh-CN">
                <a:solidFill>
                  <a:schemeClr val="tx1"/>
                </a:solidFill>
              </a:rPr>
              <a:t> </a:t>
            </a:r>
            <a:r>
              <a:rPr lang="zh-CN" altLang="en-US">
                <a:solidFill>
                  <a:schemeClr val="tx1"/>
                </a:solidFill>
              </a:rPr>
              <a:t>这些功能使得张量类更适合深度学习。</a:t>
            </a:r>
            <a:r>
              <a:rPr lang="en-US" altLang="zh-CN">
                <a:solidFill>
                  <a:schemeClr val="tx1"/>
                </a:solidFill>
              </a:rPr>
              <a:t> </a:t>
            </a:r>
            <a:r>
              <a:rPr lang="zh-CN" altLang="en-US">
                <a:solidFill>
                  <a:schemeClr val="tx1"/>
                </a:solidFill>
              </a:rPr>
              <a:t>如果没有特殊说明，本书中所说的张量均指的是张量类的实例。</a:t>
            </a:r>
            <a:endParaRPr lang="zh-CN" altLang="en-US">
              <a:solidFill>
                <a:schemeClr val="tx1"/>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a:t>目录</a:t>
            </a:r>
            <a:r>
              <a:rPr lang="en-US" altLang="zh-CN"/>
              <a:t> </a:t>
            </a:r>
            <a:endParaRPr lang="zh-CN" altLang="en-US"/>
          </a:p>
        </p:txBody>
      </p:sp>
      <p:sp>
        <p:nvSpPr>
          <p:cNvPr id="3" name="内容占位符 2"/>
          <p:cNvSpPr>
            <a:spLocks noGrp="1"/>
          </p:cNvSpPr>
          <p:nvPr>
            <p:ph idx="1"/>
            <p:custDataLst>
              <p:tags r:id="rId2"/>
            </p:custDataLst>
          </p:nvPr>
        </p:nvSpPr>
        <p:spPr>
          <a:xfrm>
            <a:off x="608330" y="1490345"/>
            <a:ext cx="10968990" cy="5154930"/>
          </a:xfrm>
        </p:spPr>
        <p:txBody>
          <a:bodyPr>
            <a:normAutofit lnSpcReduction="10000"/>
          </a:bodyPr>
          <a:p>
            <a:r>
              <a:rPr lang="en-US" altLang="zh-CN">
                <a:solidFill>
                  <a:schemeClr val="tx1"/>
                </a:solidFill>
              </a:rPr>
              <a:t>2.1.1. </a:t>
            </a:r>
            <a:r>
              <a:rPr lang="zh-CN" altLang="en-US">
                <a:solidFill>
                  <a:schemeClr val="tx1"/>
                </a:solidFill>
              </a:rPr>
              <a:t>入门</a:t>
            </a:r>
            <a:endParaRPr lang="zh-CN" altLang="en-US">
              <a:solidFill>
                <a:schemeClr val="tx1"/>
              </a:solidFill>
            </a:endParaRPr>
          </a:p>
          <a:p>
            <a:r>
              <a:rPr lang="en-US" altLang="zh-CN">
                <a:solidFill>
                  <a:schemeClr val="tx1"/>
                </a:solidFill>
              </a:rPr>
              <a:t>2.1.2. </a:t>
            </a:r>
            <a:r>
              <a:rPr lang="zh-CN" altLang="en-US">
                <a:solidFill>
                  <a:schemeClr val="tx1"/>
                </a:solidFill>
              </a:rPr>
              <a:t>运算符</a:t>
            </a:r>
            <a:endParaRPr lang="zh-CN" altLang="en-US">
              <a:solidFill>
                <a:schemeClr val="tx1"/>
              </a:solidFill>
            </a:endParaRPr>
          </a:p>
          <a:p>
            <a:r>
              <a:rPr lang="en-US" altLang="zh-CN">
                <a:solidFill>
                  <a:schemeClr val="tx1"/>
                </a:solidFill>
              </a:rPr>
              <a:t>2.1.3. </a:t>
            </a:r>
            <a:r>
              <a:rPr lang="zh-CN" altLang="en-US">
                <a:solidFill>
                  <a:schemeClr val="tx1"/>
                </a:solidFill>
              </a:rPr>
              <a:t>广播机制</a:t>
            </a:r>
            <a:endParaRPr lang="zh-CN" altLang="en-US">
              <a:solidFill>
                <a:schemeClr val="tx1"/>
              </a:solidFill>
            </a:endParaRPr>
          </a:p>
          <a:p>
            <a:r>
              <a:rPr lang="en-US" altLang="zh-CN">
                <a:solidFill>
                  <a:schemeClr val="tx1"/>
                </a:solidFill>
              </a:rPr>
              <a:t>2.1.4. </a:t>
            </a:r>
            <a:r>
              <a:rPr lang="zh-CN" altLang="en-US">
                <a:solidFill>
                  <a:schemeClr val="tx1"/>
                </a:solidFill>
              </a:rPr>
              <a:t>索引和切片</a:t>
            </a:r>
            <a:endParaRPr lang="zh-CN" altLang="en-US">
              <a:solidFill>
                <a:schemeClr val="tx1"/>
              </a:solidFill>
            </a:endParaRPr>
          </a:p>
          <a:p>
            <a:r>
              <a:rPr lang="en-US" altLang="zh-CN">
                <a:solidFill>
                  <a:schemeClr val="tx1"/>
                </a:solidFill>
              </a:rPr>
              <a:t>2.1.5. </a:t>
            </a:r>
            <a:r>
              <a:rPr lang="zh-CN" altLang="en-US">
                <a:solidFill>
                  <a:schemeClr val="tx1"/>
                </a:solidFill>
              </a:rPr>
              <a:t>节省内存</a:t>
            </a:r>
            <a:endParaRPr lang="zh-CN" altLang="en-US">
              <a:solidFill>
                <a:schemeClr val="tx1"/>
              </a:solidFill>
            </a:endParaRPr>
          </a:p>
          <a:p>
            <a:r>
              <a:rPr lang="en-US" altLang="zh-CN">
                <a:solidFill>
                  <a:schemeClr val="tx1"/>
                </a:solidFill>
              </a:rPr>
              <a:t>2.1.6. </a:t>
            </a:r>
            <a:r>
              <a:rPr lang="zh-CN" altLang="en-US">
                <a:solidFill>
                  <a:schemeClr val="tx1"/>
                </a:solidFill>
              </a:rPr>
              <a:t>转换为其他</a:t>
            </a:r>
            <a:r>
              <a:rPr lang="en-US" altLang="zh-CN">
                <a:solidFill>
                  <a:schemeClr val="tx1"/>
                </a:solidFill>
              </a:rPr>
              <a:t>Python</a:t>
            </a:r>
            <a:r>
              <a:rPr lang="zh-CN" altLang="en-US">
                <a:solidFill>
                  <a:schemeClr val="tx1"/>
                </a:solidFill>
              </a:rPr>
              <a:t>对象</a:t>
            </a:r>
            <a:endParaRPr lang="zh-CN" altLang="en-US">
              <a:solidFill>
                <a:schemeClr val="tx1"/>
              </a:solidFill>
            </a:endParaRPr>
          </a:p>
          <a:p>
            <a:r>
              <a:rPr lang="en-US" altLang="zh-CN">
                <a:solidFill>
                  <a:schemeClr val="tx1"/>
                </a:solidFill>
              </a:rPr>
              <a:t>2.1.7. </a:t>
            </a:r>
            <a:r>
              <a:rPr lang="zh-CN" altLang="en-US">
                <a:solidFill>
                  <a:schemeClr val="tx1"/>
                </a:solidFill>
              </a:rPr>
              <a:t>小结</a:t>
            </a:r>
            <a:endParaRPr lang="zh-CN" altLang="en-US">
              <a:solidFill>
                <a:schemeClr val="tx1"/>
              </a:solidFill>
            </a:endParaRPr>
          </a:p>
          <a:p>
            <a:r>
              <a:rPr lang="en-US" altLang="zh-CN">
                <a:solidFill>
                  <a:schemeClr val="tx1"/>
                </a:solidFill>
              </a:rPr>
              <a:t>2.1.8. </a:t>
            </a:r>
            <a:r>
              <a:rPr lang="zh-CN" altLang="en-US">
                <a:solidFill>
                  <a:schemeClr val="tx1"/>
                </a:solidFill>
              </a:rPr>
              <a:t>练习</a:t>
            </a:r>
            <a:endParaRPr lang="zh-CN" altLang="en-US">
              <a:solidFill>
                <a:schemeClr val="tx1"/>
              </a:solidFill>
            </a:endParaRPr>
          </a:p>
          <a:p>
            <a:pPr marL="0" indent="0">
              <a:buNone/>
            </a:pPr>
            <a:endParaRPr lang="zh-CN" altLang="en-US">
              <a:solidFill>
                <a:schemeClr val="tx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2.1.1. </a:t>
            </a:r>
            <a:r>
              <a:rPr lang="zh-CN" altLang="zh-CN"/>
              <a:t>入门</a:t>
            </a:r>
            <a:r>
              <a:rPr lang="en-US" altLang="zh-CN"/>
              <a:t> </a:t>
            </a:r>
            <a:endParaRPr lang="zh-CN" altLang="en-US"/>
          </a:p>
        </p:txBody>
      </p:sp>
      <p:sp>
        <p:nvSpPr>
          <p:cNvPr id="11" name="文本框 10"/>
          <p:cNvSpPr txBox="1"/>
          <p:nvPr/>
        </p:nvSpPr>
        <p:spPr>
          <a:xfrm>
            <a:off x="554990" y="2673985"/>
            <a:ext cx="10318115" cy="1617345"/>
          </a:xfrm>
          <a:prstGeom prst="rect">
            <a:avLst/>
          </a:prstGeom>
        </p:spPr>
        <p:txBody>
          <a:bodyPr>
            <a:noAutofit/>
          </a:bodyPr>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我们可以使用</a:t>
            </a:r>
            <a:r>
              <a:rPr lang="en-US" altLang="zh-CN" sz="1600" b="0" i="0">
                <a:solidFill>
                  <a:schemeClr val="tx1"/>
                </a:solidFill>
                <a:uFillTx/>
                <a:latin typeface="Arial" panose="020B0604020202020204" pitchFamily="34" charset="0"/>
                <a:ea typeface="微软雅黑" panose="020B0503020204020204" charset="-122"/>
              </a:rPr>
              <a:t> arange </a:t>
            </a:r>
            <a:r>
              <a:rPr lang="zh-CN" altLang="en-US" sz="1600" b="0" i="0">
                <a:solidFill>
                  <a:srgbClr val="FF0000"/>
                </a:solidFill>
                <a:uFillTx/>
                <a:latin typeface="Arial" panose="020B0604020202020204" pitchFamily="34" charset="0"/>
                <a:ea typeface="微软雅黑" panose="020B0503020204020204" charset="-122"/>
              </a:rPr>
              <a:t>创建一个行向量</a:t>
            </a:r>
            <a:r>
              <a:rPr lang="en-US" altLang="zh-CN" sz="1600" b="0" i="0">
                <a:solidFill>
                  <a:srgbClr val="FF0000"/>
                </a:solidFill>
                <a:uFillTx/>
                <a:latin typeface="Arial" panose="020B0604020202020204" pitchFamily="34" charset="0"/>
                <a:ea typeface="微软雅黑" panose="020B0503020204020204" charset="-122"/>
              </a:rPr>
              <a:t> x</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可以通过张量的</a:t>
            </a:r>
            <a:r>
              <a:rPr lang="en-US" altLang="zh-CN" sz="1600" b="0" i="0">
                <a:solidFill>
                  <a:schemeClr val="tx1"/>
                </a:solidFill>
                <a:uFillTx/>
                <a:latin typeface="Arial" panose="020B0604020202020204" pitchFamily="34" charset="0"/>
                <a:ea typeface="微软雅黑" panose="020B0503020204020204" charset="-122"/>
              </a:rPr>
              <a:t>shape</a:t>
            </a:r>
            <a:r>
              <a:rPr lang="zh-CN" altLang="en-US" sz="1600" b="0" i="0">
                <a:solidFill>
                  <a:schemeClr val="tx1"/>
                </a:solidFill>
                <a:uFillTx/>
                <a:latin typeface="Arial" panose="020B0604020202020204" pitchFamily="34" charset="0"/>
                <a:ea typeface="微软雅黑" panose="020B0503020204020204" charset="-122"/>
              </a:rPr>
              <a:t>属性来</a:t>
            </a:r>
            <a:r>
              <a:rPr lang="zh-CN" altLang="en-US" sz="1600" b="0" i="0">
                <a:solidFill>
                  <a:srgbClr val="FF0000"/>
                </a:solidFill>
                <a:uFillTx/>
                <a:latin typeface="Arial" panose="020B0604020202020204" pitchFamily="34" charset="0"/>
                <a:ea typeface="微软雅黑" panose="020B0503020204020204" charset="-122"/>
              </a:rPr>
              <a:t>访问张量（沿每个轴的长度）的形状</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要想改变一个张量的形状而不改变元素数量和元素值，可以调用</a:t>
            </a:r>
            <a:r>
              <a:rPr lang="en-US" altLang="zh-CN" sz="1600" b="0" i="0">
                <a:solidFill>
                  <a:srgbClr val="FF0000"/>
                </a:solidFill>
                <a:uFillTx/>
                <a:latin typeface="Arial" panose="020B0604020202020204" pitchFamily="34" charset="0"/>
                <a:ea typeface="微软雅黑" panose="020B0503020204020204" charset="-122"/>
              </a:rPr>
              <a:t>reshape</a:t>
            </a:r>
            <a:r>
              <a:rPr lang="zh-CN" altLang="en-US" sz="1600" b="0" i="0">
                <a:solidFill>
                  <a:srgbClr val="FF0000"/>
                </a:solidFill>
                <a:uFillTx/>
                <a:latin typeface="Arial" panose="020B0604020202020204" pitchFamily="34" charset="0"/>
                <a:ea typeface="微软雅黑" panose="020B0503020204020204" charset="-122"/>
              </a:rPr>
              <a:t>函数</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有时，我们希望使用全</a:t>
            </a:r>
            <a:r>
              <a:rPr lang="en-US" altLang="zh-CN" sz="1600" b="0" i="0">
                <a:solidFill>
                  <a:schemeClr val="tx1"/>
                </a:solidFill>
                <a:uFillTx/>
                <a:latin typeface="Arial" panose="020B0604020202020204" pitchFamily="34" charset="0"/>
                <a:ea typeface="微软雅黑" panose="020B0503020204020204" charset="-122"/>
              </a:rPr>
              <a:t>0</a:t>
            </a:r>
            <a:r>
              <a:rPr lang="zh-CN" altLang="en-US" sz="1600" b="0" i="0">
                <a:solidFill>
                  <a:schemeClr val="tx1"/>
                </a:solidFill>
                <a:uFillTx/>
                <a:latin typeface="Arial" panose="020B0604020202020204" pitchFamily="34" charset="0"/>
                <a:ea typeface="微软雅黑" panose="020B0503020204020204" charset="-122"/>
              </a:rPr>
              <a:t>、全</a:t>
            </a:r>
            <a:r>
              <a:rPr lang="en-US" altLang="zh-CN" sz="1600" b="0" i="0">
                <a:solidFill>
                  <a:schemeClr val="tx1"/>
                </a:solidFill>
                <a:uFillTx/>
                <a:latin typeface="Arial" panose="020B0604020202020204" pitchFamily="34" charset="0"/>
                <a:ea typeface="微软雅黑" panose="020B0503020204020204" charset="-122"/>
              </a:rPr>
              <a:t>1</a:t>
            </a:r>
            <a:r>
              <a:rPr lang="zh-CN" altLang="en-US" sz="1600" b="0" i="0">
                <a:solidFill>
                  <a:schemeClr val="tx1"/>
                </a:solidFill>
                <a:uFillTx/>
                <a:latin typeface="Arial" panose="020B0604020202020204" pitchFamily="34" charset="0"/>
                <a:ea typeface="微软雅黑" panose="020B0503020204020204" charset="-122"/>
              </a:rPr>
              <a:t>、其他常量，或者从特定分布中随机采样的数字来</a:t>
            </a:r>
            <a:r>
              <a:rPr lang="zh-CN" altLang="en-US" sz="1600" b="0" i="0">
                <a:solidFill>
                  <a:srgbClr val="FF0000"/>
                </a:solidFill>
                <a:uFillTx/>
                <a:latin typeface="Arial" panose="020B0604020202020204" pitchFamily="34" charset="0"/>
                <a:ea typeface="微软雅黑" panose="020B0503020204020204" charset="-122"/>
              </a:rPr>
              <a:t>初始化矩阵</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有时我们想通过从某个特定的概率分布中</a:t>
            </a:r>
            <a:r>
              <a:rPr lang="zh-CN" altLang="en-US" sz="1600" b="0" i="0">
                <a:solidFill>
                  <a:srgbClr val="FF0000"/>
                </a:solidFill>
                <a:uFillTx/>
                <a:latin typeface="Arial" panose="020B0604020202020204" pitchFamily="34" charset="0"/>
                <a:ea typeface="微软雅黑" panose="020B0503020204020204" charset="-122"/>
              </a:rPr>
              <a:t>随机采样来得到张量中每个元素的值</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我们还可以通过</a:t>
            </a:r>
            <a:r>
              <a:rPr lang="zh-CN" altLang="en-US" sz="1600" b="0" i="0">
                <a:solidFill>
                  <a:srgbClr val="FF0000"/>
                </a:solidFill>
                <a:uFillTx/>
                <a:latin typeface="Arial" panose="020B0604020202020204" pitchFamily="34" charset="0"/>
                <a:ea typeface="微软雅黑" panose="020B0503020204020204" charset="-122"/>
              </a:rPr>
              <a:t>提供包含数值的</a:t>
            </a:r>
            <a:r>
              <a:rPr lang="en-US" altLang="zh-CN" sz="1600" b="0" i="0">
                <a:solidFill>
                  <a:srgbClr val="FF0000"/>
                </a:solidFill>
                <a:uFillTx/>
                <a:latin typeface="Arial" panose="020B0604020202020204" pitchFamily="34" charset="0"/>
                <a:ea typeface="微软雅黑" panose="020B0503020204020204" charset="-122"/>
              </a:rPr>
              <a:t>Python</a:t>
            </a:r>
            <a:r>
              <a:rPr lang="zh-CN" altLang="en-US" sz="1600" b="0" i="0">
                <a:solidFill>
                  <a:srgbClr val="FF0000"/>
                </a:solidFill>
                <a:uFillTx/>
                <a:latin typeface="Arial" panose="020B0604020202020204" pitchFamily="34" charset="0"/>
                <a:ea typeface="微软雅黑" panose="020B0503020204020204" charset="-122"/>
              </a:rPr>
              <a:t>列表</a:t>
            </a:r>
            <a:r>
              <a:rPr lang="zh-CN" altLang="en-US" sz="1600" b="0" i="0">
                <a:solidFill>
                  <a:schemeClr val="tx1"/>
                </a:solidFill>
                <a:uFillTx/>
                <a:latin typeface="Arial" panose="020B0604020202020204" pitchFamily="34" charset="0"/>
                <a:ea typeface="微软雅黑" panose="020B0503020204020204" charset="-122"/>
              </a:rPr>
              <a:t>（或嵌套列表）。</a:t>
            </a:r>
            <a:r>
              <a:rPr lang="en-US" altLang="zh-CN" sz="1600" b="0" i="0">
                <a:solidFill>
                  <a:schemeClr val="tx1"/>
                </a:solidFill>
                <a:uFillTx/>
                <a:latin typeface="Arial" panose="020B0604020202020204" pitchFamily="34" charset="0"/>
                <a:ea typeface="微软雅黑" panose="020B0503020204020204" charset="-122"/>
              </a:rPr>
              <a:t> </a:t>
            </a:r>
            <a:r>
              <a:rPr lang="en-US" altLang="zh-CN" sz="1600" b="0" i="0">
                <a:solidFill>
                  <a:schemeClr val="tx1"/>
                </a:solidFill>
                <a:uFillTx/>
                <a:latin typeface="Arial" panose="020B0604020202020204" pitchFamily="34" charset="0"/>
                <a:ea typeface="微软雅黑" panose="020B0503020204020204" charset="-122"/>
              </a:rPr>
              <a:t> </a:t>
            </a:r>
            <a:endParaRPr lang="en-US" altLang="zh-CN" sz="1600" b="0" i="0">
              <a:solidFill>
                <a:schemeClr val="tx1"/>
              </a:solidFill>
              <a:uFillTx/>
              <a:latin typeface="Arial" panose="020B0604020202020204" pitchFamily="34" charset="0"/>
              <a:ea typeface="微软雅黑" panose="020B0503020204020204" charset="-122"/>
            </a:endParaRPr>
          </a:p>
        </p:txBody>
      </p:sp>
      <p:sp>
        <p:nvSpPr>
          <p:cNvPr id="20" name="文本框 19"/>
          <p:cNvSpPr txBox="1"/>
          <p:nvPr/>
        </p:nvSpPr>
        <p:spPr>
          <a:xfrm>
            <a:off x="555625" y="1481455"/>
            <a:ext cx="10318115" cy="1948180"/>
          </a:xfrm>
          <a:prstGeom prst="rect">
            <a:avLst/>
          </a:prstGeom>
          <a:noFill/>
        </p:spPr>
        <p:txBody>
          <a:bodyPr wrap="square" rtlCol="0" anchor="t">
            <a:noAutofit/>
          </a:bodyPr>
          <a:p>
            <a:pPr marL="0" indent="0">
              <a:buNone/>
            </a:pPr>
            <a:r>
              <a:rPr lang="zh-CN" altLang="en-US">
                <a:sym typeface="+mn-ea"/>
              </a:rPr>
              <a:t>本节的目标是帮助读者了解并运行一些在阅读本书的过程中会用到的基本数值计算工具。</a:t>
            </a:r>
            <a:r>
              <a:rPr lang="en-US" altLang="zh-CN">
                <a:sym typeface="+mn-ea"/>
              </a:rPr>
              <a:t> </a:t>
            </a:r>
            <a:r>
              <a:rPr lang="zh-CN" altLang="en-US">
                <a:sym typeface="+mn-ea"/>
              </a:rPr>
              <a:t>如果你很难理解一些数学概念或库函数，请不要担心。</a:t>
            </a:r>
            <a:r>
              <a:rPr lang="en-US" altLang="zh-CN">
                <a:sym typeface="+mn-ea"/>
              </a:rPr>
              <a:t> </a:t>
            </a:r>
            <a:r>
              <a:rPr lang="zh-CN" altLang="en-US">
                <a:sym typeface="+mn-ea"/>
              </a:rPr>
              <a:t>后面的章节将通过一些实际的例子来回顾这些内容。</a:t>
            </a:r>
            <a:r>
              <a:rPr lang="en-US" altLang="zh-CN">
                <a:sym typeface="+mn-ea"/>
              </a:rPr>
              <a:t> </a:t>
            </a:r>
            <a:r>
              <a:rPr lang="zh-CN" altLang="en-US">
                <a:sym typeface="+mn-ea"/>
              </a:rPr>
              <a:t>如果你已经具有相关经验，想要深入学习数学内容，可以跳过本节。</a:t>
            </a:r>
            <a:endParaRPr lang="zh-CN" altLang="en-US">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sym typeface="+mn-ea"/>
              </a:rPr>
              <a:t>2.1.2. </a:t>
            </a:r>
            <a:r>
              <a:rPr lang="zh-CN" altLang="en-US">
                <a:sym typeface="+mn-ea"/>
              </a:rPr>
              <a:t>运算符</a:t>
            </a:r>
            <a:r>
              <a:rPr lang="en-US" altLang="zh-CN"/>
              <a:t> </a:t>
            </a:r>
            <a:endParaRPr lang="zh-CN" altLang="en-US"/>
          </a:p>
        </p:txBody>
      </p:sp>
      <p:sp>
        <p:nvSpPr>
          <p:cNvPr id="11" name="文本框 10"/>
          <p:cNvSpPr txBox="1"/>
          <p:nvPr/>
        </p:nvSpPr>
        <p:spPr>
          <a:xfrm>
            <a:off x="554990" y="2806065"/>
            <a:ext cx="10318115" cy="1617345"/>
          </a:xfrm>
          <a:prstGeom prst="rect">
            <a:avLst/>
          </a:prstGeom>
        </p:spPr>
        <p:txBody>
          <a:bodyPr>
            <a:noAutofit/>
          </a:bodyPr>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对于任意具有相同形状的张量，</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常见的</a:t>
            </a:r>
            <a:r>
              <a:rPr lang="zh-CN" altLang="en-US" sz="1600" b="0" i="0">
                <a:solidFill>
                  <a:srgbClr val="FF0000"/>
                </a:solidFill>
                <a:uFillTx/>
                <a:latin typeface="Arial" panose="020B0604020202020204" pitchFamily="34" charset="0"/>
                <a:ea typeface="微软雅黑" panose="020B0503020204020204" charset="-122"/>
              </a:rPr>
              <a:t>标准算术运算符</a:t>
            </a:r>
            <a:r>
              <a:rPr lang="zh-CN" altLang="en-US" sz="1600" b="0" i="0">
                <a:solidFill>
                  <a:schemeClr val="tx1"/>
                </a:solidFill>
                <a:uFillTx/>
                <a:latin typeface="Arial" panose="020B0604020202020204" pitchFamily="34" charset="0"/>
                <a:ea typeface="微软雅黑" panose="020B0503020204020204" charset="-122"/>
              </a:rPr>
              <a:t>（</a:t>
            </a:r>
            <a:r>
              <a:rPr lang="en-US" altLang="zh-CN" sz="1600" b="0" i="0">
                <a:solidFill>
                  <a:schemeClr val="tx1"/>
                </a:solidFill>
                <a:uFillTx/>
                <a:latin typeface="Arial" panose="020B0604020202020204" pitchFamily="34" charset="0"/>
                <a:ea typeface="微软雅黑" panose="020B0503020204020204" charset="-122"/>
              </a:rPr>
              <a:t>+</a:t>
            </a:r>
            <a:r>
              <a:rPr lang="zh-CN" altLang="en-US" sz="1600" b="0" i="0">
                <a:solidFill>
                  <a:schemeClr val="tx1"/>
                </a:solidFill>
                <a:uFillTx/>
                <a:latin typeface="Arial" panose="020B0604020202020204" pitchFamily="34" charset="0"/>
                <a:ea typeface="微软雅黑" panose="020B0503020204020204" charset="-122"/>
              </a:rPr>
              <a:t>、</a:t>
            </a:r>
            <a:r>
              <a:rPr lang="en-US" altLang="zh-CN" sz="1600" b="0" i="0">
                <a:solidFill>
                  <a:schemeClr val="tx1"/>
                </a:solidFill>
                <a:uFillTx/>
                <a:latin typeface="Arial" panose="020B0604020202020204" pitchFamily="34" charset="0"/>
                <a:ea typeface="微软雅黑" panose="020B0503020204020204" charset="-122"/>
              </a:rPr>
              <a:t>-</a:t>
            </a:r>
            <a:r>
              <a:rPr lang="zh-CN" altLang="en-US" sz="1600" b="0" i="0">
                <a:solidFill>
                  <a:schemeClr val="tx1"/>
                </a:solidFill>
                <a:uFillTx/>
                <a:latin typeface="Arial" panose="020B0604020202020204" pitchFamily="34" charset="0"/>
                <a:ea typeface="微软雅黑" panose="020B0503020204020204" charset="-122"/>
              </a:rPr>
              <a:t>、</a:t>
            </a:r>
            <a:r>
              <a:rPr lang="en-US" altLang="zh-CN" sz="1600" b="0" i="0">
                <a:solidFill>
                  <a:schemeClr val="tx1"/>
                </a:solidFill>
                <a:uFillTx/>
                <a:latin typeface="Arial" panose="020B0604020202020204" pitchFamily="34" charset="0"/>
                <a:ea typeface="微软雅黑" panose="020B0503020204020204" charset="-122"/>
              </a:rPr>
              <a:t>*</a:t>
            </a:r>
            <a:r>
              <a:rPr lang="zh-CN" altLang="en-US" sz="1600" b="0" i="0">
                <a:solidFill>
                  <a:schemeClr val="tx1"/>
                </a:solidFill>
                <a:uFillTx/>
                <a:latin typeface="Arial" panose="020B0604020202020204" pitchFamily="34" charset="0"/>
                <a:ea typeface="微软雅黑" panose="020B0503020204020204" charset="-122"/>
              </a:rPr>
              <a:t>、</a:t>
            </a:r>
            <a:r>
              <a:rPr lang="en-US" altLang="zh-CN" sz="1600" b="0" i="0">
                <a:solidFill>
                  <a:schemeClr val="tx1"/>
                </a:solidFill>
                <a:uFillTx/>
                <a:latin typeface="Arial" panose="020B0604020202020204" pitchFamily="34" charset="0"/>
                <a:ea typeface="微软雅黑" panose="020B0503020204020204" charset="-122"/>
              </a:rPr>
              <a:t>/</a:t>
            </a:r>
            <a:r>
              <a:rPr lang="zh-CN" altLang="en-US" sz="1600" b="0" i="0">
                <a:solidFill>
                  <a:schemeClr val="tx1"/>
                </a:solidFill>
                <a:uFillTx/>
                <a:latin typeface="Arial" panose="020B0604020202020204" pitchFamily="34" charset="0"/>
                <a:ea typeface="微软雅黑" panose="020B0503020204020204" charset="-122"/>
              </a:rPr>
              <a:t>和</a:t>
            </a:r>
            <a:r>
              <a:rPr lang="en-US" altLang="zh-CN" sz="1600" b="0" i="0">
                <a:solidFill>
                  <a:schemeClr val="tx1"/>
                </a:solidFill>
                <a:uFillTx/>
                <a:latin typeface="Arial" panose="020B0604020202020204" pitchFamily="34" charset="0"/>
                <a:ea typeface="微软雅黑" panose="020B0503020204020204" charset="-122"/>
              </a:rPr>
              <a:t>**</a:t>
            </a:r>
            <a:r>
              <a:rPr lang="zh-CN" altLang="en-US" sz="1600" b="0" i="0">
                <a:solidFill>
                  <a:schemeClr val="tx1"/>
                </a:solidFill>
                <a:uFillTx/>
                <a:latin typeface="Arial" panose="020B0604020202020204" pitchFamily="34" charset="0"/>
                <a:ea typeface="微软雅黑" panose="020B0503020204020204" charset="-122"/>
              </a:rPr>
              <a:t>）都可以被升级为按</a:t>
            </a:r>
            <a:r>
              <a:rPr lang="zh-CN" altLang="en-US" sz="1600" b="0" i="0">
                <a:solidFill>
                  <a:srgbClr val="FF0000"/>
                </a:solidFill>
                <a:uFillTx/>
                <a:latin typeface="Arial" panose="020B0604020202020204" pitchFamily="34" charset="0"/>
                <a:ea typeface="微软雅黑" panose="020B0503020204020204" charset="-122"/>
              </a:rPr>
              <a:t>元素运算</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我们也可以把多个</a:t>
            </a:r>
            <a:r>
              <a:rPr lang="zh-CN" altLang="en-US" sz="1600" b="0" i="0">
                <a:solidFill>
                  <a:srgbClr val="FF0000"/>
                </a:solidFill>
                <a:uFillTx/>
                <a:latin typeface="Arial" panose="020B0604020202020204" pitchFamily="34" charset="0"/>
                <a:ea typeface="微软雅黑" panose="020B0503020204020204" charset="-122"/>
              </a:rPr>
              <a:t>张量连结（</a:t>
            </a:r>
            <a:r>
              <a:rPr lang="en-US" altLang="zh-CN" sz="1600" b="0" i="0">
                <a:solidFill>
                  <a:srgbClr val="FF0000"/>
                </a:solidFill>
                <a:uFillTx/>
                <a:latin typeface="Arial" panose="020B0604020202020204" pitchFamily="34" charset="0"/>
                <a:ea typeface="微软雅黑" panose="020B0503020204020204" charset="-122"/>
              </a:rPr>
              <a:t>concatenate</a:t>
            </a:r>
            <a:r>
              <a:rPr lang="zh-CN" altLang="en-US" sz="1600" b="0" i="0">
                <a:solidFill>
                  <a:srgbClr val="FF0000"/>
                </a:solidFill>
                <a:uFillTx/>
                <a:latin typeface="Arial" panose="020B0604020202020204" pitchFamily="34" charset="0"/>
                <a:ea typeface="微软雅黑" panose="020B0503020204020204" charset="-122"/>
              </a:rPr>
              <a:t>）</a:t>
            </a:r>
            <a:r>
              <a:rPr lang="zh-CN" altLang="en-US" sz="1600" b="0" i="0">
                <a:solidFill>
                  <a:schemeClr val="tx1"/>
                </a:solidFill>
                <a:uFillTx/>
                <a:latin typeface="Arial" panose="020B0604020202020204" pitchFamily="34" charset="0"/>
                <a:ea typeface="微软雅黑" panose="020B0503020204020204" charset="-122"/>
              </a:rPr>
              <a:t>在一起，</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把它们端对端地叠起来形成一个更大的张量。</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有时，我们想通过</a:t>
            </a:r>
            <a:r>
              <a:rPr lang="zh-CN" altLang="en-US" sz="1600" b="0" i="0">
                <a:solidFill>
                  <a:srgbClr val="FF0000"/>
                </a:solidFill>
                <a:uFillTx/>
                <a:latin typeface="Arial" panose="020B0604020202020204" pitchFamily="34" charset="0"/>
                <a:ea typeface="微软雅黑" panose="020B0503020204020204" charset="-122"/>
              </a:rPr>
              <a:t>逻辑运算符构建二元张量</a:t>
            </a:r>
            <a:r>
              <a:rPr lang="zh-CN" altLang="en-US" sz="1600" b="0" i="0">
                <a:solidFill>
                  <a:schemeClr val="tx1"/>
                </a:solidFill>
                <a:uFillTx/>
                <a:latin typeface="Arial" panose="020B0604020202020204" pitchFamily="34" charset="0"/>
                <a:ea typeface="微软雅黑" panose="020B0503020204020204" charset="-122"/>
              </a:rPr>
              <a:t>。</a:t>
            </a:r>
            <a:r>
              <a:rPr lang="en-US" altLang="zh-CN" sz="1600" b="0" i="0">
                <a:solidFill>
                  <a:schemeClr val="tx1"/>
                </a:solidFill>
                <a:uFillTx/>
                <a:latin typeface="Arial" panose="020B0604020202020204" pitchFamily="34" charset="0"/>
                <a:ea typeface="微软雅黑" panose="020B0503020204020204" charset="-122"/>
              </a:rPr>
              <a:t> </a:t>
            </a:r>
            <a:endParaRPr lang="en-US" altLang="zh-CN"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对张量中的所有元素进行求和，会产生</a:t>
            </a:r>
            <a:r>
              <a:rPr lang="zh-CN" altLang="en-US" sz="1600" b="0" i="0">
                <a:solidFill>
                  <a:srgbClr val="FF0000"/>
                </a:solidFill>
                <a:uFillTx/>
                <a:latin typeface="Arial" panose="020B0604020202020204" pitchFamily="34" charset="0"/>
                <a:ea typeface="微软雅黑" panose="020B0503020204020204" charset="-122"/>
              </a:rPr>
              <a:t>一个单元素张量</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p:txBody>
      </p:sp>
      <p:sp>
        <p:nvSpPr>
          <p:cNvPr id="20" name="文本框 19"/>
          <p:cNvSpPr txBox="1"/>
          <p:nvPr/>
        </p:nvSpPr>
        <p:spPr>
          <a:xfrm>
            <a:off x="555625" y="1481455"/>
            <a:ext cx="10318115" cy="1324610"/>
          </a:xfrm>
          <a:prstGeom prst="rect">
            <a:avLst/>
          </a:prstGeom>
          <a:noFill/>
        </p:spPr>
        <p:txBody>
          <a:bodyPr wrap="square" rtlCol="0" anchor="t">
            <a:noAutofit/>
          </a:bodyPr>
          <a:p>
            <a:pPr marL="0" indent="0">
              <a:buNone/>
            </a:pPr>
            <a:r>
              <a:rPr lang="zh-CN" altLang="en-US">
                <a:sym typeface="+mn-ea"/>
              </a:rPr>
              <a:t>我们的兴趣不仅限于读取数据和写入数据。</a:t>
            </a:r>
            <a:r>
              <a:rPr lang="en-US" altLang="zh-CN">
                <a:sym typeface="+mn-ea"/>
              </a:rPr>
              <a:t> </a:t>
            </a:r>
            <a:r>
              <a:rPr lang="zh-CN" altLang="en-US">
                <a:sym typeface="+mn-ea"/>
              </a:rPr>
              <a:t>我们想在这些数据上执行数学运算，其中最简单且最有用的操作是按元素（</a:t>
            </a:r>
            <a:r>
              <a:rPr lang="en-US" altLang="zh-CN">
                <a:sym typeface="+mn-ea"/>
              </a:rPr>
              <a:t>elementwise</a:t>
            </a:r>
            <a:r>
              <a:rPr lang="zh-CN" altLang="en-US">
                <a:sym typeface="+mn-ea"/>
              </a:rPr>
              <a:t>）运算。</a:t>
            </a:r>
            <a:r>
              <a:rPr lang="en-US" altLang="zh-CN">
                <a:sym typeface="+mn-ea"/>
              </a:rPr>
              <a:t> </a:t>
            </a:r>
            <a:r>
              <a:rPr lang="zh-CN" altLang="en-US">
                <a:sym typeface="+mn-ea"/>
              </a:rPr>
              <a:t>它们将标准标量运算符应用于数组的每个元素。</a:t>
            </a:r>
            <a:r>
              <a:rPr lang="en-US" altLang="zh-CN">
                <a:sym typeface="+mn-ea"/>
              </a:rPr>
              <a:t> </a:t>
            </a:r>
            <a:r>
              <a:rPr lang="zh-CN" altLang="en-US">
                <a:sym typeface="+mn-ea"/>
              </a:rPr>
              <a:t>对于将两个数组作为输入的函数，按元素运算将二元运算符应用于两个数组中的每对位置对应的元素。</a:t>
            </a:r>
            <a:r>
              <a:rPr lang="en-US" altLang="zh-CN">
                <a:sym typeface="+mn-ea"/>
              </a:rPr>
              <a:t> </a:t>
            </a:r>
            <a:r>
              <a:rPr lang="zh-CN" altLang="en-US">
                <a:sym typeface="+mn-ea"/>
              </a:rPr>
              <a:t>我们可以基于任何从标量到标量的函数来创建按元素函数。</a:t>
            </a:r>
            <a:endParaRPr lang="zh-CN" altLang="en-US">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sym typeface="+mn-ea"/>
              </a:rPr>
              <a:t>2.1.3. </a:t>
            </a:r>
            <a:r>
              <a:rPr lang="zh-CN" altLang="en-US">
                <a:sym typeface="+mn-ea"/>
              </a:rPr>
              <a:t>广播机制</a:t>
            </a:r>
            <a:r>
              <a:rPr lang="en-US" altLang="zh-CN"/>
              <a:t> </a:t>
            </a:r>
            <a:endParaRPr lang="zh-CN" altLang="en-US"/>
          </a:p>
        </p:txBody>
      </p:sp>
      <p:sp>
        <p:nvSpPr>
          <p:cNvPr id="11" name="文本框 10"/>
          <p:cNvSpPr txBox="1"/>
          <p:nvPr/>
        </p:nvSpPr>
        <p:spPr>
          <a:xfrm>
            <a:off x="555625" y="2973705"/>
            <a:ext cx="10318115" cy="1617345"/>
          </a:xfrm>
          <a:prstGeom prst="rect">
            <a:avLst/>
          </a:prstGeom>
        </p:spPr>
        <p:txBody>
          <a:bodyPr>
            <a:noAutofit/>
          </a:bodyPr>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在大多数情况下，我们将沿着数组中</a:t>
            </a:r>
            <a:r>
              <a:rPr lang="zh-CN" altLang="en-US" sz="1600" b="0" i="0">
                <a:solidFill>
                  <a:srgbClr val="FF0000"/>
                </a:solidFill>
                <a:uFillTx/>
                <a:latin typeface="Arial" panose="020B0604020202020204" pitchFamily="34" charset="0"/>
                <a:ea typeface="微软雅黑" panose="020B0503020204020204" charset="-122"/>
              </a:rPr>
              <a:t>长度为</a:t>
            </a:r>
            <a:r>
              <a:rPr lang="en-US" altLang="zh-CN" sz="1600" b="0" i="0">
                <a:solidFill>
                  <a:srgbClr val="FF0000"/>
                </a:solidFill>
                <a:uFillTx/>
                <a:latin typeface="Arial" panose="020B0604020202020204" pitchFamily="34" charset="0"/>
                <a:ea typeface="微软雅黑" panose="020B0503020204020204" charset="-122"/>
              </a:rPr>
              <a:t>1</a:t>
            </a:r>
            <a:r>
              <a:rPr lang="zh-CN" altLang="en-US" sz="1600" b="0" i="0">
                <a:solidFill>
                  <a:srgbClr val="FF0000"/>
                </a:solidFill>
                <a:uFillTx/>
                <a:latin typeface="Arial" panose="020B0604020202020204" pitchFamily="34" charset="0"/>
                <a:ea typeface="微软雅黑" panose="020B0503020204020204" charset="-122"/>
              </a:rPr>
              <a:t>的轴进行广播</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由于</a:t>
            </a:r>
            <a:r>
              <a:rPr lang="en-US" altLang="zh-CN" sz="1600" b="0" i="0">
                <a:solidFill>
                  <a:schemeClr val="tx1"/>
                </a:solidFill>
                <a:uFillTx/>
                <a:latin typeface="Arial" panose="020B0604020202020204" pitchFamily="34" charset="0"/>
                <a:ea typeface="微软雅黑" panose="020B0503020204020204" charset="-122"/>
              </a:rPr>
              <a:t>a</a:t>
            </a:r>
            <a:r>
              <a:rPr lang="zh-CN" altLang="en-US" sz="1600" b="0" i="0">
                <a:solidFill>
                  <a:schemeClr val="tx1"/>
                </a:solidFill>
                <a:uFillTx/>
                <a:latin typeface="Arial" panose="020B0604020202020204" pitchFamily="34" charset="0"/>
                <a:ea typeface="微软雅黑" panose="020B0503020204020204" charset="-122"/>
              </a:rPr>
              <a:t>和</a:t>
            </a:r>
            <a:r>
              <a:rPr lang="en-US" altLang="zh-CN" sz="1600" b="0" i="0">
                <a:solidFill>
                  <a:schemeClr val="tx1"/>
                </a:solidFill>
                <a:uFillTx/>
                <a:latin typeface="Arial" panose="020B0604020202020204" pitchFamily="34" charset="0"/>
                <a:ea typeface="微软雅黑" panose="020B0503020204020204" charset="-122"/>
              </a:rPr>
              <a:t>b</a:t>
            </a:r>
            <a:r>
              <a:rPr lang="zh-CN" altLang="en-US" sz="1600" b="0" i="0">
                <a:solidFill>
                  <a:schemeClr val="tx1"/>
                </a:solidFill>
                <a:uFillTx/>
                <a:latin typeface="Arial" panose="020B0604020202020204" pitchFamily="34" charset="0"/>
                <a:ea typeface="微软雅黑" panose="020B0503020204020204" charset="-122"/>
              </a:rPr>
              <a:t>分别是</a:t>
            </a:r>
            <a:r>
              <a:rPr lang="en-US" altLang="zh-CN" sz="1600" b="0" i="0">
                <a:solidFill>
                  <a:schemeClr val="tx1"/>
                </a:solidFill>
                <a:uFillTx/>
                <a:latin typeface="Arial" panose="020B0604020202020204" pitchFamily="34" charset="0"/>
                <a:ea typeface="微软雅黑" panose="020B0503020204020204" charset="-122"/>
              </a:rPr>
              <a:t>3*1</a:t>
            </a:r>
            <a:r>
              <a:rPr lang="zh-CN" altLang="en-US" sz="1600" b="0" i="0">
                <a:solidFill>
                  <a:schemeClr val="tx1"/>
                </a:solidFill>
                <a:uFillTx/>
                <a:latin typeface="Arial" panose="020B0604020202020204" pitchFamily="34" charset="0"/>
                <a:ea typeface="微软雅黑" panose="020B0503020204020204" charset="-122"/>
              </a:rPr>
              <a:t>和</a:t>
            </a:r>
            <a:r>
              <a:rPr lang="en-US" altLang="zh-CN" sz="1600" b="0" i="0">
                <a:solidFill>
                  <a:schemeClr val="tx1"/>
                </a:solidFill>
                <a:uFillTx/>
                <a:latin typeface="Arial" panose="020B0604020202020204" pitchFamily="34" charset="0"/>
                <a:ea typeface="微软雅黑" panose="020B0503020204020204" charset="-122"/>
              </a:rPr>
              <a:t>1*2</a:t>
            </a:r>
            <a:r>
              <a:rPr lang="zh-CN" altLang="en-US" sz="1600" b="0" i="0">
                <a:solidFill>
                  <a:schemeClr val="tx1"/>
                </a:solidFill>
                <a:uFillTx/>
                <a:latin typeface="Arial" panose="020B0604020202020204" pitchFamily="34" charset="0"/>
                <a:ea typeface="微软雅黑" panose="020B0503020204020204" charset="-122"/>
              </a:rPr>
              <a:t>矩阵，如果让它们相加，它们的形状不匹配。</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我们将两个矩阵广播为一个更大的</a:t>
            </a:r>
            <a:r>
              <a:rPr lang="en-US" altLang="zh-CN" sz="1600" b="0" i="0">
                <a:solidFill>
                  <a:schemeClr val="tx1"/>
                </a:solidFill>
                <a:uFillTx/>
                <a:latin typeface="Arial" panose="020B0604020202020204" pitchFamily="34" charset="0"/>
                <a:ea typeface="微软雅黑" panose="020B0503020204020204" charset="-122"/>
              </a:rPr>
              <a:t>3*2</a:t>
            </a:r>
            <a:r>
              <a:rPr lang="zh-CN" altLang="en-US" sz="1600" b="0" i="0">
                <a:solidFill>
                  <a:schemeClr val="tx1"/>
                </a:solidFill>
                <a:uFillTx/>
                <a:latin typeface="Arial" panose="020B0604020202020204" pitchFamily="34" charset="0"/>
                <a:ea typeface="微软雅黑" panose="020B0503020204020204" charset="-122"/>
              </a:rPr>
              <a:t>矩阵，如下所示：矩阵</a:t>
            </a:r>
            <a:r>
              <a:rPr lang="en-US" altLang="zh-CN" sz="1600" b="0" i="0">
                <a:solidFill>
                  <a:schemeClr val="tx1"/>
                </a:solidFill>
                <a:uFillTx/>
                <a:latin typeface="Arial" panose="020B0604020202020204" pitchFamily="34" charset="0"/>
                <a:ea typeface="微软雅黑" panose="020B0503020204020204" charset="-122"/>
              </a:rPr>
              <a:t>a</a:t>
            </a:r>
            <a:r>
              <a:rPr lang="zh-CN" altLang="en-US" sz="1600" b="0" i="0">
                <a:solidFill>
                  <a:schemeClr val="tx1"/>
                </a:solidFill>
                <a:uFillTx/>
                <a:latin typeface="Arial" panose="020B0604020202020204" pitchFamily="34" charset="0"/>
                <a:ea typeface="微软雅黑" panose="020B0503020204020204" charset="-122"/>
              </a:rPr>
              <a:t>将复制列，</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矩阵</a:t>
            </a:r>
            <a:r>
              <a:rPr lang="en-US" altLang="zh-CN" sz="1600" b="0" i="0">
                <a:solidFill>
                  <a:schemeClr val="tx1"/>
                </a:solidFill>
                <a:uFillTx/>
                <a:latin typeface="Arial" panose="020B0604020202020204" pitchFamily="34" charset="0"/>
                <a:ea typeface="微软雅黑" panose="020B0503020204020204" charset="-122"/>
              </a:rPr>
              <a:t>b</a:t>
            </a:r>
            <a:r>
              <a:rPr lang="zh-CN" altLang="en-US" sz="1600" b="0" i="0">
                <a:solidFill>
                  <a:schemeClr val="tx1"/>
                </a:solidFill>
                <a:uFillTx/>
                <a:latin typeface="Arial" panose="020B0604020202020204" pitchFamily="34" charset="0"/>
                <a:ea typeface="微软雅黑" panose="020B0503020204020204" charset="-122"/>
              </a:rPr>
              <a:t>将复制行，然后再按元素相加。</a:t>
            </a:r>
            <a:endParaRPr lang="zh-CN" altLang="en-US" sz="1600" b="0" i="0">
              <a:solidFill>
                <a:schemeClr val="tx1"/>
              </a:solidFill>
              <a:uFillTx/>
              <a:latin typeface="Arial" panose="020B0604020202020204" pitchFamily="34" charset="0"/>
              <a:ea typeface="微软雅黑" panose="020B0503020204020204" charset="-122"/>
            </a:endParaRPr>
          </a:p>
        </p:txBody>
      </p:sp>
      <p:sp>
        <p:nvSpPr>
          <p:cNvPr id="20" name="文本框 19"/>
          <p:cNvSpPr txBox="1"/>
          <p:nvPr/>
        </p:nvSpPr>
        <p:spPr>
          <a:xfrm>
            <a:off x="555625" y="1481455"/>
            <a:ext cx="10318115" cy="1324610"/>
          </a:xfrm>
          <a:prstGeom prst="rect">
            <a:avLst/>
          </a:prstGeom>
          <a:noFill/>
        </p:spPr>
        <p:txBody>
          <a:bodyPr wrap="square" rtlCol="0" anchor="t">
            <a:noAutofit/>
          </a:bodyPr>
          <a:p>
            <a:pPr marL="0" indent="0">
              <a:buNone/>
            </a:pPr>
            <a:r>
              <a:rPr lang="zh-CN" altLang="en-US">
                <a:sym typeface="+mn-ea"/>
              </a:rPr>
              <a:t>在上面的部分中，我们看到了如何在相同形状的两个张量上执行按元素操作。</a:t>
            </a:r>
            <a:r>
              <a:rPr lang="en-US" altLang="zh-CN">
                <a:sym typeface="+mn-ea"/>
              </a:rPr>
              <a:t> </a:t>
            </a:r>
            <a:r>
              <a:rPr lang="zh-CN" altLang="en-US">
                <a:sym typeface="+mn-ea"/>
              </a:rPr>
              <a:t>在某些情况下，即使形状不同，我们仍然可以通过调用</a:t>
            </a:r>
            <a:r>
              <a:rPr lang="en-US" altLang="zh-CN">
                <a:sym typeface="+mn-ea"/>
              </a:rPr>
              <a:t> </a:t>
            </a:r>
            <a:r>
              <a:rPr lang="zh-CN" altLang="en-US">
                <a:sym typeface="+mn-ea"/>
              </a:rPr>
              <a:t>广播机制（</a:t>
            </a:r>
            <a:r>
              <a:rPr lang="en-US" altLang="zh-CN">
                <a:sym typeface="+mn-ea"/>
              </a:rPr>
              <a:t>broadcasting mechanism</a:t>
            </a:r>
            <a:r>
              <a:rPr lang="zh-CN" altLang="en-US">
                <a:sym typeface="+mn-ea"/>
              </a:rPr>
              <a:t>）来执行按元素操作。</a:t>
            </a:r>
            <a:r>
              <a:rPr lang="en-US" altLang="zh-CN">
                <a:sym typeface="+mn-ea"/>
              </a:rPr>
              <a:t> </a:t>
            </a:r>
            <a:r>
              <a:rPr lang="zh-CN" altLang="en-US">
                <a:sym typeface="+mn-ea"/>
              </a:rPr>
              <a:t>这种机制的工作方式如下：</a:t>
            </a:r>
            <a:endParaRPr lang="zh-CN" altLang="en-US">
              <a:sym typeface="+mn-ea"/>
            </a:endParaRPr>
          </a:p>
          <a:p>
            <a:pPr marL="0" indent="0">
              <a:buNone/>
            </a:pPr>
            <a:r>
              <a:rPr lang="zh-CN" altLang="en-US">
                <a:sym typeface="+mn-ea"/>
              </a:rPr>
              <a:t>通过适当复制元素来扩展一个或两个数组，以便在转换之后，两个张量具有相同的形状；</a:t>
            </a:r>
            <a:endParaRPr lang="zh-CN" altLang="en-US">
              <a:sym typeface="+mn-ea"/>
            </a:endParaRPr>
          </a:p>
          <a:p>
            <a:pPr marL="0" indent="0">
              <a:buNone/>
            </a:pPr>
            <a:r>
              <a:rPr lang="zh-CN" altLang="en-US">
                <a:sym typeface="+mn-ea"/>
              </a:rPr>
              <a:t>对生成的数组执行按元素操作。</a:t>
            </a:r>
            <a:endParaRPr lang="zh-CN" altLang="en-US">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2.1.4. </a:t>
            </a:r>
            <a:r>
              <a:rPr lang="zh-CN" altLang="en-US"/>
              <a:t>索引和切片</a:t>
            </a:r>
            <a:r>
              <a:rPr lang="en-US" altLang="zh-CN"/>
              <a:t> </a:t>
            </a:r>
            <a:endParaRPr lang="zh-CN" altLang="en-US"/>
          </a:p>
        </p:txBody>
      </p:sp>
      <p:sp>
        <p:nvSpPr>
          <p:cNvPr id="11" name="文本框 10"/>
          <p:cNvSpPr txBox="1"/>
          <p:nvPr/>
        </p:nvSpPr>
        <p:spPr>
          <a:xfrm>
            <a:off x="555625" y="2973705"/>
            <a:ext cx="10318115" cy="1617345"/>
          </a:xfrm>
          <a:prstGeom prst="rect">
            <a:avLst/>
          </a:prstGeom>
        </p:spPr>
        <p:txBody>
          <a:bodyPr>
            <a:noAutofit/>
          </a:bodyPr>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我们可以用</a:t>
            </a:r>
            <a:r>
              <a:rPr lang="en-US" altLang="zh-CN" sz="1600" b="0" i="0">
                <a:solidFill>
                  <a:schemeClr val="tx1"/>
                </a:solidFill>
                <a:uFillTx/>
                <a:latin typeface="Arial" panose="020B0604020202020204" pitchFamily="34" charset="0"/>
                <a:ea typeface="微软雅黑" panose="020B0503020204020204" charset="-122"/>
              </a:rPr>
              <a:t>[-1]</a:t>
            </a:r>
            <a:r>
              <a:rPr lang="zh-CN" altLang="en-US" sz="1600" b="0" i="0">
                <a:solidFill>
                  <a:schemeClr val="tx1"/>
                </a:solidFill>
                <a:uFillTx/>
                <a:latin typeface="Arial" panose="020B0604020202020204" pitchFamily="34" charset="0"/>
                <a:ea typeface="微软雅黑" panose="020B0503020204020204" charset="-122"/>
              </a:rPr>
              <a:t>选择最后</a:t>
            </a:r>
            <a:r>
              <a:rPr lang="zh-CN" altLang="en-US" sz="1600" b="0" i="0">
                <a:solidFill>
                  <a:srgbClr val="FF0000"/>
                </a:solidFill>
                <a:uFillTx/>
                <a:latin typeface="Arial" panose="020B0604020202020204" pitchFamily="34" charset="0"/>
                <a:ea typeface="微软雅黑" panose="020B0503020204020204" charset="-122"/>
              </a:rPr>
              <a:t>一个元素</a:t>
            </a:r>
            <a:r>
              <a:rPr lang="zh-CN" altLang="en-US" sz="1600" b="0" i="0">
                <a:solidFill>
                  <a:schemeClr val="tx1"/>
                </a:solidFill>
                <a:uFillTx/>
                <a:latin typeface="Arial" panose="020B0604020202020204" pitchFamily="34" charset="0"/>
                <a:ea typeface="微软雅黑" panose="020B0503020204020204" charset="-122"/>
              </a:rPr>
              <a:t>，可以用</a:t>
            </a:r>
            <a:r>
              <a:rPr lang="en-US" altLang="zh-CN" sz="1600" b="0" i="0">
                <a:solidFill>
                  <a:schemeClr val="tx1"/>
                </a:solidFill>
                <a:uFillTx/>
                <a:latin typeface="Arial" panose="020B0604020202020204" pitchFamily="34" charset="0"/>
                <a:ea typeface="微软雅黑" panose="020B0503020204020204" charset="-122"/>
              </a:rPr>
              <a:t>[1:3]</a:t>
            </a:r>
            <a:r>
              <a:rPr lang="zh-CN" altLang="en-US" sz="1600" b="0" i="0">
                <a:solidFill>
                  <a:schemeClr val="tx1"/>
                </a:solidFill>
                <a:uFillTx/>
                <a:latin typeface="Arial" panose="020B0604020202020204" pitchFamily="34" charset="0"/>
                <a:ea typeface="微软雅黑" panose="020B0503020204020204" charset="-122"/>
              </a:rPr>
              <a:t>选择第二个和第三个元素。</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除读取外，我们还可以通过指定</a:t>
            </a:r>
            <a:r>
              <a:rPr lang="zh-CN" altLang="en-US" sz="1600" b="0" i="0">
                <a:solidFill>
                  <a:srgbClr val="FF0000"/>
                </a:solidFill>
                <a:uFillTx/>
                <a:latin typeface="Arial" panose="020B0604020202020204" pitchFamily="34" charset="0"/>
                <a:ea typeface="微软雅黑" panose="020B0503020204020204" charset="-122"/>
              </a:rPr>
              <a:t>索引</a:t>
            </a:r>
            <a:r>
              <a:rPr lang="zh-CN" altLang="en-US" sz="1600" b="0" i="0">
                <a:solidFill>
                  <a:schemeClr val="tx1"/>
                </a:solidFill>
                <a:uFillTx/>
                <a:latin typeface="Arial" panose="020B0604020202020204" pitchFamily="34" charset="0"/>
                <a:ea typeface="微软雅黑" panose="020B0503020204020204" charset="-122"/>
              </a:rPr>
              <a:t>来将元素</a:t>
            </a:r>
            <a:r>
              <a:rPr lang="zh-CN" altLang="en-US" sz="1600" b="0" i="0">
                <a:solidFill>
                  <a:srgbClr val="FF0000"/>
                </a:solidFill>
                <a:uFillTx/>
                <a:latin typeface="Arial" panose="020B0604020202020204" pitchFamily="34" charset="0"/>
                <a:ea typeface="微软雅黑" panose="020B0503020204020204" charset="-122"/>
              </a:rPr>
              <a:t>写入</a:t>
            </a:r>
            <a:r>
              <a:rPr lang="zh-CN" altLang="en-US" sz="1600" b="0" i="0">
                <a:solidFill>
                  <a:schemeClr val="tx1"/>
                </a:solidFill>
                <a:uFillTx/>
                <a:latin typeface="Arial" panose="020B0604020202020204" pitchFamily="34" charset="0"/>
                <a:ea typeface="微软雅黑" panose="020B0503020204020204" charset="-122"/>
              </a:rPr>
              <a:t>矩阵。</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如果我们想为多个元素赋值相同的值，我们只需要</a:t>
            </a:r>
            <a:r>
              <a:rPr lang="zh-CN" altLang="en-US" sz="1600" b="0" i="0">
                <a:solidFill>
                  <a:srgbClr val="FF0000"/>
                </a:solidFill>
                <a:uFillTx/>
                <a:latin typeface="Arial" panose="020B0604020202020204" pitchFamily="34" charset="0"/>
                <a:ea typeface="微软雅黑" panose="020B0503020204020204" charset="-122"/>
              </a:rPr>
              <a:t>索引所有元素，然后为它们赋值</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p:txBody>
      </p:sp>
      <p:sp>
        <p:nvSpPr>
          <p:cNvPr id="20" name="文本框 19"/>
          <p:cNvSpPr txBox="1"/>
          <p:nvPr/>
        </p:nvSpPr>
        <p:spPr>
          <a:xfrm>
            <a:off x="555625" y="1481455"/>
            <a:ext cx="10318115" cy="1007110"/>
          </a:xfrm>
          <a:prstGeom prst="rect">
            <a:avLst/>
          </a:prstGeom>
          <a:noFill/>
        </p:spPr>
        <p:txBody>
          <a:bodyPr wrap="square" rtlCol="0" anchor="t">
            <a:noAutofit/>
          </a:bodyPr>
          <a:p>
            <a:pPr marL="0" indent="0">
              <a:buNone/>
            </a:pPr>
            <a:r>
              <a:rPr lang="zh-CN" altLang="en-US">
                <a:sym typeface="+mn-ea"/>
              </a:rPr>
              <a:t>就像在任何其他</a:t>
            </a:r>
            <a:r>
              <a:rPr lang="en-US" altLang="zh-CN">
                <a:sym typeface="+mn-ea"/>
              </a:rPr>
              <a:t>Python</a:t>
            </a:r>
            <a:r>
              <a:rPr lang="zh-CN" altLang="en-US">
                <a:sym typeface="+mn-ea"/>
              </a:rPr>
              <a:t>数组中一样，张量中的元素可以通过索引访问。</a:t>
            </a:r>
            <a:r>
              <a:rPr lang="en-US" altLang="zh-CN">
                <a:sym typeface="+mn-ea"/>
              </a:rPr>
              <a:t> </a:t>
            </a:r>
            <a:r>
              <a:rPr lang="zh-CN" altLang="en-US">
                <a:sym typeface="+mn-ea"/>
              </a:rPr>
              <a:t>与任何</a:t>
            </a:r>
            <a:r>
              <a:rPr lang="en-US" altLang="zh-CN">
                <a:sym typeface="+mn-ea"/>
              </a:rPr>
              <a:t>Python</a:t>
            </a:r>
            <a:r>
              <a:rPr lang="zh-CN" altLang="en-US">
                <a:sym typeface="+mn-ea"/>
              </a:rPr>
              <a:t>数组一样：第一个元素的索引是</a:t>
            </a:r>
            <a:r>
              <a:rPr lang="en-US" altLang="zh-CN">
                <a:sym typeface="+mn-ea"/>
              </a:rPr>
              <a:t>0</a:t>
            </a:r>
            <a:r>
              <a:rPr lang="zh-CN" altLang="en-US">
                <a:sym typeface="+mn-ea"/>
              </a:rPr>
              <a:t>，最后一个元素索引是</a:t>
            </a:r>
            <a:r>
              <a:rPr lang="en-US" altLang="zh-CN">
                <a:sym typeface="+mn-ea"/>
              </a:rPr>
              <a:t>-1</a:t>
            </a:r>
            <a:r>
              <a:rPr lang="zh-CN" altLang="en-US">
                <a:sym typeface="+mn-ea"/>
              </a:rPr>
              <a:t>；</a:t>
            </a:r>
            <a:r>
              <a:rPr lang="en-US" altLang="zh-CN">
                <a:sym typeface="+mn-ea"/>
              </a:rPr>
              <a:t> </a:t>
            </a:r>
            <a:r>
              <a:rPr lang="zh-CN" altLang="en-US">
                <a:sym typeface="+mn-ea"/>
              </a:rPr>
              <a:t>可以指定范围以包含第一个元素和最后一个之前的元素。</a:t>
            </a:r>
            <a:endParaRPr lang="zh-CN" altLang="en-US">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2.1.5. </a:t>
            </a:r>
            <a:r>
              <a:rPr lang="zh-CN" altLang="en-US"/>
              <a:t>节省内存</a:t>
            </a:r>
            <a:r>
              <a:rPr lang="en-US" altLang="zh-CN"/>
              <a:t> </a:t>
            </a:r>
            <a:endParaRPr lang="zh-CN" altLang="en-US"/>
          </a:p>
        </p:txBody>
      </p:sp>
      <p:sp>
        <p:nvSpPr>
          <p:cNvPr id="11" name="文本框 10"/>
          <p:cNvSpPr txBox="1"/>
          <p:nvPr/>
        </p:nvSpPr>
        <p:spPr>
          <a:xfrm>
            <a:off x="555625" y="2267585"/>
            <a:ext cx="10318115" cy="1617345"/>
          </a:xfrm>
          <a:prstGeom prst="rect">
            <a:avLst/>
          </a:prstGeom>
        </p:spPr>
        <p:txBody>
          <a:bodyPr>
            <a:noAutofit/>
          </a:bodyPr>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这可能是不可取的，原因有两个：</a:t>
            </a:r>
            <a:r>
              <a:rPr lang="en-US" altLang="zh-CN" sz="1600" b="0" i="0">
                <a:solidFill>
                  <a:schemeClr val="tx1"/>
                </a:solidFill>
                <a:uFillTx/>
                <a:latin typeface="Arial" panose="020B0604020202020204" pitchFamily="34" charset="0"/>
                <a:ea typeface="微软雅黑" panose="020B0503020204020204" charset="-122"/>
              </a:rPr>
              <a:t>1</a:t>
            </a:r>
            <a:r>
              <a:rPr lang="zh-CN" altLang="en-US" sz="1600" b="0" i="0">
                <a:solidFill>
                  <a:schemeClr val="tx1"/>
                </a:solidFill>
                <a:uFillTx/>
                <a:latin typeface="Arial" panose="020B0604020202020204" pitchFamily="34" charset="0"/>
                <a:ea typeface="微软雅黑" panose="020B0503020204020204" charset="-122"/>
              </a:rPr>
              <a:t>、首先，我们不想总是</a:t>
            </a:r>
            <a:r>
              <a:rPr lang="zh-CN" altLang="en-US" sz="1600" b="0" i="0">
                <a:solidFill>
                  <a:srgbClr val="FF0000"/>
                </a:solidFill>
                <a:uFillTx/>
                <a:latin typeface="Arial" panose="020B0604020202020204" pitchFamily="34" charset="0"/>
                <a:ea typeface="微软雅黑" panose="020B0503020204020204" charset="-122"/>
              </a:rPr>
              <a:t>不必要地分配内存</a:t>
            </a:r>
            <a:r>
              <a:rPr lang="zh-CN" altLang="en-US" sz="1600" b="0" i="0">
                <a:solidFill>
                  <a:schemeClr val="tx1"/>
                </a:solidFill>
                <a:uFillTx/>
                <a:latin typeface="Arial" panose="020B0604020202020204" pitchFamily="34" charset="0"/>
                <a:ea typeface="微软雅黑" panose="020B0503020204020204" charset="-122"/>
              </a:rPr>
              <a:t>。在机器学习中，我们可能有数百兆的参数，并且在一秒内多次更新所有参数。通常情况下，</a:t>
            </a:r>
            <a:r>
              <a:rPr lang="zh-CN" altLang="en-US" sz="1600" b="0" i="0">
                <a:solidFill>
                  <a:srgbClr val="FF0000"/>
                </a:solidFill>
                <a:uFillTx/>
                <a:latin typeface="Arial" panose="020B0604020202020204" pitchFamily="34" charset="0"/>
                <a:ea typeface="微软雅黑" panose="020B0503020204020204" charset="-122"/>
              </a:rPr>
              <a:t>我们希望原地执行这些更新。</a:t>
            </a:r>
            <a:r>
              <a:rPr lang="en-US" altLang="zh-CN" sz="1600" b="0" i="0">
                <a:solidFill>
                  <a:schemeClr val="tx1"/>
                </a:solidFill>
                <a:uFillTx/>
                <a:latin typeface="Arial" panose="020B0604020202020204" pitchFamily="34" charset="0"/>
                <a:ea typeface="微软雅黑" panose="020B0503020204020204" charset="-122"/>
              </a:rPr>
              <a:t>2</a:t>
            </a:r>
            <a:r>
              <a:rPr lang="zh-CN" altLang="en-US" sz="1600" b="0" i="0">
                <a:solidFill>
                  <a:schemeClr val="tx1"/>
                </a:solidFill>
                <a:uFillTx/>
                <a:latin typeface="Arial" panose="020B0604020202020204" pitchFamily="34" charset="0"/>
                <a:ea typeface="微软雅黑" panose="020B0503020204020204" charset="-122"/>
              </a:rPr>
              <a:t>、如果我们不原地更新，其他引用仍然会指向旧的内存位置，这样我们的某些代码可能会</a:t>
            </a:r>
            <a:r>
              <a:rPr lang="zh-CN" altLang="en-US" sz="1600" b="0" i="0">
                <a:solidFill>
                  <a:srgbClr val="FF0000"/>
                </a:solidFill>
                <a:uFillTx/>
                <a:latin typeface="Arial" panose="020B0604020202020204" pitchFamily="34" charset="0"/>
                <a:ea typeface="微软雅黑" panose="020B0503020204020204" charset="-122"/>
              </a:rPr>
              <a:t>无意中引用旧的参数</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幸运的是，执行原地操作非常简单。</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我们可以使用切片表示法将操作的结果分配给先前分配的数组，例如</a:t>
            </a:r>
            <a:r>
              <a:rPr lang="en-US" altLang="zh-CN" sz="1600" b="0" i="0">
                <a:solidFill>
                  <a:srgbClr val="FF0000"/>
                </a:solidFill>
                <a:uFillTx/>
                <a:latin typeface="Arial" panose="020B0604020202020204" pitchFamily="34" charset="0"/>
                <a:ea typeface="微软雅黑" panose="020B0503020204020204" charset="-122"/>
              </a:rPr>
              <a:t>Y[:] </a:t>
            </a:r>
            <a:r>
              <a:rPr lang="en-US" altLang="zh-CN" sz="1600" b="0" i="0">
                <a:solidFill>
                  <a:schemeClr val="tx1"/>
                </a:solidFill>
                <a:uFillTx/>
                <a:latin typeface="Arial" panose="020B0604020202020204" pitchFamily="34" charset="0"/>
                <a:ea typeface="微软雅黑" panose="020B0503020204020204" charset="-122"/>
              </a:rPr>
              <a:t>= &lt;expression&gt;</a:t>
            </a:r>
            <a:r>
              <a:rPr lang="zh-CN" altLang="en-US" sz="1600" b="0" i="0">
                <a:solidFill>
                  <a:schemeClr val="tx1"/>
                </a:solidFill>
                <a:uFillTx/>
                <a:latin typeface="Arial" panose="020B0604020202020204" pitchFamily="34" charset="0"/>
                <a:ea typeface="微软雅黑" panose="020B0503020204020204" charset="-122"/>
              </a:rPr>
              <a:t>。</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为了说明这一点，我们首先创建一个新的矩阵</a:t>
            </a:r>
            <a:r>
              <a:rPr lang="en-US" altLang="zh-CN" sz="1600" b="0" i="0">
                <a:solidFill>
                  <a:schemeClr val="tx1"/>
                </a:solidFill>
                <a:uFillTx/>
                <a:latin typeface="Arial" panose="020B0604020202020204" pitchFamily="34" charset="0"/>
                <a:ea typeface="微软雅黑" panose="020B0503020204020204" charset="-122"/>
              </a:rPr>
              <a:t>Z</a:t>
            </a:r>
            <a:r>
              <a:rPr lang="zh-CN" altLang="en-US" sz="1600" b="0" i="0">
                <a:solidFill>
                  <a:schemeClr val="tx1"/>
                </a:solidFill>
                <a:uFillTx/>
                <a:latin typeface="Arial" panose="020B0604020202020204" pitchFamily="34" charset="0"/>
                <a:ea typeface="微软雅黑" panose="020B0503020204020204" charset="-122"/>
              </a:rPr>
              <a:t>，其形状与另一个</a:t>
            </a:r>
            <a:r>
              <a:rPr lang="en-US" altLang="zh-CN" sz="1600" b="0" i="0">
                <a:solidFill>
                  <a:schemeClr val="tx1"/>
                </a:solidFill>
                <a:uFillTx/>
                <a:latin typeface="Arial" panose="020B0604020202020204" pitchFamily="34" charset="0"/>
                <a:ea typeface="微软雅黑" panose="020B0503020204020204" charset="-122"/>
              </a:rPr>
              <a:t>Y</a:t>
            </a:r>
            <a:r>
              <a:rPr lang="zh-CN" altLang="en-US" sz="1600" b="0" i="0">
                <a:solidFill>
                  <a:schemeClr val="tx1"/>
                </a:solidFill>
                <a:uFillTx/>
                <a:latin typeface="Arial" panose="020B0604020202020204" pitchFamily="34" charset="0"/>
                <a:ea typeface="微软雅黑" panose="020B0503020204020204" charset="-122"/>
              </a:rPr>
              <a:t>相同，</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使用</a:t>
            </a:r>
            <a:r>
              <a:rPr lang="en-US" altLang="zh-CN" sz="1600" b="0" i="0">
                <a:solidFill>
                  <a:schemeClr val="tx1"/>
                </a:solidFill>
                <a:uFillTx/>
                <a:latin typeface="Arial" panose="020B0604020202020204" pitchFamily="34" charset="0"/>
                <a:ea typeface="微软雅黑" panose="020B0503020204020204" charset="-122"/>
              </a:rPr>
              <a:t>zeros_like</a:t>
            </a:r>
            <a:r>
              <a:rPr lang="zh-CN" altLang="en-US" sz="1600" b="0" i="0">
                <a:solidFill>
                  <a:schemeClr val="tx1"/>
                </a:solidFill>
                <a:uFillTx/>
                <a:latin typeface="Arial" panose="020B0604020202020204" pitchFamily="34" charset="0"/>
                <a:ea typeface="微软雅黑" panose="020B0503020204020204" charset="-122"/>
              </a:rPr>
              <a:t>来分配一个全</a:t>
            </a:r>
            <a:r>
              <a:rPr lang="en-US" altLang="zh-CN" sz="1600" b="0" i="0">
                <a:solidFill>
                  <a:schemeClr val="tx1"/>
                </a:solidFill>
                <a:uFillTx/>
                <a:latin typeface="Arial" panose="020B0604020202020204" pitchFamily="34" charset="0"/>
                <a:ea typeface="微软雅黑" panose="020B0503020204020204" charset="-122"/>
              </a:rPr>
              <a:t>0</a:t>
            </a:r>
            <a:r>
              <a:rPr lang="zh-CN" altLang="en-US" sz="1600" b="0" i="0">
                <a:solidFill>
                  <a:schemeClr val="tx1"/>
                </a:solidFill>
                <a:uFillTx/>
                <a:latin typeface="Arial" panose="020B0604020202020204" pitchFamily="34" charset="0"/>
                <a:ea typeface="微软雅黑" panose="020B0503020204020204" charset="-122"/>
              </a:rPr>
              <a:t>的块。</a:t>
            </a:r>
            <a:endParaRPr lang="zh-CN" altLang="en-US" sz="1600" b="0" i="0">
              <a:solidFill>
                <a:schemeClr val="tx1"/>
              </a:solidFill>
              <a:uFillTx/>
              <a:latin typeface="Arial" panose="020B0604020202020204" pitchFamily="34" charset="0"/>
              <a:ea typeface="微软雅黑" panose="020B0503020204020204" charset="-122"/>
            </a:endParaRPr>
          </a:p>
        </p:txBody>
      </p:sp>
      <p:sp>
        <p:nvSpPr>
          <p:cNvPr id="20" name="文本框 19"/>
          <p:cNvSpPr txBox="1"/>
          <p:nvPr/>
        </p:nvSpPr>
        <p:spPr>
          <a:xfrm>
            <a:off x="555625" y="1481455"/>
            <a:ext cx="10318115" cy="786130"/>
          </a:xfrm>
          <a:prstGeom prst="rect">
            <a:avLst/>
          </a:prstGeom>
          <a:noFill/>
        </p:spPr>
        <p:txBody>
          <a:bodyPr wrap="square" rtlCol="0" anchor="t">
            <a:noAutofit/>
          </a:bodyPr>
          <a:p>
            <a:pPr marL="0" indent="0">
              <a:buNone/>
            </a:pPr>
            <a:r>
              <a:rPr lang="zh-CN" altLang="en-US">
                <a:sym typeface="+mn-ea"/>
              </a:rPr>
              <a:t>运行一些操作可能会导致为新结果分配内存。</a:t>
            </a:r>
            <a:r>
              <a:rPr lang="en-US" altLang="zh-CN">
                <a:sym typeface="+mn-ea"/>
              </a:rPr>
              <a:t> </a:t>
            </a:r>
            <a:r>
              <a:rPr lang="zh-CN" altLang="en-US">
                <a:sym typeface="+mn-ea"/>
              </a:rPr>
              <a:t>例如，如果我们用</a:t>
            </a:r>
            <a:r>
              <a:rPr lang="en-US" altLang="zh-CN">
                <a:sym typeface="+mn-ea"/>
              </a:rPr>
              <a:t>Y = X + Y</a:t>
            </a:r>
            <a:r>
              <a:rPr lang="zh-CN" altLang="en-US">
                <a:sym typeface="+mn-ea"/>
              </a:rPr>
              <a:t>，我们将取消引用</a:t>
            </a:r>
            <a:r>
              <a:rPr lang="en-US" altLang="zh-CN">
                <a:sym typeface="+mn-ea"/>
              </a:rPr>
              <a:t>Y</a:t>
            </a:r>
            <a:r>
              <a:rPr lang="zh-CN" altLang="en-US">
                <a:sym typeface="+mn-ea"/>
              </a:rPr>
              <a:t>指向的张量，而是指向新分配的内存处的张量。</a:t>
            </a:r>
            <a:endParaRPr lang="zh-CN" altLang="en-US">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2.1.6. </a:t>
            </a:r>
            <a:r>
              <a:rPr lang="zh-CN" altLang="en-US"/>
              <a:t>转换为其他</a:t>
            </a:r>
            <a:r>
              <a:rPr lang="en-US" altLang="zh-CN"/>
              <a:t>Python</a:t>
            </a:r>
            <a:r>
              <a:rPr lang="zh-CN" altLang="en-US"/>
              <a:t>对象</a:t>
            </a:r>
            <a:r>
              <a:rPr lang="en-US" altLang="zh-CN"/>
              <a:t> </a:t>
            </a:r>
            <a:endParaRPr lang="zh-CN" altLang="en-US"/>
          </a:p>
        </p:txBody>
      </p:sp>
      <p:sp>
        <p:nvSpPr>
          <p:cNvPr id="11" name="文本框 10"/>
          <p:cNvSpPr txBox="1"/>
          <p:nvPr/>
        </p:nvSpPr>
        <p:spPr>
          <a:xfrm>
            <a:off x="555625" y="2267585"/>
            <a:ext cx="10318115" cy="1970405"/>
          </a:xfrm>
          <a:prstGeom prst="rect">
            <a:avLst/>
          </a:prstGeom>
        </p:spPr>
        <p:txBody>
          <a:bodyPr>
            <a:noAutofit/>
          </a:bodyPr>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这可能是不可取的，原因有两个：</a:t>
            </a:r>
            <a:r>
              <a:rPr lang="en-US" altLang="zh-CN" sz="1600" b="0" i="0">
                <a:solidFill>
                  <a:schemeClr val="tx1"/>
                </a:solidFill>
                <a:uFillTx/>
                <a:latin typeface="Arial" panose="020B0604020202020204" pitchFamily="34" charset="0"/>
                <a:ea typeface="微软雅黑" panose="020B0503020204020204" charset="-122"/>
              </a:rPr>
              <a:t>1</a:t>
            </a:r>
            <a:r>
              <a:rPr lang="zh-CN" altLang="en-US" sz="1600" b="0" i="0">
                <a:solidFill>
                  <a:schemeClr val="tx1"/>
                </a:solidFill>
                <a:uFillTx/>
                <a:latin typeface="Arial" panose="020B0604020202020204" pitchFamily="34" charset="0"/>
                <a:ea typeface="微软雅黑" panose="020B0503020204020204" charset="-122"/>
              </a:rPr>
              <a:t>、首先，我们不想总是</a:t>
            </a:r>
            <a:r>
              <a:rPr lang="zh-CN" altLang="en-US" sz="1600" b="0" i="0">
                <a:solidFill>
                  <a:srgbClr val="FF0000"/>
                </a:solidFill>
                <a:uFillTx/>
                <a:latin typeface="Arial" panose="020B0604020202020204" pitchFamily="34" charset="0"/>
                <a:ea typeface="微软雅黑" panose="020B0503020204020204" charset="-122"/>
              </a:rPr>
              <a:t>不必要地分配内存</a:t>
            </a:r>
            <a:r>
              <a:rPr lang="zh-CN" altLang="en-US" sz="1600" b="0" i="0">
                <a:solidFill>
                  <a:schemeClr val="tx1"/>
                </a:solidFill>
                <a:uFillTx/>
                <a:latin typeface="Arial" panose="020B0604020202020204" pitchFamily="34" charset="0"/>
                <a:ea typeface="微软雅黑" panose="020B0503020204020204" charset="-122"/>
              </a:rPr>
              <a:t>。在机器学习中，我们可能有数百兆的参数，并且在一秒内多次更新所有参数。通常情况下，</a:t>
            </a:r>
            <a:r>
              <a:rPr lang="zh-CN" altLang="en-US" sz="1600" b="0" i="0">
                <a:solidFill>
                  <a:srgbClr val="FF0000"/>
                </a:solidFill>
                <a:uFillTx/>
                <a:latin typeface="Arial" panose="020B0604020202020204" pitchFamily="34" charset="0"/>
                <a:ea typeface="微软雅黑" panose="020B0503020204020204" charset="-122"/>
              </a:rPr>
              <a:t>我们希望原地执行这些更新。</a:t>
            </a:r>
            <a:r>
              <a:rPr lang="en-US" altLang="zh-CN" sz="1600" b="0" i="0">
                <a:solidFill>
                  <a:schemeClr val="tx1"/>
                </a:solidFill>
                <a:uFillTx/>
                <a:latin typeface="Arial" panose="020B0604020202020204" pitchFamily="34" charset="0"/>
                <a:ea typeface="微软雅黑" panose="020B0503020204020204" charset="-122"/>
              </a:rPr>
              <a:t>2</a:t>
            </a:r>
            <a:r>
              <a:rPr lang="zh-CN" altLang="en-US" sz="1600" b="0" i="0">
                <a:solidFill>
                  <a:schemeClr val="tx1"/>
                </a:solidFill>
                <a:uFillTx/>
                <a:latin typeface="Arial" panose="020B0604020202020204" pitchFamily="34" charset="0"/>
                <a:ea typeface="微软雅黑" panose="020B0503020204020204" charset="-122"/>
              </a:rPr>
              <a:t>、如果我们不原地更新，其他引用仍然会指向旧的内存位置，这样我们的某些代码可能会</a:t>
            </a:r>
            <a:r>
              <a:rPr lang="zh-CN" altLang="en-US" sz="1600" b="0" i="0">
                <a:solidFill>
                  <a:srgbClr val="FF0000"/>
                </a:solidFill>
                <a:uFillTx/>
                <a:latin typeface="Arial" panose="020B0604020202020204" pitchFamily="34" charset="0"/>
                <a:ea typeface="微软雅黑" panose="020B0503020204020204" charset="-122"/>
              </a:rPr>
              <a:t>无意中引用旧的参数</a:t>
            </a:r>
            <a:r>
              <a:rPr lang="zh-CN" altLang="en-US" sz="1600" b="0" i="0">
                <a:solidFill>
                  <a:schemeClr val="tx1"/>
                </a:solidFill>
                <a:uFillTx/>
                <a:latin typeface="Arial" panose="020B0604020202020204" pitchFamily="34" charset="0"/>
                <a:ea typeface="微软雅黑" panose="020B0503020204020204" charset="-122"/>
              </a:rPr>
              <a:t>。</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幸运的是，执行原地操作非常简单。</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我们可以使用切片表示法将操作的结果分配给先前分配的数组，例如</a:t>
            </a:r>
            <a:r>
              <a:rPr lang="en-US" altLang="zh-CN" sz="1600" b="0" i="0">
                <a:solidFill>
                  <a:srgbClr val="FF0000"/>
                </a:solidFill>
                <a:uFillTx/>
                <a:latin typeface="Arial" panose="020B0604020202020204" pitchFamily="34" charset="0"/>
                <a:ea typeface="微软雅黑" panose="020B0503020204020204" charset="-122"/>
              </a:rPr>
              <a:t>Y[:] </a:t>
            </a:r>
            <a:r>
              <a:rPr lang="en-US" altLang="zh-CN" sz="1600" b="0" i="0">
                <a:solidFill>
                  <a:schemeClr val="tx1"/>
                </a:solidFill>
                <a:uFillTx/>
                <a:latin typeface="Arial" panose="020B0604020202020204" pitchFamily="34" charset="0"/>
                <a:ea typeface="微软雅黑" panose="020B0503020204020204" charset="-122"/>
              </a:rPr>
              <a:t>= &lt;expression&gt;</a:t>
            </a:r>
            <a:r>
              <a:rPr lang="zh-CN" altLang="en-US" sz="1600" b="0" i="0">
                <a:solidFill>
                  <a:schemeClr val="tx1"/>
                </a:solidFill>
                <a:uFillTx/>
                <a:latin typeface="Arial" panose="020B0604020202020204" pitchFamily="34" charset="0"/>
                <a:ea typeface="微软雅黑" panose="020B0503020204020204" charset="-122"/>
              </a:rPr>
              <a:t>。</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为了说明这一点，我们首先创建一个新的矩阵</a:t>
            </a:r>
            <a:r>
              <a:rPr lang="en-US" altLang="zh-CN" sz="1600" b="0" i="0">
                <a:solidFill>
                  <a:schemeClr val="tx1"/>
                </a:solidFill>
                <a:uFillTx/>
                <a:latin typeface="Arial" panose="020B0604020202020204" pitchFamily="34" charset="0"/>
                <a:ea typeface="微软雅黑" panose="020B0503020204020204" charset="-122"/>
              </a:rPr>
              <a:t>Z</a:t>
            </a:r>
            <a:r>
              <a:rPr lang="zh-CN" altLang="en-US" sz="1600" b="0" i="0">
                <a:solidFill>
                  <a:schemeClr val="tx1"/>
                </a:solidFill>
                <a:uFillTx/>
                <a:latin typeface="Arial" panose="020B0604020202020204" pitchFamily="34" charset="0"/>
                <a:ea typeface="微软雅黑" panose="020B0503020204020204" charset="-122"/>
              </a:rPr>
              <a:t>，其形状与另一个</a:t>
            </a:r>
            <a:r>
              <a:rPr lang="en-US" altLang="zh-CN" sz="1600" b="0" i="0">
                <a:solidFill>
                  <a:schemeClr val="tx1"/>
                </a:solidFill>
                <a:uFillTx/>
                <a:latin typeface="Arial" panose="020B0604020202020204" pitchFamily="34" charset="0"/>
                <a:ea typeface="微软雅黑" panose="020B0503020204020204" charset="-122"/>
              </a:rPr>
              <a:t>Y</a:t>
            </a:r>
            <a:r>
              <a:rPr lang="zh-CN" altLang="en-US" sz="1600" b="0" i="0">
                <a:solidFill>
                  <a:schemeClr val="tx1"/>
                </a:solidFill>
                <a:uFillTx/>
                <a:latin typeface="Arial" panose="020B0604020202020204" pitchFamily="34" charset="0"/>
                <a:ea typeface="微软雅黑" panose="020B0503020204020204" charset="-122"/>
              </a:rPr>
              <a:t>相同，</a:t>
            </a:r>
            <a:r>
              <a:rPr lang="en-US" altLang="zh-CN" sz="1600" b="0" i="0">
                <a:solidFill>
                  <a:schemeClr val="tx1"/>
                </a:solidFill>
                <a:uFillTx/>
                <a:latin typeface="Arial" panose="020B0604020202020204" pitchFamily="34" charset="0"/>
                <a:ea typeface="微软雅黑" panose="020B0503020204020204" charset="-122"/>
              </a:rPr>
              <a:t> </a:t>
            </a:r>
            <a:r>
              <a:rPr lang="zh-CN" altLang="en-US" sz="1600" b="0" i="0">
                <a:solidFill>
                  <a:schemeClr val="tx1"/>
                </a:solidFill>
                <a:uFillTx/>
                <a:latin typeface="Arial" panose="020B0604020202020204" pitchFamily="34" charset="0"/>
                <a:ea typeface="微软雅黑" panose="020B0503020204020204" charset="-122"/>
              </a:rPr>
              <a:t>使用</a:t>
            </a:r>
            <a:r>
              <a:rPr lang="en-US" altLang="zh-CN" sz="1600" b="0" i="0">
                <a:solidFill>
                  <a:schemeClr val="tx1"/>
                </a:solidFill>
                <a:uFillTx/>
                <a:latin typeface="Arial" panose="020B0604020202020204" pitchFamily="34" charset="0"/>
                <a:ea typeface="微软雅黑" panose="020B0503020204020204" charset="-122"/>
              </a:rPr>
              <a:t>zeros_like</a:t>
            </a:r>
            <a:r>
              <a:rPr lang="zh-CN" altLang="en-US" sz="1600" b="0" i="0">
                <a:solidFill>
                  <a:schemeClr val="tx1"/>
                </a:solidFill>
                <a:uFillTx/>
                <a:latin typeface="Arial" panose="020B0604020202020204" pitchFamily="34" charset="0"/>
                <a:ea typeface="微软雅黑" panose="020B0503020204020204" charset="-122"/>
              </a:rPr>
              <a:t>来分配一个全</a:t>
            </a:r>
            <a:r>
              <a:rPr lang="en-US" altLang="zh-CN" sz="1600" b="0" i="0">
                <a:solidFill>
                  <a:schemeClr val="tx1"/>
                </a:solidFill>
                <a:uFillTx/>
                <a:latin typeface="Arial" panose="020B0604020202020204" pitchFamily="34" charset="0"/>
                <a:ea typeface="微软雅黑" panose="020B0503020204020204" charset="-122"/>
              </a:rPr>
              <a:t>0</a:t>
            </a:r>
            <a:r>
              <a:rPr lang="zh-CN" altLang="en-US" sz="1600" b="0" i="0">
                <a:solidFill>
                  <a:schemeClr val="tx1"/>
                </a:solidFill>
                <a:uFillTx/>
                <a:latin typeface="Arial" panose="020B0604020202020204" pitchFamily="34" charset="0"/>
                <a:ea typeface="微软雅黑" panose="020B0503020204020204" charset="-122"/>
              </a:rPr>
              <a:t>的块。</a:t>
            </a:r>
            <a:endParaRPr lang="zh-CN" altLang="en-US" sz="1600" b="0" i="0">
              <a:solidFill>
                <a:schemeClr val="tx1"/>
              </a:solidFill>
              <a:uFillTx/>
              <a:latin typeface="Arial" panose="020B0604020202020204" pitchFamily="34" charset="0"/>
              <a:ea typeface="微软雅黑" panose="020B0503020204020204" charset="-122"/>
            </a:endParaRPr>
          </a:p>
          <a:p>
            <a:pPr marL="285750" indent="-285750">
              <a:buFont typeface="Arial" panose="020B0604020202020204" pitchFamily="34" charset="0"/>
              <a:buChar char="•"/>
            </a:pPr>
            <a:r>
              <a:rPr lang="zh-CN" altLang="en-US" sz="1600" b="0" i="0">
                <a:solidFill>
                  <a:schemeClr val="tx1"/>
                </a:solidFill>
                <a:uFillTx/>
                <a:latin typeface="Arial" panose="020B0604020202020204" pitchFamily="34" charset="0"/>
                <a:ea typeface="微软雅黑" panose="020B0503020204020204" charset="-122"/>
              </a:rPr>
              <a:t>要将大小为</a:t>
            </a:r>
            <a:r>
              <a:rPr lang="en-US" altLang="zh-CN" sz="1600" b="0" i="0">
                <a:solidFill>
                  <a:schemeClr val="tx1"/>
                </a:solidFill>
                <a:uFillTx/>
                <a:latin typeface="Arial" panose="020B0604020202020204" pitchFamily="34" charset="0"/>
                <a:ea typeface="微软雅黑" panose="020B0503020204020204" charset="-122"/>
              </a:rPr>
              <a:t>1</a:t>
            </a:r>
            <a:r>
              <a:rPr lang="zh-CN" altLang="en-US" sz="1600" b="0" i="0">
                <a:solidFill>
                  <a:schemeClr val="tx1"/>
                </a:solidFill>
                <a:uFillTx/>
                <a:latin typeface="Arial" panose="020B0604020202020204" pitchFamily="34" charset="0"/>
                <a:ea typeface="微软雅黑" panose="020B0503020204020204" charset="-122"/>
              </a:rPr>
              <a:t>的张量转换为</a:t>
            </a:r>
            <a:r>
              <a:rPr lang="en-US" altLang="zh-CN" sz="1600" b="0" i="0">
                <a:solidFill>
                  <a:schemeClr val="tx1"/>
                </a:solidFill>
                <a:uFillTx/>
                <a:latin typeface="Arial" panose="020B0604020202020204" pitchFamily="34" charset="0"/>
                <a:ea typeface="微软雅黑" panose="020B0503020204020204" charset="-122"/>
              </a:rPr>
              <a:t>Python</a:t>
            </a:r>
            <a:r>
              <a:rPr lang="zh-CN" altLang="en-US" sz="1600" b="0" i="0">
                <a:solidFill>
                  <a:schemeClr val="tx1"/>
                </a:solidFill>
                <a:uFillTx/>
                <a:latin typeface="Arial" panose="020B0604020202020204" pitchFamily="34" charset="0"/>
                <a:ea typeface="微软雅黑" panose="020B0503020204020204" charset="-122"/>
              </a:rPr>
              <a:t>标量，我们可以调用</a:t>
            </a:r>
            <a:r>
              <a:rPr lang="en-US" altLang="zh-CN" sz="1600" b="0" i="0">
                <a:solidFill>
                  <a:schemeClr val="tx1"/>
                </a:solidFill>
                <a:uFillTx/>
                <a:latin typeface="Arial" panose="020B0604020202020204" pitchFamily="34" charset="0"/>
                <a:ea typeface="微软雅黑" panose="020B0503020204020204" charset="-122"/>
              </a:rPr>
              <a:t>item</a:t>
            </a:r>
            <a:r>
              <a:rPr lang="zh-CN" altLang="en-US" sz="1600" b="0" i="0">
                <a:solidFill>
                  <a:schemeClr val="tx1"/>
                </a:solidFill>
                <a:uFillTx/>
                <a:latin typeface="Arial" panose="020B0604020202020204" pitchFamily="34" charset="0"/>
                <a:ea typeface="微软雅黑" panose="020B0503020204020204" charset="-122"/>
              </a:rPr>
              <a:t>函数或</a:t>
            </a:r>
            <a:r>
              <a:rPr lang="en-US" altLang="zh-CN" sz="1600" b="0" i="0">
                <a:solidFill>
                  <a:schemeClr val="tx1"/>
                </a:solidFill>
                <a:uFillTx/>
                <a:latin typeface="Arial" panose="020B0604020202020204" pitchFamily="34" charset="0"/>
                <a:ea typeface="微软雅黑" panose="020B0503020204020204" charset="-122"/>
              </a:rPr>
              <a:t>Python</a:t>
            </a:r>
            <a:r>
              <a:rPr lang="zh-CN" altLang="en-US" sz="1600" b="0" i="0">
                <a:solidFill>
                  <a:schemeClr val="tx1"/>
                </a:solidFill>
                <a:uFillTx/>
                <a:latin typeface="Arial" panose="020B0604020202020204" pitchFamily="34" charset="0"/>
                <a:ea typeface="微软雅黑" panose="020B0503020204020204" charset="-122"/>
              </a:rPr>
              <a:t>的内置函数。</a:t>
            </a:r>
            <a:endParaRPr lang="zh-CN" altLang="en-US" sz="1600" b="0" i="0">
              <a:solidFill>
                <a:schemeClr val="tx1"/>
              </a:solidFill>
              <a:uFillTx/>
              <a:latin typeface="Arial" panose="020B0604020202020204" pitchFamily="34" charset="0"/>
              <a:ea typeface="微软雅黑" panose="020B0503020204020204" charset="-122"/>
            </a:endParaRPr>
          </a:p>
        </p:txBody>
      </p:sp>
      <p:sp>
        <p:nvSpPr>
          <p:cNvPr id="20" name="文本框 19"/>
          <p:cNvSpPr txBox="1"/>
          <p:nvPr/>
        </p:nvSpPr>
        <p:spPr>
          <a:xfrm>
            <a:off x="555625" y="1481455"/>
            <a:ext cx="10318115" cy="786130"/>
          </a:xfrm>
          <a:prstGeom prst="rect">
            <a:avLst/>
          </a:prstGeom>
          <a:noFill/>
        </p:spPr>
        <p:txBody>
          <a:bodyPr wrap="square" rtlCol="0" anchor="t">
            <a:noAutofit/>
          </a:bodyPr>
          <a:p>
            <a:pPr marL="0" indent="0">
              <a:buNone/>
            </a:pPr>
            <a:r>
              <a:rPr lang="zh-CN" altLang="en-US">
                <a:sym typeface="+mn-ea"/>
              </a:rPr>
              <a:t>将深度学习框架定义的张量转换为</a:t>
            </a:r>
            <a:r>
              <a:rPr lang="en-US" altLang="zh-CN">
                <a:sym typeface="+mn-ea"/>
              </a:rPr>
              <a:t>NumPy</a:t>
            </a:r>
            <a:r>
              <a:rPr lang="zh-CN" altLang="en-US">
                <a:sym typeface="+mn-ea"/>
              </a:rPr>
              <a:t>张量（</a:t>
            </a:r>
            <a:r>
              <a:rPr lang="en-US" altLang="zh-CN">
                <a:sym typeface="+mn-ea"/>
              </a:rPr>
              <a:t>ndarray</a:t>
            </a:r>
            <a:r>
              <a:rPr lang="zh-CN" altLang="en-US">
                <a:sym typeface="+mn-ea"/>
              </a:rPr>
              <a:t>）很容易，反之也同样容易。</a:t>
            </a:r>
            <a:r>
              <a:rPr lang="en-US" altLang="zh-CN">
                <a:sym typeface="+mn-ea"/>
              </a:rPr>
              <a:t> torch</a:t>
            </a:r>
            <a:r>
              <a:rPr lang="zh-CN" altLang="en-US">
                <a:sym typeface="+mn-ea"/>
              </a:rPr>
              <a:t>张量和</a:t>
            </a:r>
            <a:r>
              <a:rPr lang="en-US" altLang="zh-CN">
                <a:sym typeface="+mn-ea"/>
              </a:rPr>
              <a:t>numpy</a:t>
            </a:r>
            <a:r>
              <a:rPr lang="zh-CN" altLang="en-US">
                <a:sym typeface="+mn-ea"/>
              </a:rPr>
              <a:t>数组将共享它们的底层内存，就地操作更改一个张量也会同时更改另一个张量。</a:t>
            </a:r>
            <a:endParaRPr lang="zh-CN" altLang="en-US">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2600</Words>
  <Application>WPS 演示</Application>
  <PresentationFormat>宽屏</PresentationFormat>
  <Paragraphs>83</Paragraphs>
  <Slides>10</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Wingdings</vt:lpstr>
      <vt:lpstr>微软雅黑</vt:lpstr>
      <vt:lpstr>Arial Unicode MS</vt:lpstr>
      <vt:lpstr>Calibri</vt:lpstr>
      <vt:lpstr>Menlo</vt:lpstr>
      <vt:lpstr>Segoe Print</vt:lpstr>
      <vt:lpstr>Roboto</vt:lpstr>
      <vt:lpstr>WPS</vt:lpstr>
      <vt:lpstr>PowerPoint 演示文稿</vt:lpstr>
      <vt:lpstr>PowerPoint 演示文稿</vt:lpstr>
      <vt:lpstr>2.1. 数据操作</vt:lpstr>
      <vt:lpstr>2.1.1. 入门 </vt:lpstr>
      <vt:lpstr>2.1.1. 入门 </vt:lpstr>
      <vt:lpstr>2.1.2. 运算符 </vt:lpstr>
      <vt:lpstr>2.1.3. 广播机制 </vt:lpstr>
      <vt:lpstr>2.1.4. 索引和切片 </vt:lpstr>
      <vt:lpstr>2.1.5. 节省内存 </vt:lpstr>
      <vt:lpstr>2.1.7. 小结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新青年</cp:lastModifiedBy>
  <cp:revision>157</cp:revision>
  <dcterms:created xsi:type="dcterms:W3CDTF">2019-06-19T02:08:00Z</dcterms:created>
  <dcterms:modified xsi:type="dcterms:W3CDTF">2025-08-15T13:26:46Z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4301AFF524D64473884A2B4810CD0156_11</vt:lpwstr>
  </property>
</Properties>
</file>