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预备</a:t>
            </a:r>
            <a:r>
              <a:rPr lang="zh-CN" altLang="en-US"/>
              <a:t>知识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>
                <a:sym typeface="+mn-ea"/>
              </a:rPr>
              <a:t>2.2. </a:t>
            </a:r>
            <a:r>
              <a:rPr lang="zh-CN" altLang="en-US">
                <a:sym typeface="+mn-ea"/>
              </a:rPr>
              <a:t>数据预处理</a:t>
            </a:r>
            <a:r>
              <a:rPr lang="zh-CN" altLang="en-US">
                <a:sym typeface="+mn-ea"/>
              </a:rPr>
              <a:t>、</a:t>
            </a:r>
            <a:r>
              <a:rPr lang="zh-CN" altLang="en-US"/>
              <a:t>动手学深度</a:t>
            </a:r>
            <a:r>
              <a:rPr lang="zh-CN" altLang="en-US"/>
              <a:t>学习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2.1.6. </a:t>
            </a:r>
            <a:r>
              <a:rPr lang="zh-CN" altLang="en-US"/>
              <a:t>转换为其他</a:t>
            </a:r>
            <a:r>
              <a:rPr lang="en-US" altLang="zh-CN"/>
              <a:t>Python</a:t>
            </a:r>
            <a:r>
              <a:rPr lang="zh-CN" altLang="en-US"/>
              <a:t>对象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5625" y="2267585"/>
            <a:ext cx="10318115" cy="1970405"/>
          </a:xfrm>
          <a:prstGeom prst="rect">
            <a:avLst/>
          </a:prstGeom>
        </p:spPr>
        <p:txBody>
          <a:bodyPr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这可能是不可取的，原因有两个：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、首先，我们不想总是</a:t>
            </a:r>
            <a:r>
              <a:rPr lang="zh-CN" altLang="en-US" sz="1600" b="0" i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不必要地分配内存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。在机器学习中，我们可能有数百兆的参数，并且在一秒内多次更新所有参数。通常情况下，</a:t>
            </a:r>
            <a:r>
              <a:rPr lang="zh-CN" altLang="en-US" sz="1600" b="0" i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我们希望原地执行这些更新。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、如果我们不原地更新，其他引用仍然会指向旧的内存位置，这样我们的某些代码可能会</a:t>
            </a:r>
            <a:r>
              <a:rPr lang="zh-CN" altLang="en-US" sz="1600" b="0" i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无意中引用旧的参数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sz="1600" b="0" i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幸运的是，执行原地操作非常简单。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我们可以使用切片表示法将操作的结果分配给先前分配的数组，例如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Y[:] 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= &lt;expression&gt;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为了说明这一点，我们首先创建一个新的矩阵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Z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，其形状与另一个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Y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相同，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使用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zeros_like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来分配一个全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的块。</a:t>
            </a:r>
            <a:endParaRPr lang="zh-CN" altLang="en-US" sz="1600" b="0" i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要将大小为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的张量转换为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标量，我们可以调用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item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函数或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Python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的内置函数。</a:t>
            </a:r>
            <a:endParaRPr lang="zh-CN" altLang="en-US" sz="1600" b="0" i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5625" y="1481455"/>
            <a:ext cx="10318115" cy="786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将深度学习框架定义的张量转换为</a:t>
            </a:r>
            <a:r>
              <a:rPr lang="en-US" altLang="zh-CN">
                <a:sym typeface="+mn-ea"/>
              </a:rPr>
              <a:t>NumPy</a:t>
            </a:r>
            <a:r>
              <a:rPr lang="zh-CN" altLang="en-US">
                <a:sym typeface="+mn-ea"/>
              </a:rPr>
              <a:t>张量（</a:t>
            </a:r>
            <a:r>
              <a:rPr lang="en-US" altLang="zh-CN">
                <a:sym typeface="+mn-ea"/>
              </a:rPr>
              <a:t>ndarray</a:t>
            </a:r>
            <a:r>
              <a:rPr lang="zh-CN" altLang="en-US">
                <a:sym typeface="+mn-ea"/>
              </a:rPr>
              <a:t>）很容易，反之也同样容易。</a:t>
            </a:r>
            <a:r>
              <a:rPr lang="en-US" altLang="zh-CN">
                <a:sym typeface="+mn-ea"/>
              </a:rPr>
              <a:t> torch</a:t>
            </a:r>
            <a:r>
              <a:rPr lang="zh-CN" altLang="en-US">
                <a:sym typeface="+mn-ea"/>
              </a:rPr>
              <a:t>张量和</a:t>
            </a:r>
            <a:r>
              <a:rPr lang="en-US" altLang="zh-CN">
                <a:sym typeface="+mn-ea"/>
              </a:rPr>
              <a:t>numpy</a:t>
            </a:r>
            <a:r>
              <a:rPr lang="zh-CN" altLang="en-US">
                <a:sym typeface="+mn-ea"/>
              </a:rPr>
              <a:t>数组将共享它们的底层内存，就地操作更改一个张量也会同时更改另一个张量。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2.1.7. </a:t>
            </a:r>
            <a:r>
              <a:rPr lang="zh-CN" altLang="en-US"/>
              <a:t>小结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55625" y="1481455"/>
            <a:ext cx="10318115" cy="786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深度学习存储和操作数据的主要接口是张量（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维数组）。它提供了各种功能，包括基本数学运算、广播、索引、切片、内存节省和转换其他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对象。</a:t>
            </a:r>
            <a:endParaRPr lang="zh-CN" altLang="en-US"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8400" y="226765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2.1.8. </a:t>
            </a:r>
            <a:r>
              <a:rPr lang="zh-CN" altLang="en-US"/>
              <a:t>练习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5625" y="3035935"/>
            <a:ext cx="10318115" cy="786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运行本节中的代码。将本节中的条件语句</a:t>
            </a:r>
            <a:r>
              <a:rPr lang="en-US" altLang="zh-CN">
                <a:sym typeface="+mn-ea"/>
              </a:rPr>
              <a:t>X == Y</a:t>
            </a:r>
            <a:r>
              <a:rPr lang="zh-CN" altLang="en-US">
                <a:sym typeface="+mn-ea"/>
              </a:rPr>
              <a:t>更改为</a:t>
            </a:r>
            <a:r>
              <a:rPr lang="en-US" altLang="zh-CN">
                <a:sym typeface="+mn-ea"/>
              </a:rPr>
              <a:t>X &lt; Y</a:t>
            </a:r>
            <a:r>
              <a:rPr lang="zh-CN" altLang="en-US">
                <a:sym typeface="+mn-ea"/>
              </a:rPr>
              <a:t>或</a:t>
            </a:r>
            <a:r>
              <a:rPr lang="en-US" altLang="zh-CN">
                <a:sym typeface="+mn-ea"/>
              </a:rPr>
              <a:t>X &gt; Y</a:t>
            </a:r>
            <a:r>
              <a:rPr lang="zh-CN" altLang="en-US">
                <a:sym typeface="+mn-ea"/>
              </a:rPr>
              <a:t>，然后看看你可以得到什么样的张量。已完成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用其他形状（例如三维张量）替换广播机制中按元素操作的两个张量。结果是否与预期相同？</a:t>
            </a:r>
            <a:r>
              <a:rPr lang="zh-CN" altLang="en-US">
                <a:sym typeface="+mn-ea"/>
              </a:rPr>
              <a:t>已完成</a:t>
            </a:r>
            <a:endParaRPr lang="zh-CN" altLang="en-US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2.2. </a:t>
            </a:r>
            <a:r>
              <a:rPr lang="zh-CN" altLang="en-US"/>
              <a:t>数据预处理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为了能用深度学习来解决现实世界的问题，我们经常从预处理原始数据开始，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而不是从那些准备好的张量格式数据开始。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Python</a:t>
            </a:r>
            <a:r>
              <a:rPr lang="zh-CN" altLang="en-US">
                <a:solidFill>
                  <a:schemeClr val="tx1"/>
                </a:solidFill>
              </a:rPr>
              <a:t>中常用的数据分析工具中，我们通常使用</a:t>
            </a:r>
            <a:r>
              <a:rPr lang="en-US" altLang="zh-CN">
                <a:solidFill>
                  <a:schemeClr val="tx1"/>
                </a:solidFill>
              </a:rPr>
              <a:t>pandas</a:t>
            </a:r>
            <a:r>
              <a:rPr lang="zh-CN" altLang="en-US">
                <a:solidFill>
                  <a:schemeClr val="tx1"/>
                </a:solidFill>
              </a:rPr>
              <a:t>软件包。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像庞大的</a:t>
            </a:r>
            <a:r>
              <a:rPr lang="en-US" altLang="zh-CN">
                <a:solidFill>
                  <a:schemeClr val="tx1"/>
                </a:solidFill>
              </a:rPr>
              <a:t>Python</a:t>
            </a:r>
            <a:r>
              <a:rPr lang="zh-CN" altLang="en-US">
                <a:solidFill>
                  <a:schemeClr val="tx1"/>
                </a:solidFill>
              </a:rPr>
              <a:t>生态系统中的许多其他扩展包一样，</a:t>
            </a:r>
            <a:r>
              <a:rPr lang="en-US" altLang="zh-CN">
                <a:solidFill>
                  <a:schemeClr val="tx1"/>
                </a:solidFill>
              </a:rPr>
              <a:t>pandas</a:t>
            </a:r>
            <a:r>
              <a:rPr lang="zh-CN" altLang="en-US">
                <a:solidFill>
                  <a:schemeClr val="tx1"/>
                </a:solidFill>
              </a:rPr>
              <a:t>可以与张量兼容。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本节我们将简要介绍使用</a:t>
            </a:r>
            <a:r>
              <a:rPr lang="en-US" altLang="zh-CN">
                <a:solidFill>
                  <a:schemeClr val="tx1"/>
                </a:solidFill>
              </a:rPr>
              <a:t>pandas</a:t>
            </a:r>
            <a:r>
              <a:rPr lang="zh-CN" altLang="en-US">
                <a:solidFill>
                  <a:schemeClr val="tx1"/>
                </a:solidFill>
              </a:rPr>
              <a:t>预处理原始数据，并将原始数据转换为张量格式的步骤。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后面的章节将介绍更多的数据预处理技术。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目录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1490345"/>
            <a:ext cx="10968990" cy="5154930"/>
          </a:xfrm>
        </p:spPr>
        <p:txBody>
          <a:bodyPr>
            <a:normAutofit lnSpcReduction="10000"/>
          </a:bodyPr>
          <a:p>
            <a:r>
              <a:rPr lang="en-US" altLang="zh-CN">
                <a:solidFill>
                  <a:schemeClr val="tx1"/>
                </a:solidFill>
              </a:rPr>
              <a:t>2.2.1. </a:t>
            </a:r>
            <a:r>
              <a:rPr lang="zh-CN" altLang="en-US">
                <a:solidFill>
                  <a:schemeClr val="tx1"/>
                </a:solidFill>
              </a:rPr>
              <a:t>读取数据集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2.2.2. </a:t>
            </a:r>
            <a:r>
              <a:rPr lang="zh-CN" altLang="en-US">
                <a:solidFill>
                  <a:schemeClr val="tx1"/>
                </a:solidFill>
              </a:rPr>
              <a:t>处理缺失值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2.2.3. </a:t>
            </a:r>
            <a:r>
              <a:rPr lang="zh-CN" altLang="en-US">
                <a:solidFill>
                  <a:schemeClr val="tx1"/>
                </a:solidFill>
              </a:rPr>
              <a:t>转换为张量格式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2.2.4. </a:t>
            </a:r>
            <a:r>
              <a:rPr lang="zh-CN" altLang="en-US">
                <a:solidFill>
                  <a:schemeClr val="tx1"/>
                </a:solidFill>
              </a:rPr>
              <a:t>小结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2.2.5. </a:t>
            </a:r>
            <a:r>
              <a:rPr lang="zh-CN" altLang="en-US">
                <a:solidFill>
                  <a:schemeClr val="tx1"/>
                </a:solidFill>
              </a:rPr>
              <a:t>练习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2.2.1. </a:t>
            </a:r>
            <a:r>
              <a:rPr lang="zh-CN" altLang="en-US"/>
              <a:t>读取数据集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55625" y="1481455"/>
            <a:ext cx="10318115" cy="1948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举一个例子，我们首先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创建</a:t>
            </a:r>
            <a:r>
              <a:rPr lang="zh-CN" altLang="en-US">
                <a:sym typeface="+mn-ea"/>
              </a:rPr>
              <a:t>一个人工数据集，并存储在</a:t>
            </a:r>
            <a:r>
              <a:rPr lang="en-US" altLang="zh-CN">
                <a:sym typeface="+mn-ea"/>
              </a:rPr>
              <a:t>CSV</a:t>
            </a:r>
            <a:r>
              <a:rPr lang="zh-CN" altLang="en-US">
                <a:sym typeface="+mn-ea"/>
              </a:rPr>
              <a:t>（逗号分隔值）文件</a:t>
            </a:r>
            <a:r>
              <a:rPr lang="en-US" altLang="zh-CN">
                <a:sym typeface="+mn-ea"/>
              </a:rPr>
              <a:t> ../data/house_tiny.csv</a:t>
            </a:r>
            <a:r>
              <a:rPr lang="zh-CN" altLang="en-US">
                <a:sym typeface="+mn-ea"/>
              </a:rPr>
              <a:t>中。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以其他格式存储的数据也可以通过类似的方式进行处理。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下面我们将数据集按行写入</a:t>
            </a:r>
            <a:r>
              <a:rPr lang="en-US" altLang="zh-CN">
                <a:sym typeface="+mn-ea"/>
              </a:rPr>
              <a:t>CSV</a:t>
            </a:r>
            <a:r>
              <a:rPr lang="zh-CN" altLang="en-US">
                <a:sym typeface="+mn-ea"/>
              </a:rPr>
              <a:t>文件中。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要从创建的</a:t>
            </a:r>
            <a:r>
              <a:rPr lang="en-US" altLang="zh-CN">
                <a:sym typeface="+mn-ea"/>
              </a:rPr>
              <a:t>CSV</a:t>
            </a:r>
            <a:r>
              <a:rPr lang="zh-CN" altLang="en-US">
                <a:sym typeface="+mn-ea"/>
              </a:rPr>
              <a:t>文件中加载原始数据集，我们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导入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pandas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包并调用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read_csv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函数</a:t>
            </a:r>
            <a:r>
              <a:rPr lang="zh-CN" altLang="en-US">
                <a:sym typeface="+mn-ea"/>
              </a:rPr>
              <a:t>。该数据集有四行三列。其中每行描述了房间数量（</a:t>
            </a:r>
            <a:r>
              <a:rPr lang="en-US" altLang="zh-CN">
                <a:sym typeface="+mn-ea"/>
              </a:rPr>
              <a:t>“NumRooms”</a:t>
            </a:r>
            <a:r>
              <a:rPr lang="zh-CN" altLang="en-US">
                <a:sym typeface="+mn-ea"/>
              </a:rPr>
              <a:t>）、巷子类型（</a:t>
            </a:r>
            <a:r>
              <a:rPr lang="en-US" altLang="zh-CN">
                <a:sym typeface="+mn-ea"/>
              </a:rPr>
              <a:t>“Alley”</a:t>
            </a:r>
            <a:r>
              <a:rPr lang="zh-CN" altLang="en-US">
                <a:sym typeface="+mn-ea"/>
              </a:rPr>
              <a:t>）和房屋价格（</a:t>
            </a:r>
            <a:r>
              <a:rPr lang="en-US" altLang="zh-CN">
                <a:sym typeface="+mn-ea"/>
              </a:rPr>
              <a:t>“Price”</a:t>
            </a:r>
            <a:r>
              <a:rPr lang="zh-CN" altLang="en-US">
                <a:sym typeface="+mn-ea"/>
              </a:rPr>
              <a:t>）。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2.2.2. </a:t>
            </a:r>
            <a:r>
              <a:rPr lang="zh-CN" altLang="en-US"/>
              <a:t>处理缺失值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55625" y="1481455"/>
            <a:ext cx="10318115" cy="14922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注意，</a:t>
            </a:r>
            <a:r>
              <a:rPr lang="en-US" altLang="zh-CN">
                <a:sym typeface="+mn-ea"/>
              </a:rPr>
              <a:t>“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NaN”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项代表缺失值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为了处理缺失的数据，典型的方法包括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插值法和删除法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其中插值法用一个替代值弥补缺失值，而删除法则直接忽略缺失值。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在这里，我们将考虑插值法。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通过位置索引</a:t>
            </a:r>
            <a:r>
              <a:rPr lang="en-US" altLang="zh-CN">
                <a:sym typeface="+mn-ea"/>
              </a:rPr>
              <a:t>iloc</a:t>
            </a:r>
            <a:r>
              <a:rPr lang="zh-CN" altLang="en-US">
                <a:sym typeface="+mn-ea"/>
              </a:rPr>
              <a:t>，我们将</a:t>
            </a:r>
            <a:r>
              <a:rPr lang="en-US" altLang="zh-CN">
                <a:sym typeface="+mn-ea"/>
              </a:rPr>
              <a:t>data</a:t>
            </a:r>
            <a:r>
              <a:rPr lang="zh-CN" altLang="en-US">
                <a:sym typeface="+mn-ea"/>
              </a:rPr>
              <a:t>分成</a:t>
            </a:r>
            <a:r>
              <a:rPr lang="en-US" altLang="zh-CN">
                <a:sym typeface="+mn-ea"/>
              </a:rPr>
              <a:t>inputs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outputs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其中前者为</a:t>
            </a:r>
            <a:r>
              <a:rPr lang="en-US" altLang="zh-CN">
                <a:sym typeface="+mn-ea"/>
              </a:rPr>
              <a:t>data</a:t>
            </a:r>
            <a:r>
              <a:rPr lang="zh-CN" altLang="en-US">
                <a:sym typeface="+mn-ea"/>
              </a:rPr>
              <a:t>的前两列，而后者为</a:t>
            </a:r>
            <a:r>
              <a:rPr lang="en-US" altLang="zh-CN">
                <a:sym typeface="+mn-ea"/>
              </a:rPr>
              <a:t>data</a:t>
            </a:r>
            <a:r>
              <a:rPr lang="zh-CN" altLang="en-US">
                <a:sym typeface="+mn-ea"/>
              </a:rPr>
              <a:t>的最后一列。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inputs</a:t>
            </a:r>
            <a:r>
              <a:rPr lang="zh-CN" altLang="en-US">
                <a:sym typeface="+mn-ea"/>
              </a:rPr>
              <a:t>中缺少的数值，我们用同一列的均值替换</a:t>
            </a:r>
            <a:r>
              <a:rPr lang="en-US" altLang="zh-CN">
                <a:sym typeface="+mn-ea"/>
              </a:rPr>
              <a:t>“NaN”</a:t>
            </a:r>
            <a:r>
              <a:rPr lang="zh-CN" altLang="en-US">
                <a:sym typeface="+mn-ea"/>
              </a:rPr>
              <a:t>项。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sym typeface="+mn-ea"/>
              </a:rPr>
              <a:t>2.1.3. </a:t>
            </a:r>
            <a:r>
              <a:rPr lang="zh-CN" altLang="en-US">
                <a:sym typeface="+mn-ea"/>
              </a:rPr>
              <a:t>广播机制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5625" y="2973705"/>
            <a:ext cx="10318115" cy="1617345"/>
          </a:xfrm>
          <a:prstGeom prst="rect">
            <a:avLst/>
          </a:prstGeom>
        </p:spPr>
        <p:txBody>
          <a:bodyPr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在大多数情况下，我们将沿着数组中</a:t>
            </a:r>
            <a:r>
              <a:rPr lang="zh-CN" altLang="en-US" sz="1600" b="0" i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长度为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1600" b="0" i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的轴进行广播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sz="1600" b="0" i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由于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a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b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分别是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3*1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1*2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矩阵，如果让它们相加，它们的形状不匹配。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我们将两个矩阵广播为一个更大的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3*2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矩阵，如下所示：矩阵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a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将复制列，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矩阵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b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将复制行，然后再按元素相加。</a:t>
            </a:r>
            <a:endParaRPr lang="zh-CN" altLang="en-US" sz="1600" b="0" i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5625" y="1481455"/>
            <a:ext cx="10318115" cy="13246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在上面的部分中，我们看到了如何在相同形状的两个张量上执行按元素操作。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在某些情况下，即使形状不同，我们仍然可以通过调用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广播机制（</a:t>
            </a:r>
            <a:r>
              <a:rPr lang="en-US" altLang="zh-CN">
                <a:sym typeface="+mn-ea"/>
              </a:rPr>
              <a:t>broadcasting mechanism</a:t>
            </a:r>
            <a:r>
              <a:rPr lang="zh-CN" altLang="en-US">
                <a:sym typeface="+mn-ea"/>
              </a:rPr>
              <a:t>）来执行按元素操作。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这种机制的工作方式如下：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通过适当复制元素来扩展一个或两个数组，以便在转换之后，两个张量具有相同的形状；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对生成的数组执行按元素操作。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2.1.4. </a:t>
            </a:r>
            <a:r>
              <a:rPr lang="zh-CN" altLang="en-US"/>
              <a:t>索引和切片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5625" y="2973705"/>
            <a:ext cx="10318115" cy="1617345"/>
          </a:xfrm>
          <a:prstGeom prst="rect">
            <a:avLst/>
          </a:prstGeom>
        </p:spPr>
        <p:txBody>
          <a:bodyPr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我们可以用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[-1]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选择最后</a:t>
            </a:r>
            <a:r>
              <a:rPr lang="zh-CN" altLang="en-US" sz="1600" b="0" i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一个元素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，可以用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[1:3]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选择第二个和第三个元素。</a:t>
            </a:r>
            <a:endParaRPr lang="zh-CN" altLang="en-US" sz="1600" b="0" i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除读取外，我们还可以通过指定</a:t>
            </a:r>
            <a:r>
              <a:rPr lang="zh-CN" altLang="en-US" sz="1600" b="0" i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索引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来将元素</a:t>
            </a:r>
            <a:r>
              <a:rPr lang="zh-CN" altLang="en-US" sz="1600" b="0" i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写入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矩阵。</a:t>
            </a:r>
            <a:endParaRPr lang="zh-CN" altLang="en-US" sz="1600" b="0" i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如果我们想为多个元素赋值相同的值，我们只需要</a:t>
            </a:r>
            <a:r>
              <a:rPr lang="zh-CN" altLang="en-US" sz="1600" b="0" i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索引所有元素，然后为它们赋值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sz="1600" b="0" i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5625" y="1481455"/>
            <a:ext cx="10318115" cy="10071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就像在任何其他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数组中一样，张量中的元素可以通过索引访问。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与任何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数组一样：第一个元素的索引是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，最后一个元素索引是</a:t>
            </a:r>
            <a:r>
              <a:rPr lang="en-US" altLang="zh-CN">
                <a:sym typeface="+mn-ea"/>
              </a:rPr>
              <a:t>-1</a:t>
            </a:r>
            <a:r>
              <a:rPr lang="zh-CN" altLang="en-US">
                <a:sym typeface="+mn-ea"/>
              </a:rPr>
              <a:t>；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可以指定范围以包含第一个元素和最后一个之前的元素。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2.1.5. </a:t>
            </a:r>
            <a:r>
              <a:rPr lang="zh-CN" altLang="en-US"/>
              <a:t>节省内存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5625" y="2267585"/>
            <a:ext cx="10318115" cy="1617345"/>
          </a:xfrm>
          <a:prstGeom prst="rect">
            <a:avLst/>
          </a:prstGeom>
        </p:spPr>
        <p:txBody>
          <a:bodyPr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这可能是不可取的，原因有两个：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、首先，我们不想总是</a:t>
            </a:r>
            <a:r>
              <a:rPr lang="zh-CN" altLang="en-US" sz="1600" b="0" i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不必要地分配内存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。在机器学习中，我们可能有数百兆的参数，并且在一秒内多次更新所有参数。通常情况下，</a:t>
            </a:r>
            <a:r>
              <a:rPr lang="zh-CN" altLang="en-US" sz="1600" b="0" i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我们希望原地执行这些更新。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2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、如果我们不原地更新，其他引用仍然会指向旧的内存位置，这样我们的某些代码可能会</a:t>
            </a:r>
            <a:r>
              <a:rPr lang="zh-CN" altLang="en-US" sz="1600" b="0" i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无意中引用旧的参数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sz="1600" b="0" i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幸运的是，执行原地操作非常简单。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我们可以使用切片表示法将操作的结果分配给先前分配的数组，例如</a:t>
            </a:r>
            <a:r>
              <a:rPr lang="en-US" altLang="zh-CN" sz="1600" b="0" i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Y[:] 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= &lt;expression&gt;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为了说明这一点，我们首先创建一个新的矩阵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Z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，其形状与另一个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Y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相同，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使用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zeros_like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来分配一个全</a:t>
            </a:r>
            <a:r>
              <a:rPr lang="en-US" altLang="zh-CN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</a:t>
            </a:r>
            <a:r>
              <a:rPr lang="zh-CN" altLang="en-US" sz="1600" b="0" i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的块。</a:t>
            </a:r>
            <a:endParaRPr lang="zh-CN" altLang="en-US" sz="1600" b="0" i="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5625" y="1481455"/>
            <a:ext cx="10318115" cy="786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运行一些操作可能会导致为新结果分配内存。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例如，如果我们用</a:t>
            </a:r>
            <a:r>
              <a:rPr lang="en-US" altLang="zh-CN">
                <a:sym typeface="+mn-ea"/>
              </a:rPr>
              <a:t>Y = X + Y</a:t>
            </a:r>
            <a:r>
              <a:rPr lang="zh-CN" altLang="en-US">
                <a:sym typeface="+mn-ea"/>
              </a:rPr>
              <a:t>，我们将取消引用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指向的张量，而是指向新分配的内存处的张量。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2165</Words>
  <Application>WPS 演示</Application>
  <PresentationFormat>宽屏</PresentationFormat>
  <Paragraphs>73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2.预备知识</vt:lpstr>
      <vt:lpstr>2.1. 数据操作</vt:lpstr>
      <vt:lpstr>目录 </vt:lpstr>
      <vt:lpstr>2.1.1. 入门 </vt:lpstr>
      <vt:lpstr>2.1.2. 运算符 </vt:lpstr>
      <vt:lpstr>PowerPoint 演示文稿</vt:lpstr>
      <vt:lpstr>2.1.3. 广播机制 </vt:lpstr>
      <vt:lpstr>2.1.4. 索引和切片 </vt:lpstr>
      <vt:lpstr>2.1.5. 节省内存 </vt:lpstr>
      <vt:lpstr>2.1.6. 转换为其他Python对象 </vt:lpstr>
      <vt:lpstr>2.1.7. 小结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新青年</cp:lastModifiedBy>
  <cp:revision>159</cp:revision>
  <dcterms:created xsi:type="dcterms:W3CDTF">2019-06-19T02:08:00Z</dcterms:created>
  <dcterms:modified xsi:type="dcterms:W3CDTF">2025-08-15T14:24:24Z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4301AFF524D64473884A2B4810CD0156_11</vt:lpwstr>
  </property>
</Properties>
</file>