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3916-D2F1-1787-DF4A-E1BC1B5A56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5A088BD-9B76-18CE-C02E-2170CCFD5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8DB1FF34-46DA-AE0E-C6D9-43B858CCBA82}"/>
              </a:ext>
            </a:extLst>
          </p:cNvPr>
          <p:cNvSpPr>
            <a:spLocks noGrp="1"/>
          </p:cNvSpPr>
          <p:nvPr>
            <p:ph type="dt" sz="half" idx="10"/>
          </p:nvPr>
        </p:nvSpPr>
        <p:spPr/>
        <p:txBody>
          <a:bodyPr/>
          <a:lstStyle/>
          <a:p>
            <a:fld id="{E83E190C-B16F-4685-9BC5-82F40B8616D3}" type="datetimeFigureOut">
              <a:rPr lang="en-ZA" smtClean="0"/>
              <a:t>2024/02/27</a:t>
            </a:fld>
            <a:endParaRPr lang="en-ZA"/>
          </a:p>
        </p:txBody>
      </p:sp>
      <p:sp>
        <p:nvSpPr>
          <p:cNvPr id="5" name="Footer Placeholder 4">
            <a:extLst>
              <a:ext uri="{FF2B5EF4-FFF2-40B4-BE49-F238E27FC236}">
                <a16:creationId xmlns:a16="http://schemas.microsoft.com/office/drawing/2014/main" id="{1140665D-35B8-27DF-2014-4D7115E367C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74F6518-882D-4938-4DB5-451B219BADBB}"/>
              </a:ext>
            </a:extLst>
          </p:cNvPr>
          <p:cNvSpPr>
            <a:spLocks noGrp="1"/>
          </p:cNvSpPr>
          <p:nvPr>
            <p:ph type="sldNum" sz="quarter" idx="12"/>
          </p:nvPr>
        </p:nvSpPr>
        <p:spPr/>
        <p:txBody>
          <a:bodyPr/>
          <a:lstStyle/>
          <a:p>
            <a:fld id="{B82AAC04-A53E-4896-BFA8-5F88F544D2A5}" type="slidenum">
              <a:rPr lang="en-ZA" smtClean="0"/>
              <a:t>‹#›</a:t>
            </a:fld>
            <a:endParaRPr lang="en-ZA"/>
          </a:p>
        </p:txBody>
      </p:sp>
    </p:spTree>
    <p:extLst>
      <p:ext uri="{BB962C8B-B14F-4D97-AF65-F5344CB8AC3E}">
        <p14:creationId xmlns:p14="http://schemas.microsoft.com/office/powerpoint/2010/main" val="719668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50D90-0C2C-F8D3-E2F2-83C08A26BA35}"/>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D4938B5-447A-74C1-6C6B-026876604D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F1F7832-6CA2-136F-EA5D-7324DAAA606A}"/>
              </a:ext>
            </a:extLst>
          </p:cNvPr>
          <p:cNvSpPr>
            <a:spLocks noGrp="1"/>
          </p:cNvSpPr>
          <p:nvPr>
            <p:ph type="dt" sz="half" idx="10"/>
          </p:nvPr>
        </p:nvSpPr>
        <p:spPr/>
        <p:txBody>
          <a:bodyPr/>
          <a:lstStyle/>
          <a:p>
            <a:fld id="{E83E190C-B16F-4685-9BC5-82F40B8616D3}" type="datetimeFigureOut">
              <a:rPr lang="en-ZA" smtClean="0"/>
              <a:t>2024/02/27</a:t>
            </a:fld>
            <a:endParaRPr lang="en-ZA"/>
          </a:p>
        </p:txBody>
      </p:sp>
      <p:sp>
        <p:nvSpPr>
          <p:cNvPr id="5" name="Footer Placeholder 4">
            <a:extLst>
              <a:ext uri="{FF2B5EF4-FFF2-40B4-BE49-F238E27FC236}">
                <a16:creationId xmlns:a16="http://schemas.microsoft.com/office/drawing/2014/main" id="{3EE59F71-1710-4140-E3C4-4C5E6CEDE5B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48B9641-862D-4C90-7EFA-313C935E4F48}"/>
              </a:ext>
            </a:extLst>
          </p:cNvPr>
          <p:cNvSpPr>
            <a:spLocks noGrp="1"/>
          </p:cNvSpPr>
          <p:nvPr>
            <p:ph type="sldNum" sz="quarter" idx="12"/>
          </p:nvPr>
        </p:nvSpPr>
        <p:spPr/>
        <p:txBody>
          <a:bodyPr/>
          <a:lstStyle/>
          <a:p>
            <a:fld id="{B82AAC04-A53E-4896-BFA8-5F88F544D2A5}" type="slidenum">
              <a:rPr lang="en-ZA" smtClean="0"/>
              <a:t>‹#›</a:t>
            </a:fld>
            <a:endParaRPr lang="en-ZA"/>
          </a:p>
        </p:txBody>
      </p:sp>
    </p:spTree>
    <p:extLst>
      <p:ext uri="{BB962C8B-B14F-4D97-AF65-F5344CB8AC3E}">
        <p14:creationId xmlns:p14="http://schemas.microsoft.com/office/powerpoint/2010/main" val="170738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5B0C44-B94A-FC70-8214-C9042501B1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E5EAC05B-5A8E-799B-3812-B3169C1C5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1018D2F-2243-C186-B0D7-7F6FB4FD058E}"/>
              </a:ext>
            </a:extLst>
          </p:cNvPr>
          <p:cNvSpPr>
            <a:spLocks noGrp="1"/>
          </p:cNvSpPr>
          <p:nvPr>
            <p:ph type="dt" sz="half" idx="10"/>
          </p:nvPr>
        </p:nvSpPr>
        <p:spPr/>
        <p:txBody>
          <a:bodyPr/>
          <a:lstStyle/>
          <a:p>
            <a:fld id="{E83E190C-B16F-4685-9BC5-82F40B8616D3}" type="datetimeFigureOut">
              <a:rPr lang="en-ZA" smtClean="0"/>
              <a:t>2024/02/27</a:t>
            </a:fld>
            <a:endParaRPr lang="en-ZA"/>
          </a:p>
        </p:txBody>
      </p:sp>
      <p:sp>
        <p:nvSpPr>
          <p:cNvPr id="5" name="Footer Placeholder 4">
            <a:extLst>
              <a:ext uri="{FF2B5EF4-FFF2-40B4-BE49-F238E27FC236}">
                <a16:creationId xmlns:a16="http://schemas.microsoft.com/office/drawing/2014/main" id="{71720E57-03F0-073E-F181-D1E419A0EC0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E1D0089-447B-5BDE-88FE-98096F3AE3D3}"/>
              </a:ext>
            </a:extLst>
          </p:cNvPr>
          <p:cNvSpPr>
            <a:spLocks noGrp="1"/>
          </p:cNvSpPr>
          <p:nvPr>
            <p:ph type="sldNum" sz="quarter" idx="12"/>
          </p:nvPr>
        </p:nvSpPr>
        <p:spPr/>
        <p:txBody>
          <a:bodyPr/>
          <a:lstStyle/>
          <a:p>
            <a:fld id="{B82AAC04-A53E-4896-BFA8-5F88F544D2A5}" type="slidenum">
              <a:rPr lang="en-ZA" smtClean="0"/>
              <a:t>‹#›</a:t>
            </a:fld>
            <a:endParaRPr lang="en-ZA"/>
          </a:p>
        </p:txBody>
      </p:sp>
    </p:spTree>
    <p:extLst>
      <p:ext uri="{BB962C8B-B14F-4D97-AF65-F5344CB8AC3E}">
        <p14:creationId xmlns:p14="http://schemas.microsoft.com/office/powerpoint/2010/main" val="1641472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63AF-ACD0-53AC-652C-53BB2C4EC6A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D1171C8B-896D-6EF5-E274-18F40EBD8F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64517FE-EE4D-45B3-1DAF-81205D282603}"/>
              </a:ext>
            </a:extLst>
          </p:cNvPr>
          <p:cNvSpPr>
            <a:spLocks noGrp="1"/>
          </p:cNvSpPr>
          <p:nvPr>
            <p:ph type="dt" sz="half" idx="10"/>
          </p:nvPr>
        </p:nvSpPr>
        <p:spPr/>
        <p:txBody>
          <a:bodyPr/>
          <a:lstStyle/>
          <a:p>
            <a:fld id="{E83E190C-B16F-4685-9BC5-82F40B8616D3}" type="datetimeFigureOut">
              <a:rPr lang="en-ZA" smtClean="0"/>
              <a:t>2024/02/27</a:t>
            </a:fld>
            <a:endParaRPr lang="en-ZA"/>
          </a:p>
        </p:txBody>
      </p:sp>
      <p:sp>
        <p:nvSpPr>
          <p:cNvPr id="5" name="Footer Placeholder 4">
            <a:extLst>
              <a:ext uri="{FF2B5EF4-FFF2-40B4-BE49-F238E27FC236}">
                <a16:creationId xmlns:a16="http://schemas.microsoft.com/office/drawing/2014/main" id="{C4DAEDA0-D47B-4334-2590-E8E312BE2F9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A6315F8-17A9-D4D3-3EFA-17AC7051C55F}"/>
              </a:ext>
            </a:extLst>
          </p:cNvPr>
          <p:cNvSpPr>
            <a:spLocks noGrp="1"/>
          </p:cNvSpPr>
          <p:nvPr>
            <p:ph type="sldNum" sz="quarter" idx="12"/>
          </p:nvPr>
        </p:nvSpPr>
        <p:spPr/>
        <p:txBody>
          <a:bodyPr/>
          <a:lstStyle/>
          <a:p>
            <a:fld id="{B82AAC04-A53E-4896-BFA8-5F88F544D2A5}" type="slidenum">
              <a:rPr lang="en-ZA" smtClean="0"/>
              <a:t>‹#›</a:t>
            </a:fld>
            <a:endParaRPr lang="en-ZA"/>
          </a:p>
        </p:txBody>
      </p:sp>
    </p:spTree>
    <p:extLst>
      <p:ext uri="{BB962C8B-B14F-4D97-AF65-F5344CB8AC3E}">
        <p14:creationId xmlns:p14="http://schemas.microsoft.com/office/powerpoint/2010/main" val="3140964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C7772-F05A-F35F-F15D-C0EEB1D77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C09ECFFD-5FD6-E8AE-DC24-4007A8A11C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E1791-890F-A069-40E2-3BD42F891D6C}"/>
              </a:ext>
            </a:extLst>
          </p:cNvPr>
          <p:cNvSpPr>
            <a:spLocks noGrp="1"/>
          </p:cNvSpPr>
          <p:nvPr>
            <p:ph type="dt" sz="half" idx="10"/>
          </p:nvPr>
        </p:nvSpPr>
        <p:spPr/>
        <p:txBody>
          <a:bodyPr/>
          <a:lstStyle/>
          <a:p>
            <a:fld id="{E83E190C-B16F-4685-9BC5-82F40B8616D3}" type="datetimeFigureOut">
              <a:rPr lang="en-ZA" smtClean="0"/>
              <a:t>2024/02/27</a:t>
            </a:fld>
            <a:endParaRPr lang="en-ZA"/>
          </a:p>
        </p:txBody>
      </p:sp>
      <p:sp>
        <p:nvSpPr>
          <p:cNvPr id="5" name="Footer Placeholder 4">
            <a:extLst>
              <a:ext uri="{FF2B5EF4-FFF2-40B4-BE49-F238E27FC236}">
                <a16:creationId xmlns:a16="http://schemas.microsoft.com/office/drawing/2014/main" id="{DD4318A0-5829-5F9F-3316-AD6143622CE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B1C8AE2-BD0E-D991-B741-395E208C5DD3}"/>
              </a:ext>
            </a:extLst>
          </p:cNvPr>
          <p:cNvSpPr>
            <a:spLocks noGrp="1"/>
          </p:cNvSpPr>
          <p:nvPr>
            <p:ph type="sldNum" sz="quarter" idx="12"/>
          </p:nvPr>
        </p:nvSpPr>
        <p:spPr/>
        <p:txBody>
          <a:bodyPr/>
          <a:lstStyle/>
          <a:p>
            <a:fld id="{B82AAC04-A53E-4896-BFA8-5F88F544D2A5}" type="slidenum">
              <a:rPr lang="en-ZA" smtClean="0"/>
              <a:t>‹#›</a:t>
            </a:fld>
            <a:endParaRPr lang="en-ZA"/>
          </a:p>
        </p:txBody>
      </p:sp>
    </p:spTree>
    <p:extLst>
      <p:ext uri="{BB962C8B-B14F-4D97-AF65-F5344CB8AC3E}">
        <p14:creationId xmlns:p14="http://schemas.microsoft.com/office/powerpoint/2010/main" val="2086774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9C6AC-7184-F51D-BFCF-38438A75A40C}"/>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493DABF3-BFA9-DE64-598A-3DC2AFC306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FFAC5C10-4DA3-F646-2C23-9DC6276CE4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BE524B7A-D57A-615D-1E17-A433081F9E8A}"/>
              </a:ext>
            </a:extLst>
          </p:cNvPr>
          <p:cNvSpPr>
            <a:spLocks noGrp="1"/>
          </p:cNvSpPr>
          <p:nvPr>
            <p:ph type="dt" sz="half" idx="10"/>
          </p:nvPr>
        </p:nvSpPr>
        <p:spPr/>
        <p:txBody>
          <a:bodyPr/>
          <a:lstStyle/>
          <a:p>
            <a:fld id="{E83E190C-B16F-4685-9BC5-82F40B8616D3}" type="datetimeFigureOut">
              <a:rPr lang="en-ZA" smtClean="0"/>
              <a:t>2024/02/27</a:t>
            </a:fld>
            <a:endParaRPr lang="en-ZA"/>
          </a:p>
        </p:txBody>
      </p:sp>
      <p:sp>
        <p:nvSpPr>
          <p:cNvPr id="6" name="Footer Placeholder 5">
            <a:extLst>
              <a:ext uri="{FF2B5EF4-FFF2-40B4-BE49-F238E27FC236}">
                <a16:creationId xmlns:a16="http://schemas.microsoft.com/office/drawing/2014/main" id="{F7681B84-949F-DA3F-831A-EDDDB6B44A2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370DF093-FA38-02A9-F994-389E8D468A8E}"/>
              </a:ext>
            </a:extLst>
          </p:cNvPr>
          <p:cNvSpPr>
            <a:spLocks noGrp="1"/>
          </p:cNvSpPr>
          <p:nvPr>
            <p:ph type="sldNum" sz="quarter" idx="12"/>
          </p:nvPr>
        </p:nvSpPr>
        <p:spPr/>
        <p:txBody>
          <a:bodyPr/>
          <a:lstStyle/>
          <a:p>
            <a:fld id="{B82AAC04-A53E-4896-BFA8-5F88F544D2A5}" type="slidenum">
              <a:rPr lang="en-ZA" smtClean="0"/>
              <a:t>‹#›</a:t>
            </a:fld>
            <a:endParaRPr lang="en-ZA"/>
          </a:p>
        </p:txBody>
      </p:sp>
    </p:spTree>
    <p:extLst>
      <p:ext uri="{BB962C8B-B14F-4D97-AF65-F5344CB8AC3E}">
        <p14:creationId xmlns:p14="http://schemas.microsoft.com/office/powerpoint/2010/main" val="327110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4145-228A-631B-2923-A626E454B966}"/>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52B08922-BA37-90EF-CBBA-E0F7DFBE1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CDD8C6-4B69-CB15-6970-A7B1AF6FF4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E51BB38F-65FA-4D1B-7DF2-B562510F8C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11EDA6-A699-D980-BB87-A19F2D804F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5F643AB8-8127-E21F-D230-FFF5B3205262}"/>
              </a:ext>
            </a:extLst>
          </p:cNvPr>
          <p:cNvSpPr>
            <a:spLocks noGrp="1"/>
          </p:cNvSpPr>
          <p:nvPr>
            <p:ph type="dt" sz="half" idx="10"/>
          </p:nvPr>
        </p:nvSpPr>
        <p:spPr/>
        <p:txBody>
          <a:bodyPr/>
          <a:lstStyle/>
          <a:p>
            <a:fld id="{E83E190C-B16F-4685-9BC5-82F40B8616D3}" type="datetimeFigureOut">
              <a:rPr lang="en-ZA" smtClean="0"/>
              <a:t>2024/02/27</a:t>
            </a:fld>
            <a:endParaRPr lang="en-ZA"/>
          </a:p>
        </p:txBody>
      </p:sp>
      <p:sp>
        <p:nvSpPr>
          <p:cNvPr id="8" name="Footer Placeholder 7">
            <a:extLst>
              <a:ext uri="{FF2B5EF4-FFF2-40B4-BE49-F238E27FC236}">
                <a16:creationId xmlns:a16="http://schemas.microsoft.com/office/drawing/2014/main" id="{4245AC8B-DEF9-ADFA-58B5-5BB05199BDF6}"/>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723A3807-3676-AF93-DEFA-FD97F3ED437C}"/>
              </a:ext>
            </a:extLst>
          </p:cNvPr>
          <p:cNvSpPr>
            <a:spLocks noGrp="1"/>
          </p:cNvSpPr>
          <p:nvPr>
            <p:ph type="sldNum" sz="quarter" idx="12"/>
          </p:nvPr>
        </p:nvSpPr>
        <p:spPr/>
        <p:txBody>
          <a:bodyPr/>
          <a:lstStyle/>
          <a:p>
            <a:fld id="{B82AAC04-A53E-4896-BFA8-5F88F544D2A5}" type="slidenum">
              <a:rPr lang="en-ZA" smtClean="0"/>
              <a:t>‹#›</a:t>
            </a:fld>
            <a:endParaRPr lang="en-ZA"/>
          </a:p>
        </p:txBody>
      </p:sp>
    </p:spTree>
    <p:extLst>
      <p:ext uri="{BB962C8B-B14F-4D97-AF65-F5344CB8AC3E}">
        <p14:creationId xmlns:p14="http://schemas.microsoft.com/office/powerpoint/2010/main" val="330816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05C2-284B-675C-2F8D-3DB46ACFBB9F}"/>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77FADAD5-3039-998F-5053-B2AF43FDB954}"/>
              </a:ext>
            </a:extLst>
          </p:cNvPr>
          <p:cNvSpPr>
            <a:spLocks noGrp="1"/>
          </p:cNvSpPr>
          <p:nvPr>
            <p:ph type="dt" sz="half" idx="10"/>
          </p:nvPr>
        </p:nvSpPr>
        <p:spPr/>
        <p:txBody>
          <a:bodyPr/>
          <a:lstStyle/>
          <a:p>
            <a:fld id="{E83E190C-B16F-4685-9BC5-82F40B8616D3}" type="datetimeFigureOut">
              <a:rPr lang="en-ZA" smtClean="0"/>
              <a:t>2024/02/27</a:t>
            </a:fld>
            <a:endParaRPr lang="en-ZA"/>
          </a:p>
        </p:txBody>
      </p:sp>
      <p:sp>
        <p:nvSpPr>
          <p:cNvPr id="4" name="Footer Placeholder 3">
            <a:extLst>
              <a:ext uri="{FF2B5EF4-FFF2-40B4-BE49-F238E27FC236}">
                <a16:creationId xmlns:a16="http://schemas.microsoft.com/office/drawing/2014/main" id="{CFC8CEBE-3720-70F7-7F71-B8FC67E0ED00}"/>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B2D922AD-400F-C84F-E1F4-312B7668F01D}"/>
              </a:ext>
            </a:extLst>
          </p:cNvPr>
          <p:cNvSpPr>
            <a:spLocks noGrp="1"/>
          </p:cNvSpPr>
          <p:nvPr>
            <p:ph type="sldNum" sz="quarter" idx="12"/>
          </p:nvPr>
        </p:nvSpPr>
        <p:spPr/>
        <p:txBody>
          <a:bodyPr/>
          <a:lstStyle/>
          <a:p>
            <a:fld id="{B82AAC04-A53E-4896-BFA8-5F88F544D2A5}" type="slidenum">
              <a:rPr lang="en-ZA" smtClean="0"/>
              <a:t>‹#›</a:t>
            </a:fld>
            <a:endParaRPr lang="en-ZA"/>
          </a:p>
        </p:txBody>
      </p:sp>
    </p:spTree>
    <p:extLst>
      <p:ext uri="{BB962C8B-B14F-4D97-AF65-F5344CB8AC3E}">
        <p14:creationId xmlns:p14="http://schemas.microsoft.com/office/powerpoint/2010/main" val="4069489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EA9132-A6D1-E940-F53F-410EA6A63C15}"/>
              </a:ext>
            </a:extLst>
          </p:cNvPr>
          <p:cNvSpPr>
            <a:spLocks noGrp="1"/>
          </p:cNvSpPr>
          <p:nvPr>
            <p:ph type="dt" sz="half" idx="10"/>
          </p:nvPr>
        </p:nvSpPr>
        <p:spPr/>
        <p:txBody>
          <a:bodyPr/>
          <a:lstStyle/>
          <a:p>
            <a:fld id="{E83E190C-B16F-4685-9BC5-82F40B8616D3}" type="datetimeFigureOut">
              <a:rPr lang="en-ZA" smtClean="0"/>
              <a:t>2024/02/27</a:t>
            </a:fld>
            <a:endParaRPr lang="en-ZA"/>
          </a:p>
        </p:txBody>
      </p:sp>
      <p:sp>
        <p:nvSpPr>
          <p:cNvPr id="3" name="Footer Placeholder 2">
            <a:extLst>
              <a:ext uri="{FF2B5EF4-FFF2-40B4-BE49-F238E27FC236}">
                <a16:creationId xmlns:a16="http://schemas.microsoft.com/office/drawing/2014/main" id="{ECA6E72C-A405-1E24-2193-87E54DAAD456}"/>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B2DFEB35-43FA-E743-5EDE-51ECF9F35CBC}"/>
              </a:ext>
            </a:extLst>
          </p:cNvPr>
          <p:cNvSpPr>
            <a:spLocks noGrp="1"/>
          </p:cNvSpPr>
          <p:nvPr>
            <p:ph type="sldNum" sz="quarter" idx="12"/>
          </p:nvPr>
        </p:nvSpPr>
        <p:spPr/>
        <p:txBody>
          <a:bodyPr/>
          <a:lstStyle/>
          <a:p>
            <a:fld id="{B82AAC04-A53E-4896-BFA8-5F88F544D2A5}" type="slidenum">
              <a:rPr lang="en-ZA" smtClean="0"/>
              <a:t>‹#›</a:t>
            </a:fld>
            <a:endParaRPr lang="en-ZA"/>
          </a:p>
        </p:txBody>
      </p:sp>
    </p:spTree>
    <p:extLst>
      <p:ext uri="{BB962C8B-B14F-4D97-AF65-F5344CB8AC3E}">
        <p14:creationId xmlns:p14="http://schemas.microsoft.com/office/powerpoint/2010/main" val="246912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9C2C-E7A4-3CCC-0509-9D4BFCA90D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94DF7AE3-34EE-55B9-7920-258D167961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35A5575D-0883-D15D-6E1E-E1664A417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1865A-E392-A60D-B90E-627174E2FD0B}"/>
              </a:ext>
            </a:extLst>
          </p:cNvPr>
          <p:cNvSpPr>
            <a:spLocks noGrp="1"/>
          </p:cNvSpPr>
          <p:nvPr>
            <p:ph type="dt" sz="half" idx="10"/>
          </p:nvPr>
        </p:nvSpPr>
        <p:spPr/>
        <p:txBody>
          <a:bodyPr/>
          <a:lstStyle/>
          <a:p>
            <a:fld id="{E83E190C-B16F-4685-9BC5-82F40B8616D3}" type="datetimeFigureOut">
              <a:rPr lang="en-ZA" smtClean="0"/>
              <a:t>2024/02/27</a:t>
            </a:fld>
            <a:endParaRPr lang="en-ZA"/>
          </a:p>
        </p:txBody>
      </p:sp>
      <p:sp>
        <p:nvSpPr>
          <p:cNvPr id="6" name="Footer Placeholder 5">
            <a:extLst>
              <a:ext uri="{FF2B5EF4-FFF2-40B4-BE49-F238E27FC236}">
                <a16:creationId xmlns:a16="http://schemas.microsoft.com/office/drawing/2014/main" id="{ABC1E600-5DF6-13BD-112A-97777BA16F4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CF94C795-14E6-0A83-97F7-D7FC7DD4053A}"/>
              </a:ext>
            </a:extLst>
          </p:cNvPr>
          <p:cNvSpPr>
            <a:spLocks noGrp="1"/>
          </p:cNvSpPr>
          <p:nvPr>
            <p:ph type="sldNum" sz="quarter" idx="12"/>
          </p:nvPr>
        </p:nvSpPr>
        <p:spPr/>
        <p:txBody>
          <a:bodyPr/>
          <a:lstStyle/>
          <a:p>
            <a:fld id="{B82AAC04-A53E-4896-BFA8-5F88F544D2A5}" type="slidenum">
              <a:rPr lang="en-ZA" smtClean="0"/>
              <a:t>‹#›</a:t>
            </a:fld>
            <a:endParaRPr lang="en-ZA"/>
          </a:p>
        </p:txBody>
      </p:sp>
    </p:spTree>
    <p:extLst>
      <p:ext uri="{BB962C8B-B14F-4D97-AF65-F5344CB8AC3E}">
        <p14:creationId xmlns:p14="http://schemas.microsoft.com/office/powerpoint/2010/main" val="366093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D55F-ED19-6FBF-B72F-A88F0CFAB7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8FE8F621-EDB0-2567-A682-10683DD717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6362D153-0198-CFF6-A961-141E3015A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116B2-A6DB-71B6-67ED-8BB2D0B6BCF3}"/>
              </a:ext>
            </a:extLst>
          </p:cNvPr>
          <p:cNvSpPr>
            <a:spLocks noGrp="1"/>
          </p:cNvSpPr>
          <p:nvPr>
            <p:ph type="dt" sz="half" idx="10"/>
          </p:nvPr>
        </p:nvSpPr>
        <p:spPr/>
        <p:txBody>
          <a:bodyPr/>
          <a:lstStyle/>
          <a:p>
            <a:fld id="{E83E190C-B16F-4685-9BC5-82F40B8616D3}" type="datetimeFigureOut">
              <a:rPr lang="en-ZA" smtClean="0"/>
              <a:t>2024/02/27</a:t>
            </a:fld>
            <a:endParaRPr lang="en-ZA"/>
          </a:p>
        </p:txBody>
      </p:sp>
      <p:sp>
        <p:nvSpPr>
          <p:cNvPr id="6" name="Footer Placeholder 5">
            <a:extLst>
              <a:ext uri="{FF2B5EF4-FFF2-40B4-BE49-F238E27FC236}">
                <a16:creationId xmlns:a16="http://schemas.microsoft.com/office/drawing/2014/main" id="{AA283DAB-1BE2-2C6F-B0B8-F9599B37B6F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4D298718-503A-9EC7-86CE-452EE63B4445}"/>
              </a:ext>
            </a:extLst>
          </p:cNvPr>
          <p:cNvSpPr>
            <a:spLocks noGrp="1"/>
          </p:cNvSpPr>
          <p:nvPr>
            <p:ph type="sldNum" sz="quarter" idx="12"/>
          </p:nvPr>
        </p:nvSpPr>
        <p:spPr/>
        <p:txBody>
          <a:bodyPr/>
          <a:lstStyle/>
          <a:p>
            <a:fld id="{B82AAC04-A53E-4896-BFA8-5F88F544D2A5}" type="slidenum">
              <a:rPr lang="en-ZA" smtClean="0"/>
              <a:t>‹#›</a:t>
            </a:fld>
            <a:endParaRPr lang="en-ZA"/>
          </a:p>
        </p:txBody>
      </p:sp>
    </p:spTree>
    <p:extLst>
      <p:ext uri="{BB962C8B-B14F-4D97-AF65-F5344CB8AC3E}">
        <p14:creationId xmlns:p14="http://schemas.microsoft.com/office/powerpoint/2010/main" val="3610025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AEF089-6231-32FC-563E-BA6BFBE37C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31B8EFB0-C696-05B0-DE4A-335228018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7356F5E-A4C4-79FA-EA7A-682DD1626E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E190C-B16F-4685-9BC5-82F40B8616D3}" type="datetimeFigureOut">
              <a:rPr lang="en-ZA" smtClean="0"/>
              <a:t>2024/02/27</a:t>
            </a:fld>
            <a:endParaRPr lang="en-ZA"/>
          </a:p>
        </p:txBody>
      </p:sp>
      <p:sp>
        <p:nvSpPr>
          <p:cNvPr id="5" name="Footer Placeholder 4">
            <a:extLst>
              <a:ext uri="{FF2B5EF4-FFF2-40B4-BE49-F238E27FC236}">
                <a16:creationId xmlns:a16="http://schemas.microsoft.com/office/drawing/2014/main" id="{B87206C0-5B5E-4645-7763-43CF0F2816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BE3E3794-8B0D-1AA6-4EDA-E43CB1B1C1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AAC04-A53E-4896-BFA8-5F88F544D2A5}" type="slidenum">
              <a:rPr lang="en-ZA" smtClean="0"/>
              <a:t>‹#›</a:t>
            </a:fld>
            <a:endParaRPr lang="en-ZA"/>
          </a:p>
        </p:txBody>
      </p:sp>
    </p:spTree>
    <p:extLst>
      <p:ext uri="{BB962C8B-B14F-4D97-AF65-F5344CB8AC3E}">
        <p14:creationId xmlns:p14="http://schemas.microsoft.com/office/powerpoint/2010/main" val="19529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0099C-7FB5-3E24-6BFC-A69DD965E656}"/>
              </a:ext>
            </a:extLst>
          </p:cNvPr>
          <p:cNvSpPr>
            <a:spLocks noGrp="1"/>
          </p:cNvSpPr>
          <p:nvPr>
            <p:ph type="ctrTitle"/>
          </p:nvPr>
        </p:nvSpPr>
        <p:spPr/>
        <p:txBody>
          <a:bodyPr/>
          <a:lstStyle/>
          <a:p>
            <a:r>
              <a:rPr lang="en-ZA" dirty="0"/>
              <a:t>Business Information System</a:t>
            </a:r>
          </a:p>
        </p:txBody>
      </p:sp>
      <p:sp>
        <p:nvSpPr>
          <p:cNvPr id="3" name="Subtitle 2">
            <a:extLst>
              <a:ext uri="{FF2B5EF4-FFF2-40B4-BE49-F238E27FC236}">
                <a16:creationId xmlns:a16="http://schemas.microsoft.com/office/drawing/2014/main" id="{346D7B09-574B-47DA-1966-FAE3D191DFC1}"/>
              </a:ext>
            </a:extLst>
          </p:cNvPr>
          <p:cNvSpPr>
            <a:spLocks noGrp="1"/>
          </p:cNvSpPr>
          <p:nvPr>
            <p:ph type="subTitle" idx="1"/>
          </p:nvPr>
        </p:nvSpPr>
        <p:spPr/>
        <p:txBody>
          <a:bodyPr/>
          <a:lstStyle/>
          <a:p>
            <a:r>
              <a:rPr lang="en-US" dirty="0"/>
              <a:t>INTRODUCTION TO BUSINESS INFORMATION SYSTEMS</a:t>
            </a:r>
            <a:endParaRPr lang="en-ZA" dirty="0"/>
          </a:p>
          <a:p>
            <a:endParaRPr lang="en-ZA" dirty="0"/>
          </a:p>
          <a:p>
            <a:r>
              <a:rPr lang="en-ZA" dirty="0"/>
              <a:t>Prepared by: </a:t>
            </a:r>
            <a:r>
              <a:rPr lang="en-ZA" dirty="0" err="1"/>
              <a:t>Dr.</a:t>
            </a:r>
            <a:r>
              <a:rPr lang="en-ZA" dirty="0"/>
              <a:t> T.M.Venthan</a:t>
            </a:r>
          </a:p>
        </p:txBody>
      </p:sp>
    </p:spTree>
    <p:extLst>
      <p:ext uri="{BB962C8B-B14F-4D97-AF65-F5344CB8AC3E}">
        <p14:creationId xmlns:p14="http://schemas.microsoft.com/office/powerpoint/2010/main" val="2563815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25FB9F-E2BB-CD8F-8419-F28C4963B329}"/>
              </a:ext>
            </a:extLst>
          </p:cNvPr>
          <p:cNvSpPr>
            <a:spLocks noGrp="1"/>
          </p:cNvSpPr>
          <p:nvPr>
            <p:ph idx="1"/>
          </p:nvPr>
        </p:nvSpPr>
        <p:spPr>
          <a:xfrm>
            <a:off x="838200" y="498764"/>
            <a:ext cx="10515600" cy="5678199"/>
          </a:xfrm>
        </p:spPr>
        <p:txBody>
          <a:bodyPr/>
          <a:lstStyle/>
          <a:p>
            <a:pPr marL="0" indent="0">
              <a:buNone/>
            </a:pPr>
            <a:r>
              <a:rPr lang="en-US" b="1" dirty="0"/>
              <a:t>Business resource base</a:t>
            </a:r>
          </a:p>
          <a:p>
            <a:r>
              <a:rPr lang="en-US" dirty="0"/>
              <a:t>The resources that a company has available to it which are made up of physical and conceptual resources known as tangible and intangible assets.</a:t>
            </a:r>
          </a:p>
          <a:p>
            <a:pPr marL="0" indent="0">
              <a:buNone/>
            </a:pPr>
            <a:r>
              <a:rPr lang="en-US" sz="2400" b="0" i="0" dirty="0">
                <a:solidFill>
                  <a:srgbClr val="0D0D0D"/>
                </a:solidFill>
                <a:effectLst/>
                <a:latin typeface="Söhne"/>
              </a:rPr>
              <a:t>Business resources are the assets and capabilities a company possesses or can access to conduct its operations and achieve its objectives.</a:t>
            </a:r>
            <a:endParaRPr lang="en-US" sz="2400" dirty="0"/>
          </a:p>
          <a:p>
            <a:pPr marL="0" indent="0">
              <a:buNone/>
            </a:pPr>
            <a:r>
              <a:rPr lang="en-US" b="1" dirty="0"/>
              <a:t>Physical resources</a:t>
            </a:r>
          </a:p>
          <a:p>
            <a:r>
              <a:rPr lang="en-US" dirty="0"/>
              <a:t>Tangible assets or resources owned by a company such as land, buildings and plant.</a:t>
            </a:r>
          </a:p>
          <a:p>
            <a:pPr marL="0" indent="0">
              <a:buNone/>
            </a:pPr>
            <a:r>
              <a:rPr lang="en-US" b="1" dirty="0"/>
              <a:t>Conceptual resources</a:t>
            </a:r>
          </a:p>
          <a:p>
            <a:r>
              <a:rPr lang="en-US" dirty="0"/>
              <a:t>Non-physical resources or intangible assets owned by a company, such as </a:t>
            </a:r>
            <a:r>
              <a:rPr lang="en-US" dirty="0" err="1"/>
              <a:t>organisational</a:t>
            </a:r>
            <a:r>
              <a:rPr lang="en-US" dirty="0"/>
              <a:t> knowledge.</a:t>
            </a:r>
            <a:endParaRPr lang="en-ZA" dirty="0"/>
          </a:p>
        </p:txBody>
      </p:sp>
    </p:spTree>
    <p:extLst>
      <p:ext uri="{BB962C8B-B14F-4D97-AF65-F5344CB8AC3E}">
        <p14:creationId xmlns:p14="http://schemas.microsoft.com/office/powerpoint/2010/main" val="4087081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648D2C-B02E-AABC-0A65-1607098CB564}"/>
              </a:ext>
            </a:extLst>
          </p:cNvPr>
          <p:cNvSpPr>
            <a:spLocks noGrp="1"/>
          </p:cNvSpPr>
          <p:nvPr>
            <p:ph idx="1"/>
          </p:nvPr>
        </p:nvSpPr>
        <p:spPr>
          <a:xfrm>
            <a:off x="838200" y="512618"/>
            <a:ext cx="10515600" cy="5664345"/>
          </a:xfrm>
        </p:spPr>
        <p:txBody>
          <a:bodyPr>
            <a:normAutofit fontScale="85000" lnSpcReduction="20000"/>
          </a:bodyPr>
          <a:lstStyle/>
          <a:p>
            <a:pPr marL="0" indent="0">
              <a:buNone/>
            </a:pPr>
            <a:r>
              <a:rPr lang="en-US" b="1" dirty="0"/>
              <a:t>Internal business resources</a:t>
            </a:r>
          </a:p>
          <a:p>
            <a:r>
              <a:rPr lang="en-US" dirty="0"/>
              <a:t>To operate within the business environment, </a:t>
            </a:r>
            <a:r>
              <a:rPr lang="en-US" dirty="0" err="1"/>
              <a:t>organisations</a:t>
            </a:r>
            <a:r>
              <a:rPr lang="en-US" dirty="0"/>
              <a:t> use a business resource base which supports their activities. The resource base consists of tangible resources (sometimes called ‘physical resources’) and intangible resources (sometimes called ‘conceptual resources’).  </a:t>
            </a:r>
          </a:p>
          <a:p>
            <a:r>
              <a:rPr lang="en-US" dirty="0"/>
              <a:t>BIS can be applied to make best use of physical and conceptual resources to help an </a:t>
            </a:r>
            <a:r>
              <a:rPr lang="en-US" dirty="0" err="1"/>
              <a:t>organisation</a:t>
            </a:r>
            <a:r>
              <a:rPr lang="en-US" dirty="0"/>
              <a:t> to reduce costs, improve productivity and enhance overall efficiency.</a:t>
            </a:r>
          </a:p>
          <a:p>
            <a:pPr marL="0" indent="0">
              <a:buNone/>
            </a:pPr>
            <a:r>
              <a:rPr lang="en-US" b="1" dirty="0"/>
              <a:t>Tangible assets (physical resource base)</a:t>
            </a:r>
          </a:p>
          <a:p>
            <a:r>
              <a:rPr lang="en-US" dirty="0"/>
              <a:t>Physical resources are often known as tangible assets and are normally directed towards the production of a product or service. Examples of physical resources include money, land, plant and </a:t>
            </a:r>
            <a:r>
              <a:rPr lang="en-US" dirty="0" err="1"/>
              <a:t>labour</a:t>
            </a:r>
            <a:r>
              <a:rPr lang="en-US" dirty="0"/>
              <a:t> power. The hardware and software making up BIS are also physical resources.</a:t>
            </a:r>
          </a:p>
          <a:p>
            <a:pPr marL="0" indent="0">
              <a:buNone/>
            </a:pPr>
            <a:r>
              <a:rPr lang="en-US" b="1" dirty="0"/>
              <a:t>Intangible assets (conceptual resource base)</a:t>
            </a:r>
          </a:p>
          <a:p>
            <a:r>
              <a:rPr lang="en-US" dirty="0"/>
              <a:t>Conceptual resources are often known as intangible assets and are normally used to support an </a:t>
            </a:r>
            <a:r>
              <a:rPr lang="en-US" dirty="0" err="1"/>
              <a:t>organisation’s</a:t>
            </a:r>
            <a:r>
              <a:rPr lang="en-US" dirty="0"/>
              <a:t> activities, for example by helping managers to make better decisions. Examples of intangible resources include experience, motivation, knowledge,</a:t>
            </a:r>
            <a:endParaRPr lang="en-ZA" dirty="0"/>
          </a:p>
        </p:txBody>
      </p:sp>
    </p:spTree>
    <p:extLst>
      <p:ext uri="{BB962C8B-B14F-4D97-AF65-F5344CB8AC3E}">
        <p14:creationId xmlns:p14="http://schemas.microsoft.com/office/powerpoint/2010/main" val="165292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33E00D-0EFB-2C8A-3030-81395203556E}"/>
              </a:ext>
            </a:extLst>
          </p:cNvPr>
          <p:cNvSpPr>
            <a:spLocks noGrp="1"/>
          </p:cNvSpPr>
          <p:nvPr>
            <p:ph idx="1"/>
          </p:nvPr>
        </p:nvSpPr>
        <p:spPr>
          <a:xfrm>
            <a:off x="838200" y="526473"/>
            <a:ext cx="10515600" cy="5650490"/>
          </a:xfrm>
        </p:spPr>
        <p:txBody>
          <a:bodyPr>
            <a:normAutofit fontScale="85000" lnSpcReduction="20000"/>
          </a:bodyPr>
          <a:lstStyle/>
          <a:p>
            <a:pPr marL="0" indent="0">
              <a:buNone/>
            </a:pPr>
            <a:r>
              <a:rPr lang="en-US" b="1" dirty="0"/>
              <a:t>Electronic business</a:t>
            </a:r>
          </a:p>
          <a:p>
            <a:r>
              <a:rPr lang="en-US" dirty="0"/>
              <a:t>(e-business) The use of information and communication technologies, particularly the Internet, to support day-to-day business activities.</a:t>
            </a:r>
          </a:p>
          <a:p>
            <a:pPr marL="0" indent="0">
              <a:buNone/>
            </a:pPr>
            <a:r>
              <a:rPr lang="en-US" b="1" dirty="0"/>
              <a:t>Decision </a:t>
            </a:r>
            <a:r>
              <a:rPr lang="en-US" b="1" dirty="0" err="1"/>
              <a:t>behaviour</a:t>
            </a:r>
            <a:endParaRPr lang="en-US" b="1" dirty="0"/>
          </a:p>
          <a:p>
            <a:r>
              <a:rPr lang="en-US" dirty="0"/>
              <a:t>The way in which managers make decisions.</a:t>
            </a:r>
          </a:p>
          <a:p>
            <a:pPr marL="0" indent="0">
              <a:buNone/>
            </a:pPr>
            <a:r>
              <a:rPr lang="en-US" b="1" dirty="0"/>
              <a:t>Structured decisions</a:t>
            </a:r>
          </a:p>
          <a:p>
            <a:r>
              <a:rPr lang="en-US" dirty="0"/>
              <a:t>Situations where the rules and constraints governing the decision are known.</a:t>
            </a:r>
          </a:p>
          <a:p>
            <a:pPr marL="0" indent="0">
              <a:buNone/>
            </a:pPr>
            <a:r>
              <a:rPr lang="en-US" b="1" dirty="0"/>
              <a:t>Unstructured decisions</a:t>
            </a:r>
          </a:p>
          <a:p>
            <a:r>
              <a:rPr lang="en-US" dirty="0"/>
              <a:t>Complex situations, where the rules governing the decision are complicated or unknown.</a:t>
            </a:r>
          </a:p>
          <a:p>
            <a:pPr marL="0" indent="0">
              <a:buNone/>
            </a:pPr>
            <a:r>
              <a:rPr lang="en-US" b="1" dirty="0"/>
              <a:t>Cognitive style</a:t>
            </a:r>
          </a:p>
          <a:p>
            <a:r>
              <a:rPr lang="en-US" dirty="0"/>
              <a:t>This describes the way in which a manager absorbs information and reaches decisions. A manager’s cognitive style will fall between analytical and intuitive styles.</a:t>
            </a:r>
          </a:p>
          <a:p>
            <a:pPr marL="0" indent="0">
              <a:buNone/>
            </a:pPr>
            <a:r>
              <a:rPr lang="en-US" b="0" i="0" dirty="0">
                <a:solidFill>
                  <a:srgbClr val="0D0D0D"/>
                </a:solidFill>
                <a:effectLst/>
                <a:latin typeface="Söhne"/>
              </a:rPr>
              <a:t>in business refers to an individual's preferred way of processing and organizing information, solving problems, and making decisions within a business context.</a:t>
            </a:r>
            <a:endParaRPr lang="en-ZA" dirty="0"/>
          </a:p>
        </p:txBody>
      </p:sp>
    </p:spTree>
    <p:extLst>
      <p:ext uri="{BB962C8B-B14F-4D97-AF65-F5344CB8AC3E}">
        <p14:creationId xmlns:p14="http://schemas.microsoft.com/office/powerpoint/2010/main" val="143471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8BCA1-98E1-BBB9-F1CD-D76FF8154192}"/>
              </a:ext>
            </a:extLst>
          </p:cNvPr>
          <p:cNvSpPr>
            <a:spLocks noGrp="1"/>
          </p:cNvSpPr>
          <p:nvPr>
            <p:ph idx="1"/>
          </p:nvPr>
        </p:nvSpPr>
        <p:spPr>
          <a:xfrm>
            <a:off x="838200" y="554182"/>
            <a:ext cx="10515600" cy="5622781"/>
          </a:xfrm>
        </p:spPr>
        <p:txBody>
          <a:bodyPr>
            <a:normAutofit fontScale="77500" lnSpcReduction="20000"/>
          </a:bodyPr>
          <a:lstStyle/>
          <a:p>
            <a:pPr marL="0" indent="0">
              <a:buNone/>
            </a:pPr>
            <a:r>
              <a:rPr lang="en-US" b="1" dirty="0"/>
              <a:t>Quantitative data</a:t>
            </a:r>
          </a:p>
          <a:p>
            <a:r>
              <a:rPr lang="en-US" dirty="0"/>
              <a:t>Includes use of figures, such as statistics. Also known as hard data, often collected in order to measure or quantify an object or situation.</a:t>
            </a:r>
          </a:p>
          <a:p>
            <a:pPr marL="0" indent="0">
              <a:buNone/>
            </a:pPr>
            <a:r>
              <a:rPr lang="en-US" b="1" dirty="0"/>
              <a:t>Qualitative data</a:t>
            </a:r>
          </a:p>
          <a:p>
            <a:r>
              <a:rPr lang="en-US" dirty="0"/>
              <a:t>Describe without the use of figures, the qualities or characteristics of an object or situation. Also known as soft data.</a:t>
            </a:r>
          </a:p>
          <a:p>
            <a:pPr marL="0" indent="0">
              <a:buNone/>
            </a:pPr>
            <a:r>
              <a:rPr lang="en-US" b="1" dirty="0"/>
              <a:t>Business rule</a:t>
            </a:r>
          </a:p>
          <a:p>
            <a:r>
              <a:rPr lang="en-US" dirty="0"/>
              <a:t>A rule describing what action the </a:t>
            </a:r>
            <a:r>
              <a:rPr lang="en-US" dirty="0" err="1"/>
              <a:t>organisation</a:t>
            </a:r>
            <a:r>
              <a:rPr lang="en-US" dirty="0"/>
              <a:t> should take when a particular situation arises. As an example, a bank might have a rule specifying that customers applying for a loan will only be considered if they have held an account for three years or more.</a:t>
            </a:r>
          </a:p>
          <a:p>
            <a:pPr marL="0" indent="0">
              <a:buNone/>
            </a:pPr>
            <a:r>
              <a:rPr lang="en-US" b="1" dirty="0"/>
              <a:t>Decision tree</a:t>
            </a:r>
          </a:p>
          <a:p>
            <a:r>
              <a:rPr lang="en-US" dirty="0"/>
              <a:t>A diagram showing the events, conditions and outcomes associated with making a business decision. The decision tree is a graphical representation of the decision-making process.</a:t>
            </a:r>
          </a:p>
          <a:p>
            <a:pPr marL="0" indent="0">
              <a:buNone/>
            </a:pPr>
            <a:r>
              <a:rPr lang="en-US" b="1" dirty="0"/>
              <a:t>Decision table</a:t>
            </a:r>
          </a:p>
          <a:p>
            <a:r>
              <a:rPr lang="en-US" dirty="0"/>
              <a:t>A means of representing the logic of a decision. A matrix is used to show all contingencies and the actions to be taken for each.</a:t>
            </a:r>
            <a:endParaRPr lang="en-ZA" dirty="0"/>
          </a:p>
        </p:txBody>
      </p:sp>
    </p:spTree>
    <p:extLst>
      <p:ext uri="{BB962C8B-B14F-4D97-AF65-F5344CB8AC3E}">
        <p14:creationId xmlns:p14="http://schemas.microsoft.com/office/powerpoint/2010/main" val="1517761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CCAE-E47E-565A-E046-44C2832CBA4D}"/>
              </a:ext>
            </a:extLst>
          </p:cNvPr>
          <p:cNvSpPr>
            <a:spLocks noGrp="1"/>
          </p:cNvSpPr>
          <p:nvPr>
            <p:ph type="title"/>
          </p:nvPr>
        </p:nvSpPr>
        <p:spPr/>
        <p:txBody>
          <a:bodyPr/>
          <a:lstStyle/>
          <a:p>
            <a:r>
              <a:rPr lang="en-US" dirty="0"/>
              <a:t>What is meant by data?</a:t>
            </a:r>
            <a:endParaRPr lang="en-ZA" dirty="0"/>
          </a:p>
        </p:txBody>
      </p:sp>
      <p:sp>
        <p:nvSpPr>
          <p:cNvPr id="3" name="Content Placeholder 2">
            <a:extLst>
              <a:ext uri="{FF2B5EF4-FFF2-40B4-BE49-F238E27FC236}">
                <a16:creationId xmlns:a16="http://schemas.microsoft.com/office/drawing/2014/main" id="{090814D5-CDCD-CA10-44BC-944899DF7534}"/>
              </a:ext>
            </a:extLst>
          </p:cNvPr>
          <p:cNvSpPr>
            <a:spLocks noGrp="1"/>
          </p:cNvSpPr>
          <p:nvPr>
            <p:ph idx="1"/>
          </p:nvPr>
        </p:nvSpPr>
        <p:spPr/>
        <p:txBody>
          <a:bodyPr/>
          <a:lstStyle/>
          <a:p>
            <a:pPr marL="0" indent="0">
              <a:buNone/>
            </a:pPr>
            <a:r>
              <a:rPr lang="en-US" dirty="0"/>
              <a:t>Data are raw facts or observations that are considered to have little or no value until they have been processed and transformed into information. A single piece of data is called a datum. Unrelated items of data are considered to be essentially without meaning and are often described as ‘noise’. It is only when data have been placed in some form of context that they become meaningful to a manager.</a:t>
            </a:r>
            <a:endParaRPr lang="en-ZA" dirty="0"/>
          </a:p>
        </p:txBody>
      </p:sp>
    </p:spTree>
    <p:extLst>
      <p:ext uri="{BB962C8B-B14F-4D97-AF65-F5344CB8AC3E}">
        <p14:creationId xmlns:p14="http://schemas.microsoft.com/office/powerpoint/2010/main" val="155113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0068B-38B0-4A9B-E27B-9FDC662C120B}"/>
              </a:ext>
            </a:extLst>
          </p:cNvPr>
          <p:cNvSpPr>
            <a:spLocks noGrp="1"/>
          </p:cNvSpPr>
          <p:nvPr>
            <p:ph idx="1"/>
          </p:nvPr>
        </p:nvSpPr>
        <p:spPr/>
        <p:txBody>
          <a:bodyPr/>
          <a:lstStyle/>
          <a:p>
            <a:endParaRPr lang="en-ZA" dirty="0"/>
          </a:p>
          <a:p>
            <a:endParaRPr lang="en-ZA" dirty="0"/>
          </a:p>
          <a:p>
            <a:endParaRPr lang="en-ZA" dirty="0"/>
          </a:p>
          <a:p>
            <a:endParaRPr lang="en-ZA" dirty="0"/>
          </a:p>
          <a:p>
            <a:pPr marL="0" indent="0">
              <a:buNone/>
            </a:pPr>
            <a:r>
              <a:rPr lang="en-US" dirty="0"/>
              <a:t>			Figure 1.1 The ‘DIKW’ model</a:t>
            </a:r>
            <a:endParaRPr lang="en-ZA" dirty="0"/>
          </a:p>
        </p:txBody>
      </p:sp>
      <p:pic>
        <p:nvPicPr>
          <p:cNvPr id="5" name="Picture 4">
            <a:extLst>
              <a:ext uri="{FF2B5EF4-FFF2-40B4-BE49-F238E27FC236}">
                <a16:creationId xmlns:a16="http://schemas.microsoft.com/office/drawing/2014/main" id="{0AB638F4-772B-2B6F-156A-3DE05F9CAB03}"/>
              </a:ext>
            </a:extLst>
          </p:cNvPr>
          <p:cNvPicPr>
            <a:picLocks noChangeAspect="1"/>
          </p:cNvPicPr>
          <p:nvPr/>
        </p:nvPicPr>
        <p:blipFill rotWithShape="1">
          <a:blip r:embed="rId2"/>
          <a:srcRect l="44887" t="29081" r="12840" b="23825"/>
          <a:stretch/>
        </p:blipFill>
        <p:spPr>
          <a:xfrm>
            <a:off x="3214254" y="365125"/>
            <a:ext cx="5153892" cy="3228109"/>
          </a:xfrm>
          <a:prstGeom prst="rect">
            <a:avLst/>
          </a:prstGeom>
        </p:spPr>
      </p:pic>
    </p:spTree>
    <p:extLst>
      <p:ext uri="{BB962C8B-B14F-4D97-AF65-F5344CB8AC3E}">
        <p14:creationId xmlns:p14="http://schemas.microsoft.com/office/powerpoint/2010/main" val="2981130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CF34-D403-46BE-8F26-C8ABC0B9B7DD}"/>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B7CD4BBC-D21E-8AC0-BBCF-A4659D8237C7}"/>
              </a:ext>
            </a:extLst>
          </p:cNvPr>
          <p:cNvSpPr>
            <a:spLocks noGrp="1"/>
          </p:cNvSpPr>
          <p:nvPr>
            <p:ph idx="1"/>
          </p:nvPr>
        </p:nvSpPr>
        <p:spPr/>
        <p:txBody>
          <a:bodyPr/>
          <a:lstStyle/>
          <a:p>
            <a:pPr marL="0" indent="0">
              <a:buNone/>
            </a:pPr>
            <a:r>
              <a:rPr lang="en-US" dirty="0"/>
              <a:t>What is information?</a:t>
            </a:r>
          </a:p>
          <a:p>
            <a:pPr marL="0" indent="0">
              <a:buNone/>
            </a:pPr>
            <a:r>
              <a:rPr lang="en-US" dirty="0"/>
              <a:t>As with the concept of data, there are several definitions of information that are in common use:</a:t>
            </a:r>
          </a:p>
          <a:p>
            <a:r>
              <a:rPr lang="en-US" dirty="0"/>
              <a:t>data that have been processed so that they are meaningful;</a:t>
            </a:r>
          </a:p>
          <a:p>
            <a:r>
              <a:rPr lang="en-US" dirty="0"/>
              <a:t>data that have been processed for a purpose;</a:t>
            </a:r>
          </a:p>
          <a:p>
            <a:r>
              <a:rPr lang="en-US" dirty="0"/>
              <a:t>data that have been interpreted and understood by the recipient.</a:t>
            </a:r>
            <a:endParaRPr lang="en-ZA" dirty="0"/>
          </a:p>
        </p:txBody>
      </p:sp>
    </p:spTree>
    <p:extLst>
      <p:ext uri="{BB962C8B-B14F-4D97-AF65-F5344CB8AC3E}">
        <p14:creationId xmlns:p14="http://schemas.microsoft.com/office/powerpoint/2010/main" val="320892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59F63-EA43-5A43-BB78-F13FF2899021}"/>
              </a:ext>
            </a:extLst>
          </p:cNvPr>
          <p:cNvSpPr>
            <a:spLocks noGrp="1"/>
          </p:cNvSpPr>
          <p:nvPr>
            <p:ph idx="1"/>
          </p:nvPr>
        </p:nvSpPr>
        <p:spPr>
          <a:xfrm>
            <a:off x="838200" y="637309"/>
            <a:ext cx="10515600" cy="5539654"/>
          </a:xfrm>
        </p:spPr>
        <p:txBody>
          <a:bodyPr/>
          <a:lstStyle/>
          <a:p>
            <a:pPr marL="0" indent="0">
              <a:buNone/>
            </a:pPr>
            <a:r>
              <a:rPr lang="en-US" b="1" dirty="0"/>
              <a:t>Transformation process </a:t>
            </a:r>
          </a:p>
          <a:p>
            <a:r>
              <a:rPr lang="en-US" dirty="0"/>
              <a:t>A transformation process is used to convert inputs into outputs.</a:t>
            </a:r>
          </a:p>
          <a:p>
            <a:pPr marL="0" indent="0">
              <a:buNone/>
            </a:pPr>
            <a:r>
              <a:rPr lang="en-US" b="1" dirty="0"/>
              <a:t>Information need</a:t>
            </a:r>
          </a:p>
          <a:p>
            <a:r>
              <a:rPr lang="en-US" dirty="0"/>
              <a:t>Information is produced to meet a specific purpose or requirement.</a:t>
            </a:r>
          </a:p>
          <a:p>
            <a:pPr marL="0" indent="0">
              <a:buNone/>
            </a:pPr>
            <a:r>
              <a:rPr lang="en-US" b="1" dirty="0"/>
              <a:t>Data process</a:t>
            </a:r>
          </a:p>
          <a:p>
            <a:r>
              <a:rPr lang="en-US" dirty="0"/>
              <a:t>A process used to convert data into information. Examples include </a:t>
            </a:r>
            <a:r>
              <a:rPr lang="en-US" dirty="0" err="1"/>
              <a:t>summarising</a:t>
            </a:r>
            <a:r>
              <a:rPr lang="en-US" dirty="0"/>
              <a:t>, classifying and sorting.</a:t>
            </a:r>
          </a:p>
          <a:p>
            <a:pPr marL="0" indent="0">
              <a:buNone/>
            </a:pPr>
            <a:endParaRPr lang="en-ZA" dirty="0"/>
          </a:p>
        </p:txBody>
      </p:sp>
      <p:pic>
        <p:nvPicPr>
          <p:cNvPr id="5" name="Picture 4">
            <a:extLst>
              <a:ext uri="{FF2B5EF4-FFF2-40B4-BE49-F238E27FC236}">
                <a16:creationId xmlns:a16="http://schemas.microsoft.com/office/drawing/2014/main" id="{0934672C-68A3-7807-BB5D-388B681BB224}"/>
              </a:ext>
            </a:extLst>
          </p:cNvPr>
          <p:cNvPicPr>
            <a:picLocks noChangeAspect="1"/>
          </p:cNvPicPr>
          <p:nvPr/>
        </p:nvPicPr>
        <p:blipFill rotWithShape="1">
          <a:blip r:embed="rId2"/>
          <a:srcRect l="40341" t="58590" r="16591" b="24836"/>
          <a:stretch/>
        </p:blipFill>
        <p:spPr>
          <a:xfrm>
            <a:off x="997527" y="4433454"/>
            <a:ext cx="5250872" cy="1136074"/>
          </a:xfrm>
          <a:prstGeom prst="rect">
            <a:avLst/>
          </a:prstGeom>
        </p:spPr>
      </p:pic>
    </p:spTree>
    <p:extLst>
      <p:ext uri="{BB962C8B-B14F-4D97-AF65-F5344CB8AC3E}">
        <p14:creationId xmlns:p14="http://schemas.microsoft.com/office/powerpoint/2010/main" val="101909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356B85-1D16-E902-6847-9353787E132C}"/>
              </a:ext>
            </a:extLst>
          </p:cNvPr>
          <p:cNvSpPr>
            <a:spLocks noGrp="1"/>
          </p:cNvSpPr>
          <p:nvPr>
            <p:ph idx="1"/>
          </p:nvPr>
        </p:nvSpPr>
        <p:spPr>
          <a:xfrm>
            <a:off x="838200" y="512618"/>
            <a:ext cx="10515600" cy="5664345"/>
          </a:xfrm>
        </p:spPr>
        <p:txBody>
          <a:bodyPr/>
          <a:lstStyle/>
          <a:p>
            <a:pPr marL="0" indent="0">
              <a:buNone/>
            </a:pPr>
            <a:r>
              <a:rPr lang="en-US" b="1" dirty="0"/>
              <a:t>Tangible value</a:t>
            </a:r>
          </a:p>
          <a:p>
            <a:r>
              <a:rPr lang="en-US" dirty="0"/>
              <a:t>A value or benefit that can be measured directly, usually in monetary terms.</a:t>
            </a:r>
          </a:p>
          <a:p>
            <a:pPr marL="0" indent="0">
              <a:buNone/>
            </a:pPr>
            <a:r>
              <a:rPr lang="en-US" b="1" dirty="0"/>
              <a:t>Intangible value</a:t>
            </a:r>
          </a:p>
          <a:p>
            <a:r>
              <a:rPr lang="en-US" dirty="0"/>
              <a:t>A value or benefit that is difficult or impossible to quantify.</a:t>
            </a:r>
          </a:p>
          <a:p>
            <a:pPr marL="0" indent="0">
              <a:buNone/>
            </a:pPr>
            <a:r>
              <a:rPr lang="en-US" b="1" dirty="0"/>
              <a:t>Formal communication</a:t>
            </a:r>
          </a:p>
          <a:p>
            <a:r>
              <a:rPr lang="en-US" dirty="0"/>
              <a:t>Formal communication involves presenting information in a structured and consistent manner.</a:t>
            </a:r>
          </a:p>
          <a:p>
            <a:pPr marL="0" indent="0">
              <a:buNone/>
            </a:pPr>
            <a:r>
              <a:rPr lang="en-US" b="1" dirty="0"/>
              <a:t>Informal communication</a:t>
            </a:r>
          </a:p>
          <a:p>
            <a:r>
              <a:rPr lang="en-US" dirty="0"/>
              <a:t>This describes less well-structured information that is transmitted by informal means, such as casual conversations between members of staff.</a:t>
            </a:r>
            <a:endParaRPr lang="en-ZA" dirty="0"/>
          </a:p>
        </p:txBody>
      </p:sp>
    </p:spTree>
    <p:extLst>
      <p:ext uri="{BB962C8B-B14F-4D97-AF65-F5344CB8AC3E}">
        <p14:creationId xmlns:p14="http://schemas.microsoft.com/office/powerpoint/2010/main" val="94782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39568-EE9F-29CE-7603-7C408FC8E22F}"/>
              </a:ext>
            </a:extLst>
          </p:cNvPr>
          <p:cNvSpPr>
            <a:spLocks noGrp="1"/>
          </p:cNvSpPr>
          <p:nvPr>
            <p:ph idx="1"/>
          </p:nvPr>
        </p:nvSpPr>
        <p:spPr>
          <a:xfrm>
            <a:off x="838200" y="554182"/>
            <a:ext cx="10515600" cy="5622781"/>
          </a:xfrm>
        </p:spPr>
        <p:txBody>
          <a:bodyPr/>
          <a:lstStyle/>
          <a:p>
            <a:pPr marL="0" indent="0">
              <a:buNone/>
            </a:pPr>
            <a:r>
              <a:rPr lang="en-US" b="1" dirty="0"/>
              <a:t>Attributes of information quality</a:t>
            </a:r>
          </a:p>
          <a:p>
            <a:r>
              <a:rPr lang="en-US" dirty="0"/>
              <a:t>A group of characteristics by which the quality of information can be assessed, normally grouped into categories of time, content and form.</a:t>
            </a:r>
          </a:p>
          <a:p>
            <a:pPr marL="0" indent="0">
              <a:buNone/>
            </a:pPr>
            <a:r>
              <a:rPr lang="en-US" b="1" dirty="0"/>
              <a:t>Time dimension</a:t>
            </a:r>
          </a:p>
          <a:p>
            <a:r>
              <a:rPr lang="en-US" dirty="0"/>
              <a:t>Characteristics of information quality such as timeliness, currency and frequency which are related to the time of collection and review.</a:t>
            </a:r>
          </a:p>
          <a:p>
            <a:pPr marL="0" indent="0">
              <a:buNone/>
            </a:pPr>
            <a:r>
              <a:rPr lang="en-US" b="1" dirty="0"/>
              <a:t>Content dimension</a:t>
            </a:r>
          </a:p>
          <a:p>
            <a:r>
              <a:rPr lang="en-US" dirty="0"/>
              <a:t>Characteristics of information quality such as accuracy, relevance and conciseness which are related to the scope and contents of the information.</a:t>
            </a:r>
            <a:endParaRPr lang="en-ZA" dirty="0"/>
          </a:p>
        </p:txBody>
      </p:sp>
    </p:spTree>
    <p:extLst>
      <p:ext uri="{BB962C8B-B14F-4D97-AF65-F5344CB8AC3E}">
        <p14:creationId xmlns:p14="http://schemas.microsoft.com/office/powerpoint/2010/main" val="51003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17D4E2-3DFD-3173-CDCA-89721B4A177F}"/>
              </a:ext>
            </a:extLst>
          </p:cNvPr>
          <p:cNvSpPr>
            <a:spLocks noGrp="1"/>
          </p:cNvSpPr>
          <p:nvPr>
            <p:ph idx="1"/>
          </p:nvPr>
        </p:nvSpPr>
        <p:spPr>
          <a:xfrm>
            <a:off x="838200" y="512618"/>
            <a:ext cx="10515600" cy="5664345"/>
          </a:xfrm>
        </p:spPr>
        <p:txBody>
          <a:bodyPr>
            <a:normAutofit lnSpcReduction="10000"/>
          </a:bodyPr>
          <a:lstStyle/>
          <a:p>
            <a:pPr marL="0" indent="0">
              <a:buNone/>
            </a:pPr>
            <a:r>
              <a:rPr lang="en-US" b="1" dirty="0"/>
              <a:t>Form dimension</a:t>
            </a:r>
          </a:p>
          <a:p>
            <a:r>
              <a:rPr lang="en-US" dirty="0"/>
              <a:t>Characteristics of information quality related to how the information is presented to the recipient.</a:t>
            </a:r>
          </a:p>
          <a:p>
            <a:pPr marL="0" indent="0">
              <a:buNone/>
            </a:pPr>
            <a:r>
              <a:rPr lang="en-US" b="1" dirty="0"/>
              <a:t>proprietary</a:t>
            </a:r>
          </a:p>
          <a:p>
            <a:r>
              <a:rPr lang="en-US" dirty="0"/>
              <a:t>related to an owner or ownership.</a:t>
            </a:r>
          </a:p>
          <a:p>
            <a:pPr marL="0" indent="0">
              <a:buNone/>
            </a:pPr>
            <a:r>
              <a:rPr lang="en-US" b="1" dirty="0"/>
              <a:t>Semantic web</a:t>
            </a:r>
          </a:p>
          <a:p>
            <a:r>
              <a:rPr lang="en-US" dirty="0"/>
              <a:t>Refers to information accessible via the Internet that is understandable by machines. Such information has been placed in a form that allows machines to understand the meaning of the information and its associations with other pieces of information.</a:t>
            </a:r>
          </a:p>
          <a:p>
            <a:pPr marL="0" indent="0">
              <a:buNone/>
            </a:pPr>
            <a:r>
              <a:rPr lang="en-US" b="1" dirty="0"/>
              <a:t>Metadata</a:t>
            </a:r>
          </a:p>
          <a:p>
            <a:r>
              <a:rPr lang="en-US" dirty="0"/>
              <a:t>Additional information used to describe the content of a given item. Metadata is often described as ‘data about data’.</a:t>
            </a:r>
          </a:p>
          <a:p>
            <a:endParaRPr lang="en-ZA" dirty="0"/>
          </a:p>
        </p:txBody>
      </p:sp>
    </p:spTree>
    <p:extLst>
      <p:ext uri="{BB962C8B-B14F-4D97-AF65-F5344CB8AC3E}">
        <p14:creationId xmlns:p14="http://schemas.microsoft.com/office/powerpoint/2010/main" val="1219768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B46CB7-2761-958F-34FC-7B2890F1FCBF}"/>
              </a:ext>
            </a:extLst>
          </p:cNvPr>
          <p:cNvSpPr>
            <a:spLocks noGrp="1"/>
          </p:cNvSpPr>
          <p:nvPr>
            <p:ph idx="1"/>
          </p:nvPr>
        </p:nvSpPr>
        <p:spPr>
          <a:xfrm>
            <a:off x="838200" y="581891"/>
            <a:ext cx="10515600" cy="5595072"/>
          </a:xfrm>
        </p:spPr>
        <p:txBody>
          <a:bodyPr/>
          <a:lstStyle/>
          <a:p>
            <a:pPr marL="0" indent="0">
              <a:buNone/>
            </a:pPr>
            <a:r>
              <a:rPr lang="en-US" b="1" dirty="0"/>
              <a:t>Knowledge</a:t>
            </a:r>
          </a:p>
          <a:p>
            <a:r>
              <a:rPr lang="en-US" dirty="0"/>
              <a:t>Knowledge can be thought of as the combined result of a person’s experiences and the information they possess.</a:t>
            </a:r>
          </a:p>
          <a:p>
            <a:pPr marL="0" indent="0">
              <a:buNone/>
            </a:pPr>
            <a:r>
              <a:rPr lang="en-US" b="1" dirty="0"/>
              <a:t>Environment</a:t>
            </a:r>
          </a:p>
          <a:p>
            <a:r>
              <a:rPr lang="en-US" dirty="0"/>
              <a:t>All businesses operate within an environment that includes social, political and business influences.</a:t>
            </a:r>
          </a:p>
          <a:p>
            <a:endParaRPr lang="en-US" dirty="0"/>
          </a:p>
          <a:p>
            <a:r>
              <a:rPr lang="en-US" b="0" i="0" dirty="0">
                <a:solidFill>
                  <a:srgbClr val="0D0D0D"/>
                </a:solidFill>
                <a:effectLst/>
                <a:latin typeface="Söhne"/>
              </a:rPr>
              <a:t>the environment refers to the </a:t>
            </a:r>
          </a:p>
          <a:p>
            <a:pPr marL="0" indent="0">
              <a:buNone/>
            </a:pPr>
            <a:r>
              <a:rPr lang="en-US" b="0" i="0" dirty="0">
                <a:solidFill>
                  <a:srgbClr val="0D0D0D"/>
                </a:solidFill>
                <a:effectLst/>
                <a:latin typeface="Söhne"/>
              </a:rPr>
              <a:t>external factors that influence the </a:t>
            </a:r>
          </a:p>
          <a:p>
            <a:pPr marL="0" indent="0">
              <a:buNone/>
            </a:pPr>
            <a:r>
              <a:rPr lang="en-US" b="0" i="0" dirty="0">
                <a:solidFill>
                  <a:srgbClr val="0D0D0D"/>
                </a:solidFill>
                <a:effectLst/>
                <a:latin typeface="Söhne"/>
              </a:rPr>
              <a:t>operations</a:t>
            </a:r>
            <a:endParaRPr lang="en-ZA" dirty="0"/>
          </a:p>
        </p:txBody>
      </p:sp>
      <p:pic>
        <p:nvPicPr>
          <p:cNvPr id="5" name="Picture 4">
            <a:extLst>
              <a:ext uri="{FF2B5EF4-FFF2-40B4-BE49-F238E27FC236}">
                <a16:creationId xmlns:a16="http://schemas.microsoft.com/office/drawing/2014/main" id="{C3F91BB2-550B-F6FD-C1C9-47B0D3BBB16B}"/>
              </a:ext>
            </a:extLst>
          </p:cNvPr>
          <p:cNvPicPr>
            <a:picLocks noChangeAspect="1"/>
          </p:cNvPicPr>
          <p:nvPr/>
        </p:nvPicPr>
        <p:blipFill rotWithShape="1">
          <a:blip r:embed="rId2"/>
          <a:srcRect l="42273" t="22209" r="13864" b="14124"/>
          <a:stretch/>
        </p:blipFill>
        <p:spPr>
          <a:xfrm>
            <a:off x="6359237" y="3204349"/>
            <a:ext cx="4239490" cy="3459687"/>
          </a:xfrm>
          <a:prstGeom prst="rect">
            <a:avLst/>
          </a:prstGeom>
        </p:spPr>
      </p:pic>
    </p:spTree>
    <p:extLst>
      <p:ext uri="{BB962C8B-B14F-4D97-AF65-F5344CB8AC3E}">
        <p14:creationId xmlns:p14="http://schemas.microsoft.com/office/powerpoint/2010/main" val="2998162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1029</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Business Information System</vt:lpstr>
      <vt:lpstr>What is meant by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Information System</dc:title>
  <dc:creator>Alfred Venthan</dc:creator>
  <cp:lastModifiedBy>Venthan Thuraisingham</cp:lastModifiedBy>
  <cp:revision>9</cp:revision>
  <dcterms:created xsi:type="dcterms:W3CDTF">2023-03-18T21:01:45Z</dcterms:created>
  <dcterms:modified xsi:type="dcterms:W3CDTF">2024-02-27T10:55:43Z</dcterms:modified>
</cp:coreProperties>
</file>