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A839-A009-D586-530E-7AFE785A4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E0335DE-C070-2411-350B-73E3FF505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83BF9823-3A13-204B-B44B-4B0904A872AF}"/>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5" name="Footer Placeholder 4">
            <a:extLst>
              <a:ext uri="{FF2B5EF4-FFF2-40B4-BE49-F238E27FC236}">
                <a16:creationId xmlns:a16="http://schemas.microsoft.com/office/drawing/2014/main" id="{E425F1E6-803B-58E8-01BD-B0E034F4ACA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5A8B30A-3A0A-0604-269F-776021E86F62}"/>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74796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2A05-63BD-6016-E0D9-83B4684BBE39}"/>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7F64E36-9F46-AFC1-068D-7E097DA16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36675CE-81D9-25EF-1BD0-119ED49A7C59}"/>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5" name="Footer Placeholder 4">
            <a:extLst>
              <a:ext uri="{FF2B5EF4-FFF2-40B4-BE49-F238E27FC236}">
                <a16:creationId xmlns:a16="http://schemas.microsoft.com/office/drawing/2014/main" id="{213B4D9A-32EA-3468-54A0-6A5CD70B0E0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11BE887-EE06-749F-A839-C70E0EDA03B7}"/>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101501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84AD-66D5-A4BB-406A-7B11195B4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5287A1B-923A-1525-AF23-012C8AEB2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894DCE2-BF80-EEBC-186D-CD04DE5C6038}"/>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5" name="Footer Placeholder 4">
            <a:extLst>
              <a:ext uri="{FF2B5EF4-FFF2-40B4-BE49-F238E27FC236}">
                <a16:creationId xmlns:a16="http://schemas.microsoft.com/office/drawing/2014/main" id="{FDF3E3E6-323A-A7AF-C085-A210260BAE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0F25211-DDEB-E6D1-D309-1C81DDC850E5}"/>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14914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9662-EFD7-0595-D2B0-675F0A86983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E796F67-ABD4-945D-9136-9CF3A495B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20D37D5-6502-AFB5-4211-D744C0E4A987}"/>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5" name="Footer Placeholder 4">
            <a:extLst>
              <a:ext uri="{FF2B5EF4-FFF2-40B4-BE49-F238E27FC236}">
                <a16:creationId xmlns:a16="http://schemas.microsoft.com/office/drawing/2014/main" id="{64969945-360B-EF11-4833-A2C14D52D2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0AF7100-9247-1F02-DE56-23E7F05FCC96}"/>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181849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17C4-ABE9-E53C-F0BB-5194BC3ED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409C259-2F69-4350-4D36-3DACD8814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177B82-3CF3-0B60-DDA5-57DF7338BD5C}"/>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5" name="Footer Placeholder 4">
            <a:extLst>
              <a:ext uri="{FF2B5EF4-FFF2-40B4-BE49-F238E27FC236}">
                <a16:creationId xmlns:a16="http://schemas.microsoft.com/office/drawing/2014/main" id="{019F1BBC-8A1D-A30F-65DD-0935B3C9779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A324FF9-0135-B46A-5E0F-2EFA5E57C622}"/>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264605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0B1E-339A-1328-D62E-E852133BB95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ABD223C-CEB1-819E-91FD-DF689BCF7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F857C325-0B13-EF11-8347-1BE148B16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678C33C-4B0E-E7B6-451B-C60C058ED8B0}"/>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6" name="Footer Placeholder 5">
            <a:extLst>
              <a:ext uri="{FF2B5EF4-FFF2-40B4-BE49-F238E27FC236}">
                <a16:creationId xmlns:a16="http://schemas.microsoft.com/office/drawing/2014/main" id="{9787780C-A7CF-15F7-9D22-DE07E58377B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2B29C91-4C9D-0C27-1E86-1898E9AA80BF}"/>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172156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C936-9FDE-7308-4F83-A84A4F1814A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5A8EE2-6E9D-E1A0-6F54-45978A567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6EEA0-EF37-4C4B-64A2-BB4B68A48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8FF6F4B-6318-3306-7063-98F2AF7A3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9AC2AA-C6C9-AD72-7D7F-CE8F67ACF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B2CB87C-4A64-A4CF-EE49-4C953C157681}"/>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8" name="Footer Placeholder 7">
            <a:extLst>
              <a:ext uri="{FF2B5EF4-FFF2-40B4-BE49-F238E27FC236}">
                <a16:creationId xmlns:a16="http://schemas.microsoft.com/office/drawing/2014/main" id="{FFEFB240-6FC1-8210-5DE9-590FE4EFCBD0}"/>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89F4EFE-CDC1-482F-3E3A-0CEC5852686A}"/>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40373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D839-340D-6F7D-ED83-BBB7C524A80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A2DC5DA-C13F-F38D-0418-CADFA40217E7}"/>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4" name="Footer Placeholder 3">
            <a:extLst>
              <a:ext uri="{FF2B5EF4-FFF2-40B4-BE49-F238E27FC236}">
                <a16:creationId xmlns:a16="http://schemas.microsoft.com/office/drawing/2014/main" id="{9B69D3C0-A223-9520-84BF-D9B5CDD796DC}"/>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EAAD282-ED2F-27CE-4FC3-E25D71C6ED7F}"/>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161219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8E299-A006-0309-9CEB-B608715A599C}"/>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3" name="Footer Placeholder 2">
            <a:extLst>
              <a:ext uri="{FF2B5EF4-FFF2-40B4-BE49-F238E27FC236}">
                <a16:creationId xmlns:a16="http://schemas.microsoft.com/office/drawing/2014/main" id="{71D4126A-60F8-4579-95AC-4B4C4CD1D5E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B96D182-2B7E-DD3E-2F9B-35CD16B5B0D5}"/>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48374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5E23-F3D5-17AC-58DF-7FD147B12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1072F91F-E960-84AE-F108-942889C81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ABB5776-738E-ED94-1069-81BA56F61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B8543-54DE-7276-9C5A-669CC44BD1D4}"/>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6" name="Footer Placeholder 5">
            <a:extLst>
              <a:ext uri="{FF2B5EF4-FFF2-40B4-BE49-F238E27FC236}">
                <a16:creationId xmlns:a16="http://schemas.microsoft.com/office/drawing/2014/main" id="{10CCBF61-1BC7-8524-CD87-FB1F88A1252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99DD09E-3D2F-B194-677B-07F25D647921}"/>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107781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7C7C-2D43-5199-2696-1D4BA7FE1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159D2A6-B31B-AA09-1E54-061A9420B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D638E7CB-95BF-7166-C3BB-8D868EFDC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C1862-B215-7C65-3AAD-03570F6E4FB6}"/>
              </a:ext>
            </a:extLst>
          </p:cNvPr>
          <p:cNvSpPr>
            <a:spLocks noGrp="1"/>
          </p:cNvSpPr>
          <p:nvPr>
            <p:ph type="dt" sz="half" idx="10"/>
          </p:nvPr>
        </p:nvSpPr>
        <p:spPr/>
        <p:txBody>
          <a:bodyPr/>
          <a:lstStyle/>
          <a:p>
            <a:fld id="{09018982-68A5-426D-AD4A-F26F453F035E}" type="datetimeFigureOut">
              <a:rPr lang="en-ZA" smtClean="0"/>
              <a:t>2024/02/28</a:t>
            </a:fld>
            <a:endParaRPr lang="en-ZA"/>
          </a:p>
        </p:txBody>
      </p:sp>
      <p:sp>
        <p:nvSpPr>
          <p:cNvPr id="6" name="Footer Placeholder 5">
            <a:extLst>
              <a:ext uri="{FF2B5EF4-FFF2-40B4-BE49-F238E27FC236}">
                <a16:creationId xmlns:a16="http://schemas.microsoft.com/office/drawing/2014/main" id="{269F9B00-F98E-60A6-9CBF-3B33A4BA654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CAA12E5-C1B6-B2FF-2BE0-8536A9E9B81B}"/>
              </a:ext>
            </a:extLst>
          </p:cNvPr>
          <p:cNvSpPr>
            <a:spLocks noGrp="1"/>
          </p:cNvSpPr>
          <p:nvPr>
            <p:ph type="sldNum" sz="quarter" idx="12"/>
          </p:nvPr>
        </p:nvSpPr>
        <p:spPr/>
        <p:txBody>
          <a:bodyPr/>
          <a:lstStyle/>
          <a:p>
            <a:fld id="{75FEE389-4E9C-4D53-BC74-EF92FC4CE2B3}" type="slidenum">
              <a:rPr lang="en-ZA" smtClean="0"/>
              <a:t>‹#›</a:t>
            </a:fld>
            <a:endParaRPr lang="en-ZA"/>
          </a:p>
        </p:txBody>
      </p:sp>
    </p:spTree>
    <p:extLst>
      <p:ext uri="{BB962C8B-B14F-4D97-AF65-F5344CB8AC3E}">
        <p14:creationId xmlns:p14="http://schemas.microsoft.com/office/powerpoint/2010/main" val="215441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3C0B-DB1F-841D-1AED-3A9B898BE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3602BD5-79E3-D9DC-D262-154DC0181B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6F2F9AD-D926-529B-F5CB-1A0EB1173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18982-68A5-426D-AD4A-F26F453F035E}" type="datetimeFigureOut">
              <a:rPr lang="en-ZA" smtClean="0"/>
              <a:t>2024/02/28</a:t>
            </a:fld>
            <a:endParaRPr lang="en-ZA"/>
          </a:p>
        </p:txBody>
      </p:sp>
      <p:sp>
        <p:nvSpPr>
          <p:cNvPr id="5" name="Footer Placeholder 4">
            <a:extLst>
              <a:ext uri="{FF2B5EF4-FFF2-40B4-BE49-F238E27FC236}">
                <a16:creationId xmlns:a16="http://schemas.microsoft.com/office/drawing/2014/main" id="{2EB83843-738A-CA74-025E-EBF8A5F27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5C20C11D-CB3A-0ACA-B875-B75CDB116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EE389-4E9C-4D53-BC74-EF92FC4CE2B3}" type="slidenum">
              <a:rPr lang="en-ZA" smtClean="0"/>
              <a:t>‹#›</a:t>
            </a:fld>
            <a:endParaRPr lang="en-ZA"/>
          </a:p>
        </p:txBody>
      </p:sp>
    </p:spTree>
    <p:extLst>
      <p:ext uri="{BB962C8B-B14F-4D97-AF65-F5344CB8AC3E}">
        <p14:creationId xmlns:p14="http://schemas.microsoft.com/office/powerpoint/2010/main" val="2698190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7CC-D284-BAAC-3A96-0A04CB5F89CD}"/>
              </a:ext>
            </a:extLst>
          </p:cNvPr>
          <p:cNvSpPr>
            <a:spLocks noGrp="1"/>
          </p:cNvSpPr>
          <p:nvPr>
            <p:ph type="ctrTitle"/>
          </p:nvPr>
        </p:nvSpPr>
        <p:spPr/>
        <p:txBody>
          <a:bodyPr/>
          <a:lstStyle/>
          <a:p>
            <a:r>
              <a:rPr lang="en-ZA" dirty="0"/>
              <a:t>Introduction to Ethics</a:t>
            </a:r>
          </a:p>
        </p:txBody>
      </p:sp>
      <p:sp>
        <p:nvSpPr>
          <p:cNvPr id="3" name="Subtitle 2">
            <a:extLst>
              <a:ext uri="{FF2B5EF4-FFF2-40B4-BE49-F238E27FC236}">
                <a16:creationId xmlns:a16="http://schemas.microsoft.com/office/drawing/2014/main" id="{1567825D-1D44-AC9E-3F21-1F056EA0EFF2}"/>
              </a:ext>
            </a:extLst>
          </p:cNvPr>
          <p:cNvSpPr>
            <a:spLocks noGrp="1"/>
          </p:cNvSpPr>
          <p:nvPr>
            <p:ph type="subTitle" idx="1"/>
          </p:nvPr>
        </p:nvSpPr>
        <p:spPr/>
        <p:txBody>
          <a:bodyPr/>
          <a:lstStyle/>
          <a:p>
            <a:r>
              <a:rPr lang="en-ZA" dirty="0"/>
              <a:t>By: </a:t>
            </a:r>
            <a:r>
              <a:rPr lang="en-ZA" dirty="0" err="1"/>
              <a:t>Dr.</a:t>
            </a:r>
            <a:r>
              <a:rPr lang="en-ZA" dirty="0"/>
              <a:t> T.M.Venthan</a:t>
            </a:r>
          </a:p>
        </p:txBody>
      </p:sp>
    </p:spTree>
    <p:extLst>
      <p:ext uri="{BB962C8B-B14F-4D97-AF65-F5344CB8AC3E}">
        <p14:creationId xmlns:p14="http://schemas.microsoft.com/office/powerpoint/2010/main" val="68813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2AB40-4215-E7AD-9793-A77E3E9702A2}"/>
              </a:ext>
            </a:extLst>
          </p:cNvPr>
          <p:cNvSpPr>
            <a:spLocks noGrp="1"/>
          </p:cNvSpPr>
          <p:nvPr>
            <p:ph idx="1"/>
          </p:nvPr>
        </p:nvSpPr>
        <p:spPr/>
        <p:txBody>
          <a:bodyPr>
            <a:normAutofit/>
          </a:bodyPr>
          <a:lstStyle/>
          <a:p>
            <a:r>
              <a:rPr lang="en-US" dirty="0"/>
              <a:t>Violations of a Code of Conduct are punishable by firing or other means, while violations of a Code of Ethics can result in fines or jail time. </a:t>
            </a:r>
          </a:p>
          <a:p>
            <a:r>
              <a:rPr lang="en-US" dirty="0"/>
              <a:t>Codes of Conduct are intended to protect the interests of an organization, while Codes of Ethics exist to maintain public trust. </a:t>
            </a:r>
          </a:p>
          <a:p>
            <a:r>
              <a:rPr lang="en-US" dirty="0"/>
              <a:t>There is no set punishment for breaking a Code of Conduct; however, violating a Code of Ethics can lead to criminal charges. </a:t>
            </a:r>
          </a:p>
          <a:p>
            <a:r>
              <a:rPr lang="en-US" dirty="0"/>
              <a:t>An organization without either a Code of Conduct or a Code of Ethics runs the risk of facing lawsuits for illegal activity.</a:t>
            </a:r>
          </a:p>
        </p:txBody>
      </p:sp>
    </p:spTree>
    <p:extLst>
      <p:ext uri="{BB962C8B-B14F-4D97-AF65-F5344CB8AC3E}">
        <p14:creationId xmlns:p14="http://schemas.microsoft.com/office/powerpoint/2010/main" val="108170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E0D6-6459-30F8-59CF-0DFB887A610F}"/>
              </a:ext>
            </a:extLst>
          </p:cNvPr>
          <p:cNvSpPr>
            <a:spLocks noGrp="1"/>
          </p:cNvSpPr>
          <p:nvPr>
            <p:ph type="title"/>
          </p:nvPr>
        </p:nvSpPr>
        <p:spPr/>
        <p:txBody>
          <a:bodyPr/>
          <a:lstStyle/>
          <a:p>
            <a:r>
              <a:rPr lang="en-US" dirty="0"/>
              <a:t>Profession</a:t>
            </a:r>
            <a:endParaRPr lang="en-ZA" dirty="0"/>
          </a:p>
        </p:txBody>
      </p:sp>
      <p:sp>
        <p:nvSpPr>
          <p:cNvPr id="3" name="Content Placeholder 2">
            <a:extLst>
              <a:ext uri="{FF2B5EF4-FFF2-40B4-BE49-F238E27FC236}">
                <a16:creationId xmlns:a16="http://schemas.microsoft.com/office/drawing/2014/main" id="{928B3F1C-E123-EE0A-FD33-27FC34D93A8B}"/>
              </a:ext>
            </a:extLst>
          </p:cNvPr>
          <p:cNvSpPr>
            <a:spLocks noGrp="1"/>
          </p:cNvSpPr>
          <p:nvPr>
            <p:ph idx="1"/>
          </p:nvPr>
        </p:nvSpPr>
        <p:spPr/>
        <p:txBody>
          <a:bodyPr>
            <a:normAutofit fontScale="85000" lnSpcReduction="20000"/>
          </a:bodyPr>
          <a:lstStyle/>
          <a:p>
            <a:pPr marL="0" indent="0">
              <a:buNone/>
            </a:pPr>
            <a:r>
              <a:rPr lang="en-US" dirty="0"/>
              <a:t>A profession is a vocation founded upon specialized educational training, the purpose of which is to supply disinterested objective counsel and service to others, for a direct and definite compensation, wholly apart from expectation of other business gain. </a:t>
            </a:r>
            <a:r>
              <a:rPr lang="en-US" b="1" i="0" dirty="0">
                <a:solidFill>
                  <a:srgbClr val="0D0D0D"/>
                </a:solidFill>
                <a:effectLst/>
                <a:latin typeface="Söhne"/>
              </a:rPr>
              <a:t>profession is a specialized occupation or career that requires specific training, education, and expertise</a:t>
            </a:r>
            <a:r>
              <a:rPr lang="en-US" b="0" i="0" dirty="0">
                <a:solidFill>
                  <a:srgbClr val="0D0D0D"/>
                </a:solidFill>
                <a:effectLst/>
                <a:latin typeface="Söhne"/>
              </a:rPr>
              <a:t>.</a:t>
            </a:r>
            <a:endParaRPr lang="en-US" dirty="0"/>
          </a:p>
          <a:p>
            <a:pPr marL="0" indent="0">
              <a:buNone/>
            </a:pPr>
            <a:endParaRPr lang="en-US" dirty="0"/>
          </a:p>
          <a:p>
            <a:pPr marL="0" indent="0">
              <a:buNone/>
            </a:pPr>
            <a:r>
              <a:rPr lang="en-US" dirty="0"/>
              <a:t>Professional responsibility is a set of duties within the concept of professional ethics for those who exercise a unique set of knowledge and skill as professionals. </a:t>
            </a:r>
            <a:r>
              <a:rPr lang="en-US" b="1" i="0" dirty="0">
                <a:solidFill>
                  <a:srgbClr val="0D0D0D"/>
                </a:solidFill>
                <a:effectLst/>
                <a:latin typeface="Söhne"/>
              </a:rPr>
              <a:t>professional is someone who is skilled, knowledgeable, and conducts themselves with integrity in their chosen field or occupation.</a:t>
            </a:r>
            <a:endParaRPr lang="en-US" b="1" dirty="0"/>
          </a:p>
          <a:p>
            <a:pPr marL="0" indent="0">
              <a:buNone/>
            </a:pPr>
            <a:endParaRPr lang="en-US" dirty="0"/>
          </a:p>
          <a:p>
            <a:pPr marL="0" indent="0">
              <a:buNone/>
            </a:pPr>
            <a:r>
              <a:rPr lang="en-US" dirty="0"/>
              <a:t>Professionalism is the conduct, behavior and attitude of someone in a work or business environment.</a:t>
            </a:r>
            <a:endParaRPr lang="en-ZA" dirty="0"/>
          </a:p>
        </p:txBody>
      </p:sp>
    </p:spTree>
    <p:extLst>
      <p:ext uri="{BB962C8B-B14F-4D97-AF65-F5344CB8AC3E}">
        <p14:creationId xmlns:p14="http://schemas.microsoft.com/office/powerpoint/2010/main" val="224813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76AB-1D54-BB61-8C9B-B137F39BFFA5}"/>
              </a:ext>
            </a:extLst>
          </p:cNvPr>
          <p:cNvSpPr>
            <a:spLocks noGrp="1"/>
          </p:cNvSpPr>
          <p:nvPr>
            <p:ph type="title"/>
          </p:nvPr>
        </p:nvSpPr>
        <p:spPr/>
        <p:txBody>
          <a:bodyPr/>
          <a:lstStyle/>
          <a:p>
            <a:r>
              <a:rPr lang="en-US" dirty="0"/>
              <a:t>Professional</a:t>
            </a:r>
            <a:endParaRPr lang="en-ZA" dirty="0"/>
          </a:p>
        </p:txBody>
      </p:sp>
      <p:sp>
        <p:nvSpPr>
          <p:cNvPr id="3" name="Content Placeholder 2">
            <a:extLst>
              <a:ext uri="{FF2B5EF4-FFF2-40B4-BE49-F238E27FC236}">
                <a16:creationId xmlns:a16="http://schemas.microsoft.com/office/drawing/2014/main" id="{A2B4F966-CC1B-5F5A-6F10-150B78481B5F}"/>
              </a:ext>
            </a:extLst>
          </p:cNvPr>
          <p:cNvSpPr>
            <a:spLocks noGrp="1"/>
          </p:cNvSpPr>
          <p:nvPr>
            <p:ph idx="1"/>
          </p:nvPr>
        </p:nvSpPr>
        <p:spPr/>
        <p:txBody>
          <a:bodyPr/>
          <a:lstStyle/>
          <a:p>
            <a:pPr marL="0" indent="0">
              <a:buNone/>
            </a:pPr>
            <a:r>
              <a:rPr lang="en-US" dirty="0"/>
              <a:t>A professional is a member of a profession or any person who earns their living from a specified professional activity. The term also describes the standards of education and training that prepare members of the profession with the particular knowledge and skills necessary to perform their specific role within that profession.</a:t>
            </a:r>
          </a:p>
          <a:p>
            <a:pPr marL="0" indent="0">
              <a:buNone/>
            </a:pPr>
            <a:endParaRPr lang="en-US" dirty="0"/>
          </a:p>
          <a:p>
            <a:pPr marL="0" indent="0">
              <a:buNone/>
            </a:pPr>
            <a:r>
              <a:rPr lang="en-US" dirty="0"/>
              <a:t>The main difference between Professional and Profession is that the Professional is a person who is paid to undertake a specialized set of tasks and to complete them for a fee and Profession is a vocation founded upon specialized educational training.</a:t>
            </a:r>
            <a:endParaRPr lang="en-ZA" dirty="0"/>
          </a:p>
        </p:txBody>
      </p:sp>
    </p:spTree>
    <p:extLst>
      <p:ext uri="{BB962C8B-B14F-4D97-AF65-F5344CB8AC3E}">
        <p14:creationId xmlns:p14="http://schemas.microsoft.com/office/powerpoint/2010/main" val="321967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32AE-39AC-3391-DE79-23F56641222F}"/>
              </a:ext>
            </a:extLst>
          </p:cNvPr>
          <p:cNvSpPr>
            <a:spLocks noGrp="1"/>
          </p:cNvSpPr>
          <p:nvPr>
            <p:ph type="title"/>
          </p:nvPr>
        </p:nvSpPr>
        <p:spPr/>
        <p:txBody>
          <a:bodyPr/>
          <a:lstStyle/>
          <a:p>
            <a:r>
              <a:rPr lang="en-ZA" dirty="0"/>
              <a:t>Professional Practice</a:t>
            </a:r>
          </a:p>
        </p:txBody>
      </p:sp>
      <p:sp>
        <p:nvSpPr>
          <p:cNvPr id="3" name="Content Placeholder 2">
            <a:extLst>
              <a:ext uri="{FF2B5EF4-FFF2-40B4-BE49-F238E27FC236}">
                <a16:creationId xmlns:a16="http://schemas.microsoft.com/office/drawing/2014/main" id="{D395C9D5-C75D-6C38-9610-2BBAE7993EAC}"/>
              </a:ext>
            </a:extLst>
          </p:cNvPr>
          <p:cNvSpPr>
            <a:spLocks noGrp="1"/>
          </p:cNvSpPr>
          <p:nvPr>
            <p:ph idx="1"/>
          </p:nvPr>
        </p:nvSpPr>
        <p:spPr/>
        <p:txBody>
          <a:bodyPr/>
          <a:lstStyle/>
          <a:p>
            <a:pPr marL="0" indent="0">
              <a:buNone/>
            </a:pPr>
            <a:r>
              <a:rPr lang="en-US" dirty="0"/>
              <a:t>Professional Practice is a term used to describe activities which will help you apply your knowledge to your industry, job role or workplace.</a:t>
            </a:r>
          </a:p>
          <a:p>
            <a:pPr marL="0" indent="0">
              <a:buNone/>
            </a:pPr>
            <a:endParaRPr lang="en-US" dirty="0"/>
          </a:p>
          <a:p>
            <a:pPr marL="0" indent="0">
              <a:buNone/>
            </a:pPr>
            <a:r>
              <a:rPr lang="en-US"/>
              <a:t>Professional practice: is where a student is required to extend knowledge and skills within a practical environment.</a:t>
            </a:r>
            <a:endParaRPr lang="en-ZA"/>
          </a:p>
        </p:txBody>
      </p:sp>
    </p:spTree>
    <p:extLst>
      <p:ext uri="{BB962C8B-B14F-4D97-AF65-F5344CB8AC3E}">
        <p14:creationId xmlns:p14="http://schemas.microsoft.com/office/powerpoint/2010/main" val="355264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2513-829D-1FAF-5702-95947D4B4367}"/>
              </a:ext>
            </a:extLst>
          </p:cNvPr>
          <p:cNvSpPr>
            <a:spLocks noGrp="1"/>
          </p:cNvSpPr>
          <p:nvPr>
            <p:ph type="title"/>
          </p:nvPr>
        </p:nvSpPr>
        <p:spPr/>
        <p:txBody>
          <a:bodyPr/>
          <a:lstStyle/>
          <a:p>
            <a:r>
              <a:rPr lang="en-ZA" dirty="0"/>
              <a:t>What is Ethics</a:t>
            </a:r>
          </a:p>
        </p:txBody>
      </p:sp>
      <p:sp>
        <p:nvSpPr>
          <p:cNvPr id="3" name="Content Placeholder 2">
            <a:extLst>
              <a:ext uri="{FF2B5EF4-FFF2-40B4-BE49-F238E27FC236}">
                <a16:creationId xmlns:a16="http://schemas.microsoft.com/office/drawing/2014/main" id="{982F1DA6-68CA-9BA8-A337-27EB9436A3B0}"/>
              </a:ext>
            </a:extLst>
          </p:cNvPr>
          <p:cNvSpPr>
            <a:spLocks noGrp="1"/>
          </p:cNvSpPr>
          <p:nvPr>
            <p:ph idx="1"/>
          </p:nvPr>
        </p:nvSpPr>
        <p:spPr/>
        <p:txBody>
          <a:bodyPr/>
          <a:lstStyle/>
          <a:p>
            <a:pPr marL="0" indent="0">
              <a:buNone/>
            </a:pPr>
            <a:r>
              <a:rPr lang="en-US" dirty="0"/>
              <a:t>moral principles that govern a person's </a:t>
            </a:r>
            <a:r>
              <a:rPr lang="en-US" dirty="0" err="1"/>
              <a:t>behaviour</a:t>
            </a:r>
            <a:r>
              <a:rPr lang="en-US" dirty="0"/>
              <a:t> or the conducting of an activity</a:t>
            </a:r>
          </a:p>
          <a:p>
            <a:pPr marL="0" indent="0">
              <a:buNone/>
            </a:pPr>
            <a:r>
              <a:rPr lang="en-US" dirty="0"/>
              <a:t>ethics is a branch of philosophy that is concerned with human conduct, more specifically the </a:t>
            </a:r>
            <a:r>
              <a:rPr lang="en-US" dirty="0" err="1"/>
              <a:t>behaviour</a:t>
            </a:r>
            <a:r>
              <a:rPr lang="en-US" dirty="0"/>
              <a:t> of individuals in society.</a:t>
            </a:r>
          </a:p>
          <a:p>
            <a:pPr marL="0" indent="0">
              <a:buNone/>
            </a:pPr>
            <a:endParaRPr lang="en-US" dirty="0"/>
          </a:p>
          <a:p>
            <a:pPr marL="0" indent="0">
              <a:buNone/>
            </a:pPr>
            <a:r>
              <a:rPr lang="en-US" dirty="0"/>
              <a:t>What is a Code of Ethics?</a:t>
            </a:r>
          </a:p>
          <a:p>
            <a:pPr marL="0" indent="0">
              <a:buNone/>
            </a:pPr>
            <a:r>
              <a:rPr lang="en-US" dirty="0"/>
              <a:t>A code of ethics refers to a set of guiding principles that help professionals and companies conduct business with honesty and integrity.</a:t>
            </a:r>
            <a:endParaRPr lang="en-ZA" dirty="0"/>
          </a:p>
        </p:txBody>
      </p:sp>
    </p:spTree>
    <p:extLst>
      <p:ext uri="{BB962C8B-B14F-4D97-AF65-F5344CB8AC3E}">
        <p14:creationId xmlns:p14="http://schemas.microsoft.com/office/powerpoint/2010/main" val="97088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90D3-A7E1-A827-B554-EFD85C66FD1F}"/>
              </a:ext>
            </a:extLst>
          </p:cNvPr>
          <p:cNvSpPr>
            <a:spLocks noGrp="1"/>
          </p:cNvSpPr>
          <p:nvPr>
            <p:ph type="title"/>
          </p:nvPr>
        </p:nvSpPr>
        <p:spPr/>
        <p:txBody>
          <a:bodyPr/>
          <a:lstStyle/>
          <a:p>
            <a:r>
              <a:rPr lang="en-US" dirty="0"/>
              <a:t>What is Morality?</a:t>
            </a:r>
            <a:endParaRPr lang="en-ZA" dirty="0"/>
          </a:p>
        </p:txBody>
      </p:sp>
      <p:sp>
        <p:nvSpPr>
          <p:cNvPr id="3" name="Content Placeholder 2">
            <a:extLst>
              <a:ext uri="{FF2B5EF4-FFF2-40B4-BE49-F238E27FC236}">
                <a16:creationId xmlns:a16="http://schemas.microsoft.com/office/drawing/2014/main" id="{4B852043-C161-2431-4C80-F6415072C092}"/>
              </a:ext>
            </a:extLst>
          </p:cNvPr>
          <p:cNvSpPr>
            <a:spLocks noGrp="1"/>
          </p:cNvSpPr>
          <p:nvPr>
            <p:ph idx="1"/>
          </p:nvPr>
        </p:nvSpPr>
        <p:spPr/>
        <p:txBody>
          <a:bodyPr/>
          <a:lstStyle/>
          <a:p>
            <a:pPr marL="0" indent="0">
              <a:buNone/>
            </a:pPr>
            <a:r>
              <a:rPr lang="en-US" dirty="0"/>
              <a:t>Morality is a set of values, beliefs, and principles that guide an individual’s behavior and decisions. It is a code of conduct that is commonly accepted in a particular society or culture.</a:t>
            </a:r>
          </a:p>
          <a:p>
            <a:pPr marL="0" indent="0">
              <a:buNone/>
            </a:pPr>
            <a:endParaRPr lang="en-US" dirty="0"/>
          </a:p>
          <a:p>
            <a:pPr marL="0" indent="0">
              <a:buNone/>
            </a:pPr>
            <a:r>
              <a:rPr lang="en-US" b="1" dirty="0"/>
              <a:t>Example of Morality</a:t>
            </a:r>
          </a:p>
          <a:p>
            <a:pPr marL="0" indent="0">
              <a:buNone/>
            </a:pPr>
            <a:r>
              <a:rPr lang="en-US" dirty="0"/>
              <a:t>Morality is the set of standards that dictate what is right and wrong in terms of behavior and beliefs. Examples of morality include being honest, treating others with respect, helping those in need, and adhering to laws and social norms.</a:t>
            </a:r>
            <a:endParaRPr lang="en-ZA" dirty="0"/>
          </a:p>
        </p:txBody>
      </p:sp>
    </p:spTree>
    <p:extLst>
      <p:ext uri="{BB962C8B-B14F-4D97-AF65-F5344CB8AC3E}">
        <p14:creationId xmlns:p14="http://schemas.microsoft.com/office/powerpoint/2010/main" val="59477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869A-2A12-B30E-59B7-58BF3810E161}"/>
              </a:ext>
            </a:extLst>
          </p:cNvPr>
          <p:cNvSpPr>
            <a:spLocks noGrp="1"/>
          </p:cNvSpPr>
          <p:nvPr>
            <p:ph type="title"/>
          </p:nvPr>
        </p:nvSpPr>
        <p:spPr/>
        <p:txBody>
          <a:bodyPr/>
          <a:lstStyle/>
          <a:p>
            <a:r>
              <a:rPr lang="en-US" dirty="0"/>
              <a:t>Difference Between Ethics and Morals</a:t>
            </a:r>
            <a:endParaRPr lang="en-ZA" dirty="0"/>
          </a:p>
        </p:txBody>
      </p:sp>
      <p:sp>
        <p:nvSpPr>
          <p:cNvPr id="3" name="Content Placeholder 2">
            <a:extLst>
              <a:ext uri="{FF2B5EF4-FFF2-40B4-BE49-F238E27FC236}">
                <a16:creationId xmlns:a16="http://schemas.microsoft.com/office/drawing/2014/main" id="{B39AEF5A-B86A-2E08-06E7-FA3DEECCD6AC}"/>
              </a:ext>
            </a:extLst>
          </p:cNvPr>
          <p:cNvSpPr>
            <a:spLocks noGrp="1"/>
          </p:cNvSpPr>
          <p:nvPr>
            <p:ph idx="1"/>
          </p:nvPr>
        </p:nvSpPr>
        <p:spPr/>
        <p:txBody>
          <a:bodyPr/>
          <a:lstStyle/>
          <a:p>
            <a:pPr marL="0" indent="0">
              <a:buNone/>
            </a:pPr>
            <a:r>
              <a:rPr lang="en-US" dirty="0"/>
              <a:t>To put it simply, ethics are the principles that govern how people should interact with each other and their environment. Morals, on the other hand, are individual values that dictate how we behave and make decisions. </a:t>
            </a:r>
          </a:p>
          <a:p>
            <a:pPr marL="0" indent="0">
              <a:buNone/>
            </a:pPr>
            <a:endParaRPr lang="en-US" dirty="0"/>
          </a:p>
          <a:p>
            <a:pPr marL="0" indent="0">
              <a:buNone/>
            </a:pPr>
            <a:r>
              <a:rPr lang="en-US" dirty="0"/>
              <a:t>What are Environmental Ethics?</a:t>
            </a:r>
          </a:p>
          <a:p>
            <a:pPr marL="0" indent="0">
              <a:buNone/>
            </a:pPr>
            <a:r>
              <a:rPr lang="en-US" dirty="0"/>
              <a:t>Environmental ethics is a branch of ethical thought that focuses on the relationship between humans and their natural environment.</a:t>
            </a:r>
            <a:endParaRPr lang="en-ZA" dirty="0"/>
          </a:p>
        </p:txBody>
      </p:sp>
    </p:spTree>
    <p:extLst>
      <p:ext uri="{BB962C8B-B14F-4D97-AF65-F5344CB8AC3E}">
        <p14:creationId xmlns:p14="http://schemas.microsoft.com/office/powerpoint/2010/main" val="396787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645F-BA58-8FCB-54D4-DF9695ED081A}"/>
              </a:ext>
            </a:extLst>
          </p:cNvPr>
          <p:cNvSpPr>
            <a:spLocks noGrp="1"/>
          </p:cNvSpPr>
          <p:nvPr>
            <p:ph type="title"/>
          </p:nvPr>
        </p:nvSpPr>
        <p:spPr/>
        <p:txBody>
          <a:bodyPr/>
          <a:lstStyle/>
          <a:p>
            <a:r>
              <a:rPr lang="en-ZA" dirty="0"/>
              <a:t>Examples of Environmental Ethics </a:t>
            </a:r>
          </a:p>
        </p:txBody>
      </p:sp>
      <p:sp>
        <p:nvSpPr>
          <p:cNvPr id="3" name="Content Placeholder 2">
            <a:extLst>
              <a:ext uri="{FF2B5EF4-FFF2-40B4-BE49-F238E27FC236}">
                <a16:creationId xmlns:a16="http://schemas.microsoft.com/office/drawing/2014/main" id="{56F3655C-3298-1C44-1398-DDF653352917}"/>
              </a:ext>
            </a:extLst>
          </p:cNvPr>
          <p:cNvSpPr>
            <a:spLocks noGrp="1"/>
          </p:cNvSpPr>
          <p:nvPr>
            <p:ph idx="1"/>
          </p:nvPr>
        </p:nvSpPr>
        <p:spPr/>
        <p:txBody>
          <a:bodyPr/>
          <a:lstStyle/>
          <a:p>
            <a:pPr marL="0" indent="0">
              <a:buNone/>
            </a:pPr>
            <a:r>
              <a:rPr lang="en-US" dirty="0"/>
              <a:t>One example of environmental ethics in action is using renewable energy sources. Renewable energy sources are sources of energy that are naturally replenished and can be used without depleting natural resources. Examples of renewable energy sources include solar, wind, and hydropower. Renewable energy sources are seen as an ethical choice, as they do not cause pollution or deplete finite resources.</a:t>
            </a:r>
            <a:endParaRPr lang="en-ZA" dirty="0"/>
          </a:p>
        </p:txBody>
      </p:sp>
    </p:spTree>
    <p:extLst>
      <p:ext uri="{BB962C8B-B14F-4D97-AF65-F5344CB8AC3E}">
        <p14:creationId xmlns:p14="http://schemas.microsoft.com/office/powerpoint/2010/main" val="416188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DBFD-AD81-D781-CECB-6CA2D5077EBA}"/>
              </a:ext>
            </a:extLst>
          </p:cNvPr>
          <p:cNvSpPr>
            <a:spLocks noGrp="1"/>
          </p:cNvSpPr>
          <p:nvPr>
            <p:ph type="title"/>
          </p:nvPr>
        </p:nvSpPr>
        <p:spPr>
          <a:xfrm>
            <a:off x="838200" y="500062"/>
            <a:ext cx="10515600" cy="1325563"/>
          </a:xfrm>
        </p:spPr>
        <p:txBody>
          <a:bodyPr/>
          <a:lstStyle/>
          <a:p>
            <a:r>
              <a:rPr lang="en-US" dirty="0"/>
              <a:t>“Code of Ethics” and “Code of Conduct”</a:t>
            </a:r>
            <a:endParaRPr lang="en-ZA" dirty="0"/>
          </a:p>
        </p:txBody>
      </p:sp>
      <p:sp>
        <p:nvSpPr>
          <p:cNvPr id="3" name="Content Placeholder 2">
            <a:extLst>
              <a:ext uri="{FF2B5EF4-FFF2-40B4-BE49-F238E27FC236}">
                <a16:creationId xmlns:a16="http://schemas.microsoft.com/office/drawing/2014/main" id="{E582AAB9-413D-4C07-6ADB-658953A44D40}"/>
              </a:ext>
            </a:extLst>
          </p:cNvPr>
          <p:cNvSpPr>
            <a:spLocks noGrp="1"/>
          </p:cNvSpPr>
          <p:nvPr>
            <p:ph idx="1"/>
          </p:nvPr>
        </p:nvSpPr>
        <p:spPr/>
        <p:txBody>
          <a:bodyPr>
            <a:normAutofit lnSpcReduction="10000"/>
          </a:bodyPr>
          <a:lstStyle/>
          <a:p>
            <a:pPr marL="0" indent="0">
              <a:buNone/>
            </a:pPr>
            <a:r>
              <a:rPr lang="en-US" dirty="0"/>
              <a:t>Code of Ethics and Code of Conduct are both common terms used in the business world and share many of the same characteristics. They may also be used interchangeably by some and/or organizations, which can often confuse when determining what the two mean and how they differ from one another.</a:t>
            </a:r>
          </a:p>
          <a:p>
            <a:pPr marL="0" indent="0">
              <a:buNone/>
            </a:pPr>
            <a:endParaRPr lang="en-US" dirty="0"/>
          </a:p>
          <a:p>
            <a:pPr marL="0" indent="0">
              <a:buNone/>
            </a:pPr>
            <a:r>
              <a:rPr lang="en-US" b="1" dirty="0"/>
              <a:t>Code of Ethics:</a:t>
            </a:r>
          </a:p>
          <a:p>
            <a:pPr marL="0" indent="0">
              <a:buNone/>
            </a:pPr>
            <a:r>
              <a:rPr lang="en-US" dirty="0"/>
              <a:t>A code of ethics provides an organization with a set of principles that describe its </a:t>
            </a:r>
            <a:r>
              <a:rPr lang="en-US" dirty="0" err="1"/>
              <a:t>behaviours</a:t>
            </a:r>
            <a:r>
              <a:rPr lang="en-US" dirty="0"/>
              <a:t>. Codes typically include issues like confidentiality, discrimination, conflict of interest, harassment, and whistleblowing.</a:t>
            </a:r>
            <a:endParaRPr lang="en-ZA" dirty="0"/>
          </a:p>
        </p:txBody>
      </p:sp>
    </p:spTree>
    <p:extLst>
      <p:ext uri="{BB962C8B-B14F-4D97-AF65-F5344CB8AC3E}">
        <p14:creationId xmlns:p14="http://schemas.microsoft.com/office/powerpoint/2010/main" val="178154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5365CB11-E964-8A56-82AE-7FAFAF52D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64" y="858982"/>
            <a:ext cx="10280072" cy="514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40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12C5-024B-2FB1-84E4-15A4F0A2488E}"/>
              </a:ext>
            </a:extLst>
          </p:cNvPr>
          <p:cNvSpPr>
            <a:spLocks noGrp="1"/>
          </p:cNvSpPr>
          <p:nvPr>
            <p:ph type="title"/>
          </p:nvPr>
        </p:nvSpPr>
        <p:spPr/>
        <p:txBody>
          <a:bodyPr/>
          <a:lstStyle/>
          <a:p>
            <a:r>
              <a:rPr lang="en-ZA" dirty="0"/>
              <a:t>Code of Conduct:</a:t>
            </a:r>
          </a:p>
        </p:txBody>
      </p:sp>
      <p:sp>
        <p:nvSpPr>
          <p:cNvPr id="3" name="Content Placeholder 2">
            <a:extLst>
              <a:ext uri="{FF2B5EF4-FFF2-40B4-BE49-F238E27FC236}">
                <a16:creationId xmlns:a16="http://schemas.microsoft.com/office/drawing/2014/main" id="{D287CF4B-FDFA-E23F-3954-63F6BA213B4A}"/>
              </a:ext>
            </a:extLst>
          </p:cNvPr>
          <p:cNvSpPr>
            <a:spLocks noGrp="1"/>
          </p:cNvSpPr>
          <p:nvPr>
            <p:ph idx="1"/>
          </p:nvPr>
        </p:nvSpPr>
        <p:spPr/>
        <p:txBody>
          <a:bodyPr/>
          <a:lstStyle/>
          <a:p>
            <a:pPr marL="0" indent="0">
              <a:buNone/>
            </a:pPr>
            <a:r>
              <a:rPr lang="en-US" dirty="0"/>
              <a:t>A Code of Conduct is a written set of rules and standards that every employee must obey. It tells people what to do, as well as what not to do, in the workplace.   For example, most codes of conduct prohibit sexual harassment and discrimination. Codes of conduct may also contain provisions for respecting confidential information or company property.</a:t>
            </a:r>
            <a:endParaRPr lang="en-ZA" dirty="0"/>
          </a:p>
        </p:txBody>
      </p:sp>
    </p:spTree>
    <p:extLst>
      <p:ext uri="{BB962C8B-B14F-4D97-AF65-F5344CB8AC3E}">
        <p14:creationId xmlns:p14="http://schemas.microsoft.com/office/powerpoint/2010/main" val="1453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12C5-024B-2FB1-84E4-15A4F0A2488E}"/>
              </a:ext>
            </a:extLst>
          </p:cNvPr>
          <p:cNvSpPr>
            <a:spLocks noGrp="1"/>
          </p:cNvSpPr>
          <p:nvPr>
            <p:ph type="title"/>
          </p:nvPr>
        </p:nvSpPr>
        <p:spPr/>
        <p:txBody>
          <a:bodyPr/>
          <a:lstStyle/>
          <a:p>
            <a:r>
              <a:rPr lang="en-US" dirty="0"/>
              <a:t>Differences Between Code of Ethics and Code of Conduct:</a:t>
            </a:r>
            <a:endParaRPr lang="en-ZA" dirty="0"/>
          </a:p>
        </p:txBody>
      </p:sp>
      <p:sp>
        <p:nvSpPr>
          <p:cNvPr id="3" name="Content Placeholder 2">
            <a:extLst>
              <a:ext uri="{FF2B5EF4-FFF2-40B4-BE49-F238E27FC236}">
                <a16:creationId xmlns:a16="http://schemas.microsoft.com/office/drawing/2014/main" id="{D287CF4B-FDFA-E23F-3954-63F6BA213B4A}"/>
              </a:ext>
            </a:extLst>
          </p:cNvPr>
          <p:cNvSpPr>
            <a:spLocks noGrp="1"/>
          </p:cNvSpPr>
          <p:nvPr>
            <p:ph idx="1"/>
          </p:nvPr>
        </p:nvSpPr>
        <p:spPr/>
        <p:txBody>
          <a:bodyPr>
            <a:normAutofit fontScale="85000" lnSpcReduction="10000"/>
          </a:bodyPr>
          <a:lstStyle/>
          <a:p>
            <a:r>
              <a:rPr lang="en-US" dirty="0"/>
              <a:t>The Code of Conduct is very general, while the Code of Ethics is more in-depth. </a:t>
            </a:r>
          </a:p>
          <a:p>
            <a:r>
              <a:rPr lang="en-US" dirty="0"/>
              <a:t>A Code of Conduct usually only applies to those within the company, while a Code of Ethics is usually required for those working on behalf of the company. </a:t>
            </a:r>
          </a:p>
          <a:p>
            <a:r>
              <a:rPr lang="en-US" dirty="0"/>
              <a:t>A Code of Conduct might dictate how employees should dress, while a Code of Ethics typically addresses ethical decisions made within the company. </a:t>
            </a:r>
          </a:p>
          <a:p>
            <a:r>
              <a:rPr lang="en-US" dirty="0"/>
              <a:t>A Code of Conduct will be limited to one profession or industry, but a Code of Ethics may apply across many different industries. </a:t>
            </a:r>
          </a:p>
          <a:p>
            <a:r>
              <a:rPr lang="en-US" dirty="0"/>
              <a:t>Codes of Conduct are typically not enforced by law, but Codes of Ethics are often subject to legal penalties for violation. </a:t>
            </a:r>
          </a:p>
          <a:p>
            <a:r>
              <a:rPr lang="en-US" dirty="0"/>
              <a:t>Many companies do not have a Code of Conduct, but most do have a Code of Ethics. </a:t>
            </a:r>
          </a:p>
        </p:txBody>
      </p:sp>
    </p:spTree>
    <p:extLst>
      <p:ext uri="{BB962C8B-B14F-4D97-AF65-F5344CB8AC3E}">
        <p14:creationId xmlns:p14="http://schemas.microsoft.com/office/powerpoint/2010/main" val="1798331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1000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Introduction to Ethics</vt:lpstr>
      <vt:lpstr>What is Ethics</vt:lpstr>
      <vt:lpstr>What is Morality?</vt:lpstr>
      <vt:lpstr>Difference Between Ethics and Morals</vt:lpstr>
      <vt:lpstr>Examples of Environmental Ethics </vt:lpstr>
      <vt:lpstr>“Code of Ethics” and “Code of Conduct”</vt:lpstr>
      <vt:lpstr>PowerPoint Presentation</vt:lpstr>
      <vt:lpstr>Code of Conduct:</vt:lpstr>
      <vt:lpstr>Differences Between Code of Ethics and Code of Conduct:</vt:lpstr>
      <vt:lpstr>PowerPoint Presentation</vt:lpstr>
      <vt:lpstr>Profession</vt:lpstr>
      <vt:lpstr>Professional</vt:lpstr>
      <vt:lpstr>Professional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Ethics</dc:title>
  <dc:creator>Alfred Venthan</dc:creator>
  <cp:lastModifiedBy>Venthan Thuraisingham</cp:lastModifiedBy>
  <cp:revision>9</cp:revision>
  <dcterms:created xsi:type="dcterms:W3CDTF">2023-03-19T22:51:26Z</dcterms:created>
  <dcterms:modified xsi:type="dcterms:W3CDTF">2024-02-28T07:39:28Z</dcterms:modified>
</cp:coreProperties>
</file>