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DDE1-E4F7-44F4-AB8A-C5D324CB3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527" y="2404534"/>
            <a:ext cx="10039928" cy="1646302"/>
          </a:xfrm>
        </p:spPr>
        <p:txBody>
          <a:bodyPr/>
          <a:lstStyle/>
          <a:p>
            <a:pPr algn="l"/>
            <a:r>
              <a:rPr lang="en-US" dirty="0"/>
              <a:t>Theory on Internal Auditing 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2659E-0FC6-4F7C-96DC-0C1CDA09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50833"/>
            <a:ext cx="10788073" cy="193433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PROFESSIONAL PRACTICE FRAMEWORK </a:t>
            </a:r>
            <a:endParaRPr lang="en-ZA" sz="40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2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9D9D-8237-4EC5-853E-2CA41E71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4" y="129310"/>
            <a:ext cx="11998036" cy="1016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PROFESSIONAL PRACTICE FRAMEWORK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(IPPF)</a:t>
            </a:r>
            <a:br>
              <a:rPr lang="en-ZA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56645-0516-41D9-A5DD-75DD5B35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073793" cy="3880773"/>
          </a:xfrm>
        </p:spPr>
        <p:txBody>
          <a:bodyPr/>
          <a:lstStyle/>
          <a:p>
            <a:r>
              <a:rPr lang="en-US" dirty="0"/>
              <a:t>Keep abreast with changes within internal auditing </a:t>
            </a:r>
          </a:p>
          <a:p>
            <a:r>
              <a:rPr lang="en-US" dirty="0"/>
              <a:t>Changes within the environment  					structural guidance is required </a:t>
            </a:r>
          </a:p>
          <a:p>
            <a:endParaRPr lang="en-US" dirty="0"/>
          </a:p>
          <a:p>
            <a:r>
              <a:rPr lang="en-US" dirty="0"/>
              <a:t>IIA board approved a statement of responsibilities for internal auditors </a:t>
            </a:r>
          </a:p>
          <a:p>
            <a:endParaRPr lang="en-US" dirty="0"/>
          </a:p>
          <a:p>
            <a:r>
              <a:rPr lang="en-US" dirty="0"/>
              <a:t>Purpose of the statement:</a:t>
            </a:r>
          </a:p>
          <a:p>
            <a:r>
              <a:rPr lang="en-US" dirty="0"/>
              <a:t>Develop and set out guidelines for internal audit </a:t>
            </a:r>
          </a:p>
          <a:p>
            <a:r>
              <a:rPr lang="en-US" dirty="0"/>
              <a:t>Define the responsibilities and to clearly determine the role of internal audit activity </a:t>
            </a:r>
            <a:endParaRPr lang="en-Z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D15BB83B-9021-4FD4-AEFE-ADA4375B10BE}"/>
              </a:ext>
            </a:extLst>
          </p:cNvPr>
          <p:cNvSpPr/>
          <p:nvPr/>
        </p:nvSpPr>
        <p:spPr>
          <a:xfrm>
            <a:off x="6253018" y="2160589"/>
            <a:ext cx="387927" cy="9698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33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DA25-2106-4D6A-A91F-1B63A111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2365"/>
            <a:ext cx="12108872" cy="6557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 PROFESSIONAL PRACTICE FRAMEWORK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A20CB-1C5E-4C16-8D8B-4689B07B3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7673"/>
            <a:ext cx="10951248" cy="5246254"/>
          </a:xfrm>
        </p:spPr>
        <p:txBody>
          <a:bodyPr/>
          <a:lstStyle/>
          <a:p>
            <a:endParaRPr lang="en-US" dirty="0"/>
          </a:p>
          <a:p>
            <a:pPr marL="3657600" lvl="8" indent="0">
              <a:buNone/>
            </a:pPr>
            <a:r>
              <a:rPr lang="en-US" dirty="0"/>
              <a:t>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types of guidance </a:t>
            </a:r>
            <a:endParaRPr lang="en-ZA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EBCACD-EE48-4429-9A80-165ED08F6C1D}"/>
              </a:ext>
            </a:extLst>
          </p:cNvPr>
          <p:cNvCxnSpPr/>
          <p:nvPr/>
        </p:nvCxnSpPr>
        <p:spPr>
          <a:xfrm flipV="1">
            <a:off x="3426691" y="2697018"/>
            <a:ext cx="1542473" cy="1126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1DBDC124-A950-4B04-A0CC-15E858A71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2945" y="1925782"/>
            <a:ext cx="1039091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750287-F0D7-4979-868D-CA8286F025EB}"/>
              </a:ext>
            </a:extLst>
          </p:cNvPr>
          <p:cNvCxnSpPr>
            <a:cxnSpLocks/>
          </p:cNvCxnSpPr>
          <p:nvPr/>
        </p:nvCxnSpPr>
        <p:spPr>
          <a:xfrm>
            <a:off x="3426691" y="3906982"/>
            <a:ext cx="1542473" cy="83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Clipboard">
            <a:extLst>
              <a:ext uri="{FF2B5EF4-FFF2-40B4-BE49-F238E27FC236}">
                <a16:creationId xmlns:a16="http://schemas.microsoft.com/office/drawing/2014/main" id="{5D03181F-CA95-42CE-BE88-65B5D2F4A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2945" y="4581235"/>
            <a:ext cx="914400" cy="9144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6C0BB8-66A2-4861-9E6E-B2E96326F443}"/>
              </a:ext>
            </a:extLst>
          </p:cNvPr>
          <p:cNvSpPr/>
          <p:nvPr/>
        </p:nvSpPr>
        <p:spPr>
          <a:xfrm>
            <a:off x="5902036" y="655782"/>
            <a:ext cx="3500582" cy="3251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Mandatory Guidance: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Core principles of internal auditing 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definitions of internal of internal auditing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Code of Ethics and 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Standards 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  <a:endParaRPr lang="en-ZA" dirty="0"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606288-3CF3-4994-93FE-36B66796D091}"/>
              </a:ext>
            </a:extLst>
          </p:cNvPr>
          <p:cNvSpPr/>
          <p:nvPr/>
        </p:nvSpPr>
        <p:spPr>
          <a:xfrm>
            <a:off x="6068291" y="4257964"/>
            <a:ext cx="3500581" cy="22998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Recommended Guidance: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Implementation guidance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Supplemental guidance 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524545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111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Theory on Internal Auditing </vt:lpstr>
      <vt:lpstr> INTERNATIONAL PROFESSIONAL PRACTICE FRAMEWORK  (IPPF) </vt:lpstr>
      <vt:lpstr>INTERNATIONAL PROFESSIONAL PRACTICE FRAMEWORK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on Internal Auditing</dc:title>
  <dc:creator>Teshani Devi Sewnunan</dc:creator>
  <cp:lastModifiedBy>Teshani Devi Sewnunan</cp:lastModifiedBy>
  <cp:revision>5</cp:revision>
  <dcterms:created xsi:type="dcterms:W3CDTF">2023-08-21T12:07:18Z</dcterms:created>
  <dcterms:modified xsi:type="dcterms:W3CDTF">2023-08-21T12:41:05Z</dcterms:modified>
</cp:coreProperties>
</file>