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8/15/2023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8/15/2023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8/15/2023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8/15/2023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8/15/2023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8/15/2023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B500-5AF9-4E2C-B121-A7F40182AF1E}"/>
              </a:ext>
            </a:extLst>
          </p:cNvPr>
          <p:cNvSpPr>
            <a:spLocks noGrp="1"/>
          </p:cNvSpPr>
          <p:nvPr>
            <p:ph type="ctrTitle"/>
          </p:nvPr>
        </p:nvSpPr>
        <p:spPr>
          <a:xfrm>
            <a:off x="1759236" y="1961966"/>
            <a:ext cx="8679915" cy="1862268"/>
          </a:xfrm>
        </p:spPr>
        <p:txBody>
          <a:bodyPr/>
          <a:lstStyle/>
          <a:p>
            <a:r>
              <a:rPr lang="en-US" b="1" dirty="0"/>
              <a:t>Theory on </a:t>
            </a:r>
            <a:endParaRPr lang="en-ZA" b="1" dirty="0"/>
          </a:p>
        </p:txBody>
      </p:sp>
      <p:sp>
        <p:nvSpPr>
          <p:cNvPr id="3" name="Subtitle 2">
            <a:extLst>
              <a:ext uri="{FF2B5EF4-FFF2-40B4-BE49-F238E27FC236}">
                <a16:creationId xmlns:a16="http://schemas.microsoft.com/office/drawing/2014/main" id="{4DEB238B-964A-466B-8AFA-D7065C918264}"/>
              </a:ext>
            </a:extLst>
          </p:cNvPr>
          <p:cNvSpPr>
            <a:spLocks noGrp="1"/>
          </p:cNvSpPr>
          <p:nvPr>
            <p:ph type="subTitle" idx="1"/>
          </p:nvPr>
        </p:nvSpPr>
        <p:spPr/>
        <p:txBody>
          <a:bodyPr>
            <a:normAutofit/>
          </a:bodyPr>
          <a:lstStyle/>
          <a:p>
            <a:r>
              <a:rPr lang="en-US" sz="5400" dirty="0"/>
              <a:t>Internal Auditing </a:t>
            </a:r>
            <a:endParaRPr lang="en-ZA" sz="5400" dirty="0"/>
          </a:p>
        </p:txBody>
      </p:sp>
    </p:spTree>
    <p:extLst>
      <p:ext uri="{BB962C8B-B14F-4D97-AF65-F5344CB8AC3E}">
        <p14:creationId xmlns:p14="http://schemas.microsoft.com/office/powerpoint/2010/main" val="111803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50B-4E07-479D-895B-12580B1A2957}"/>
              </a:ext>
            </a:extLst>
          </p:cNvPr>
          <p:cNvSpPr>
            <a:spLocks noGrp="1"/>
          </p:cNvSpPr>
          <p:nvPr>
            <p:ph type="title"/>
          </p:nvPr>
        </p:nvSpPr>
        <p:spPr/>
        <p:txBody>
          <a:bodyPr/>
          <a:lstStyle/>
          <a:p>
            <a:r>
              <a:rPr lang="en-US" dirty="0"/>
              <a:t>Definition of Internal Auditing </a:t>
            </a:r>
            <a:endParaRPr lang="en-ZA" dirty="0"/>
          </a:p>
        </p:txBody>
      </p:sp>
      <p:sp>
        <p:nvSpPr>
          <p:cNvPr id="3" name="Content Placeholder 2">
            <a:extLst>
              <a:ext uri="{FF2B5EF4-FFF2-40B4-BE49-F238E27FC236}">
                <a16:creationId xmlns:a16="http://schemas.microsoft.com/office/drawing/2014/main" id="{2BBD1810-CD37-49B2-B37E-AB7F8CB7D3DE}"/>
              </a:ext>
            </a:extLst>
          </p:cNvPr>
          <p:cNvSpPr>
            <a:spLocks noGrp="1"/>
          </p:cNvSpPr>
          <p:nvPr>
            <p:ph idx="1"/>
          </p:nvPr>
        </p:nvSpPr>
        <p:spPr/>
        <p:txBody>
          <a:bodyPr/>
          <a:lstStyle/>
          <a:p>
            <a:r>
              <a:rPr lang="en-US" b="1" dirty="0"/>
              <a:t>The Definition of Internal Auditing (IIA) </a:t>
            </a:r>
          </a:p>
          <a:p>
            <a:r>
              <a:rPr lang="en-US" dirty="0"/>
              <a:t>Internal auditing is an independent, objective assurance and consulting activity designed to add value and improve an organization's operations. It helps an organization accomplish its objectives by bringing a systematic, disciplined approach to evaluate and improve the effectiveness of risk management, control, and governance processes.</a:t>
            </a:r>
          </a:p>
          <a:p>
            <a:endParaRPr lang="en-ZA" dirty="0"/>
          </a:p>
        </p:txBody>
      </p:sp>
    </p:spTree>
    <p:extLst>
      <p:ext uri="{BB962C8B-B14F-4D97-AF65-F5344CB8AC3E}">
        <p14:creationId xmlns:p14="http://schemas.microsoft.com/office/powerpoint/2010/main" val="33534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DB5C-365E-4C4B-B672-6A5CFFE618C7}"/>
              </a:ext>
            </a:extLst>
          </p:cNvPr>
          <p:cNvSpPr>
            <a:spLocks noGrp="1"/>
          </p:cNvSpPr>
          <p:nvPr>
            <p:ph type="title"/>
          </p:nvPr>
        </p:nvSpPr>
        <p:spPr/>
        <p:txBody>
          <a:bodyPr/>
          <a:lstStyle/>
          <a:p>
            <a:r>
              <a:rPr lang="en-US" dirty="0"/>
              <a:t>Components of internal audit </a:t>
            </a:r>
            <a:endParaRPr lang="en-ZA" dirty="0"/>
          </a:p>
        </p:txBody>
      </p:sp>
      <p:sp>
        <p:nvSpPr>
          <p:cNvPr id="3" name="Content Placeholder 2">
            <a:extLst>
              <a:ext uri="{FF2B5EF4-FFF2-40B4-BE49-F238E27FC236}">
                <a16:creationId xmlns:a16="http://schemas.microsoft.com/office/drawing/2014/main" id="{ED039BF4-5013-44CF-A9A3-72AF907A0686}"/>
              </a:ext>
            </a:extLst>
          </p:cNvPr>
          <p:cNvSpPr>
            <a:spLocks noGrp="1"/>
          </p:cNvSpPr>
          <p:nvPr>
            <p:ph idx="1"/>
          </p:nvPr>
        </p:nvSpPr>
        <p:spPr/>
        <p:txBody>
          <a:bodyPr/>
          <a:lstStyle/>
          <a:p>
            <a:r>
              <a:rPr lang="en-US" dirty="0"/>
              <a:t>Internal control systems operate at different levels of effectiveness. Determining whether a particular internal control system is effective is a judgement resulting from an assessment of whether the five components - Control Environment, Risk Assessment, Control Activities, Information and Communication, and Monitoring - are present and functioning. Effective controls provide reasonable assurance regarding the accomplishment of established objectives.</a:t>
            </a:r>
            <a:endParaRPr lang="en-ZA" dirty="0"/>
          </a:p>
        </p:txBody>
      </p:sp>
    </p:spTree>
    <p:extLst>
      <p:ext uri="{BB962C8B-B14F-4D97-AF65-F5344CB8AC3E}">
        <p14:creationId xmlns:p14="http://schemas.microsoft.com/office/powerpoint/2010/main" val="353856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1F54-0BD3-4C2C-A6DF-9ED1930DF14A}"/>
              </a:ext>
            </a:extLst>
          </p:cNvPr>
          <p:cNvSpPr>
            <a:spLocks noGrp="1"/>
          </p:cNvSpPr>
          <p:nvPr>
            <p:ph type="title"/>
          </p:nvPr>
        </p:nvSpPr>
        <p:spPr/>
        <p:txBody>
          <a:bodyPr>
            <a:normAutofit/>
          </a:bodyPr>
          <a:lstStyle/>
          <a:p>
            <a:r>
              <a:rPr lang="en-US" dirty="0"/>
              <a:t>Types of internal Audit </a:t>
            </a:r>
            <a:br>
              <a:rPr lang="en-US" dirty="0"/>
            </a:br>
            <a:r>
              <a:rPr lang="en-US" sz="1300" dirty="0"/>
              <a:t>emporia state university </a:t>
            </a:r>
            <a:endParaRPr lang="en-ZA" sz="1300" dirty="0"/>
          </a:p>
        </p:txBody>
      </p:sp>
      <p:pic>
        <p:nvPicPr>
          <p:cNvPr id="5" name="Content Placeholder 4">
            <a:extLst>
              <a:ext uri="{FF2B5EF4-FFF2-40B4-BE49-F238E27FC236}">
                <a16:creationId xmlns:a16="http://schemas.microsoft.com/office/drawing/2014/main" id="{45F87FEF-D733-4835-8C7C-51D2613C80EC}"/>
              </a:ext>
            </a:extLst>
          </p:cNvPr>
          <p:cNvPicPr>
            <a:picLocks noGrp="1" noChangeAspect="1"/>
          </p:cNvPicPr>
          <p:nvPr>
            <p:ph idx="1"/>
          </p:nvPr>
        </p:nvPicPr>
        <p:blipFill>
          <a:blip r:embed="rId2"/>
          <a:stretch>
            <a:fillRect/>
          </a:stretch>
        </p:blipFill>
        <p:spPr>
          <a:xfrm>
            <a:off x="5118100" y="1058144"/>
            <a:ext cx="6281738" cy="4738536"/>
          </a:xfrm>
        </p:spPr>
      </p:pic>
    </p:spTree>
    <p:extLst>
      <p:ext uri="{BB962C8B-B14F-4D97-AF65-F5344CB8AC3E}">
        <p14:creationId xmlns:p14="http://schemas.microsoft.com/office/powerpoint/2010/main" val="345949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C36C-4533-4CD1-A44A-F4F11637990E}"/>
              </a:ext>
            </a:extLst>
          </p:cNvPr>
          <p:cNvSpPr>
            <a:spLocks noGrp="1"/>
          </p:cNvSpPr>
          <p:nvPr>
            <p:ph type="title"/>
          </p:nvPr>
        </p:nvSpPr>
        <p:spPr/>
        <p:txBody>
          <a:bodyPr/>
          <a:lstStyle/>
          <a:p>
            <a:r>
              <a:rPr lang="en-US" dirty="0"/>
              <a:t>Types of internal Audit </a:t>
            </a:r>
            <a:br>
              <a:rPr lang="en-US" dirty="0"/>
            </a:br>
            <a:r>
              <a:rPr lang="en-US" sz="1300" dirty="0"/>
              <a:t>emporia state university </a:t>
            </a:r>
            <a:endParaRPr lang="en-ZA" dirty="0"/>
          </a:p>
        </p:txBody>
      </p:sp>
      <p:sp>
        <p:nvSpPr>
          <p:cNvPr id="3" name="Content Placeholder 2">
            <a:extLst>
              <a:ext uri="{FF2B5EF4-FFF2-40B4-BE49-F238E27FC236}">
                <a16:creationId xmlns:a16="http://schemas.microsoft.com/office/drawing/2014/main" id="{44E5BF7F-6655-4837-8DAA-9EFCF7185F18}"/>
              </a:ext>
            </a:extLst>
          </p:cNvPr>
          <p:cNvSpPr>
            <a:spLocks noGrp="1"/>
          </p:cNvSpPr>
          <p:nvPr>
            <p:ph idx="1"/>
          </p:nvPr>
        </p:nvSpPr>
        <p:spPr>
          <a:xfrm>
            <a:off x="5118447" y="213064"/>
            <a:ext cx="6955184" cy="5838744"/>
          </a:xfrm>
        </p:spPr>
        <p:txBody>
          <a:bodyPr>
            <a:normAutofit fontScale="92500" lnSpcReduction="10000"/>
          </a:bodyPr>
          <a:lstStyle/>
          <a:p>
            <a:r>
              <a:rPr lang="en-US" dirty="0"/>
              <a:t>A compliance audit is an examination of conformity and adherence of a particular area, process, or system to policies, plans, procedures, laws, regulations, contracts, or other requirements that govern the conduct of the area, process, or system subject to audit.</a:t>
            </a:r>
          </a:p>
          <a:p>
            <a:r>
              <a:rPr lang="en-US" dirty="0"/>
              <a:t>An operational audit is a review mainly focused on the internal controls of key processes, procedures, or systems. The main objective is to improve productivity, as well as efficiency and effectiveness of the operation.</a:t>
            </a:r>
          </a:p>
          <a:p>
            <a:r>
              <a:rPr lang="en-US" dirty="0"/>
              <a:t>A financial audit is an objective examination and evaluation of the financial statements of an organization to make sure that the financial records are a fair and accurate representation of the transactions they claim to represent.</a:t>
            </a:r>
          </a:p>
          <a:p>
            <a:r>
              <a:rPr lang="en-US" dirty="0"/>
              <a:t>An information technology audit is an examination of the management controls within IT applications, operating systems, databases, or the infrastructure. Reviews may be focused exclusively on IT or performed in conjunction with a compliance, operational, or financial audit.</a:t>
            </a:r>
          </a:p>
          <a:p>
            <a:endParaRPr lang="en-ZA" dirty="0"/>
          </a:p>
        </p:txBody>
      </p:sp>
    </p:spTree>
    <p:extLst>
      <p:ext uri="{BB962C8B-B14F-4D97-AF65-F5344CB8AC3E}">
        <p14:creationId xmlns:p14="http://schemas.microsoft.com/office/powerpoint/2010/main" val="37876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3446-B6BE-47E9-B759-8FC8CFDEB0FF}"/>
              </a:ext>
            </a:extLst>
          </p:cNvPr>
          <p:cNvSpPr>
            <a:spLocks noGrp="1"/>
          </p:cNvSpPr>
          <p:nvPr>
            <p:ph type="title"/>
          </p:nvPr>
        </p:nvSpPr>
        <p:spPr/>
        <p:txBody>
          <a:bodyPr/>
          <a:lstStyle/>
          <a:p>
            <a:r>
              <a:rPr lang="en-US" b="1" dirty="0"/>
              <a:t>Comparison to External Audit</a:t>
            </a:r>
            <a:br>
              <a:rPr lang="en-US" b="1" dirty="0"/>
            </a:br>
            <a:endParaRPr lang="en-ZA" dirty="0"/>
          </a:p>
        </p:txBody>
      </p:sp>
      <p:sp>
        <p:nvSpPr>
          <p:cNvPr id="3" name="Content Placeholder 2">
            <a:extLst>
              <a:ext uri="{FF2B5EF4-FFF2-40B4-BE49-F238E27FC236}">
                <a16:creationId xmlns:a16="http://schemas.microsoft.com/office/drawing/2014/main" id="{35993BBF-1547-4B38-8C97-192C52DD0EA3}"/>
              </a:ext>
            </a:extLst>
          </p:cNvPr>
          <p:cNvSpPr>
            <a:spLocks noGrp="1"/>
          </p:cNvSpPr>
          <p:nvPr>
            <p:ph idx="1"/>
          </p:nvPr>
        </p:nvSpPr>
        <p:spPr/>
        <p:txBody>
          <a:bodyPr/>
          <a:lstStyle/>
          <a:p>
            <a:r>
              <a:rPr lang="en-US" dirty="0"/>
              <a:t>The purpose of internal audit is to analyze and improve organizational controls and performance. The purpose of external audit is to express an opinion on the organization’s financial condition and financial reporting risks.</a:t>
            </a:r>
          </a:p>
          <a:p>
            <a:endParaRPr lang="en-ZA" dirty="0"/>
          </a:p>
        </p:txBody>
      </p:sp>
    </p:spTree>
    <p:extLst>
      <p:ext uri="{BB962C8B-B14F-4D97-AF65-F5344CB8AC3E}">
        <p14:creationId xmlns:p14="http://schemas.microsoft.com/office/powerpoint/2010/main" val="4802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2FBB-AC5E-41C8-8FEB-BDFFA6BDAA95}"/>
              </a:ext>
            </a:extLst>
          </p:cNvPr>
          <p:cNvSpPr>
            <a:spLocks noGrp="1"/>
          </p:cNvSpPr>
          <p:nvPr>
            <p:ph type="title"/>
          </p:nvPr>
        </p:nvSpPr>
        <p:spPr/>
        <p:txBody>
          <a:bodyPr>
            <a:normAutofit fontScale="90000"/>
          </a:bodyPr>
          <a:lstStyle/>
          <a:p>
            <a:r>
              <a:rPr lang="en-US" dirty="0"/>
              <a:t>THE RELATIONSHIP BETWEEN INTERNAL</a:t>
            </a:r>
            <a:br>
              <a:rPr lang="en-US" dirty="0"/>
            </a:br>
            <a:r>
              <a:rPr lang="en-US" dirty="0"/>
              <a:t>AND EXTERNAL AUDIT</a:t>
            </a:r>
            <a:endParaRPr lang="en-ZA" dirty="0"/>
          </a:p>
        </p:txBody>
      </p:sp>
      <p:sp>
        <p:nvSpPr>
          <p:cNvPr id="3" name="Content Placeholder 2">
            <a:extLst>
              <a:ext uri="{FF2B5EF4-FFF2-40B4-BE49-F238E27FC236}">
                <a16:creationId xmlns:a16="http://schemas.microsoft.com/office/drawing/2014/main" id="{5C7AD3E5-80BE-4BF1-9976-76A5BE065E31}"/>
              </a:ext>
            </a:extLst>
          </p:cNvPr>
          <p:cNvSpPr>
            <a:spLocks noGrp="1"/>
          </p:cNvSpPr>
          <p:nvPr>
            <p:ph idx="1"/>
          </p:nvPr>
        </p:nvSpPr>
        <p:spPr/>
        <p:txBody>
          <a:bodyPr/>
          <a:lstStyle/>
          <a:p>
            <a:r>
              <a:rPr lang="en-US" dirty="0"/>
              <a:t> Analyzing the evolution process of internal audit, from its beginnings and so far, we can easily notice that internal audit function was born through detaching of some activities from external audit, the result being that there some situations when these two functions could be easily confused. </a:t>
            </a:r>
          </a:p>
          <a:p>
            <a:r>
              <a:rPr lang="en-US" dirty="0"/>
              <a:t>The reality is that internal audit and external audit are two distinctive functions; net differenced, but which are also characterized through some complementary relationships.</a:t>
            </a:r>
          </a:p>
          <a:p>
            <a:r>
              <a:rPr lang="en-ZA" dirty="0">
                <a:solidFill>
                  <a:srgbClr val="FF0000"/>
                </a:solidFill>
              </a:rPr>
              <a:t>(</a:t>
            </a:r>
            <a:r>
              <a:rPr lang="en-ZA" dirty="0" err="1">
                <a:solidFill>
                  <a:srgbClr val="FF0000"/>
                </a:solidFill>
              </a:rPr>
              <a:t>Atanasiu</a:t>
            </a:r>
            <a:r>
              <a:rPr lang="en-ZA" dirty="0">
                <a:solidFill>
                  <a:srgbClr val="FF0000"/>
                </a:solidFill>
              </a:rPr>
              <a:t> Pop, Cristina </a:t>
            </a:r>
            <a:r>
              <a:rPr lang="en-ZA" dirty="0" err="1">
                <a:solidFill>
                  <a:srgbClr val="FF0000"/>
                </a:solidFill>
              </a:rPr>
              <a:t>Boţa</a:t>
            </a:r>
            <a:r>
              <a:rPr lang="en-ZA" dirty="0">
                <a:solidFill>
                  <a:srgbClr val="FF0000"/>
                </a:solidFill>
              </a:rPr>
              <a:t>-Avram and Florin </a:t>
            </a:r>
            <a:r>
              <a:rPr lang="en-ZA" dirty="0" err="1">
                <a:solidFill>
                  <a:srgbClr val="FF0000"/>
                </a:solidFill>
              </a:rPr>
              <a:t>Boţa</a:t>
            </a:r>
            <a:r>
              <a:rPr lang="en-ZA" dirty="0">
                <a:solidFill>
                  <a:srgbClr val="FF0000"/>
                </a:solidFill>
              </a:rPr>
              <a:t>-Avram, 2008) </a:t>
            </a:r>
          </a:p>
        </p:txBody>
      </p:sp>
    </p:spTree>
    <p:extLst>
      <p:ext uri="{BB962C8B-B14F-4D97-AF65-F5344CB8AC3E}">
        <p14:creationId xmlns:p14="http://schemas.microsoft.com/office/powerpoint/2010/main" val="387956805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8759</TotalTime>
  <Words>462</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 Light</vt:lpstr>
      <vt:lpstr>Rockwell</vt:lpstr>
      <vt:lpstr>Wingdings</vt:lpstr>
      <vt:lpstr>Atlas</vt:lpstr>
      <vt:lpstr>Theory on </vt:lpstr>
      <vt:lpstr>Definition of Internal Auditing </vt:lpstr>
      <vt:lpstr>Components of internal audit </vt:lpstr>
      <vt:lpstr>Types of internal Audit  emporia state university </vt:lpstr>
      <vt:lpstr>Types of internal Audit  emporia state university </vt:lpstr>
      <vt:lpstr>Comparison to External Audit </vt:lpstr>
      <vt:lpstr>THE RELATIONSHIP BETWEEN INTERNAL AND EXTERNAL AUDIT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on</dc:title>
  <dc:creator>Teshani Devi Sewnunan</dc:creator>
  <cp:lastModifiedBy>Teshani Devi Sewnunan</cp:lastModifiedBy>
  <cp:revision>5</cp:revision>
  <dcterms:created xsi:type="dcterms:W3CDTF">2023-08-15T10:07:09Z</dcterms:created>
  <dcterms:modified xsi:type="dcterms:W3CDTF">2023-08-21T12:07:04Z</dcterms:modified>
</cp:coreProperties>
</file>