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1" r:id="rId5"/>
    <p:sldId id="262"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2EA7-89F9-455E-ADD9-E78830F4B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1EA3F3A0-D69B-4C14-A3B9-EF3C3946E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D920C829-8E0A-4B0F-8CFC-00CB6414D028}"/>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5" name="Footer Placeholder 4">
            <a:extLst>
              <a:ext uri="{FF2B5EF4-FFF2-40B4-BE49-F238E27FC236}">
                <a16:creationId xmlns:a16="http://schemas.microsoft.com/office/drawing/2014/main" id="{D2B4AF76-94A6-4371-A224-17264039178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6AC2EAB-DD47-4B46-8EED-45008BD95ED5}"/>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2175976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04AE-B807-42DB-B0A8-FFF5E94F42A4}"/>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8F17C541-F6D2-49E3-B2D8-38E037711E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40500D0-BF12-4EE1-9E4B-720A7E6C15A6}"/>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5" name="Footer Placeholder 4">
            <a:extLst>
              <a:ext uri="{FF2B5EF4-FFF2-40B4-BE49-F238E27FC236}">
                <a16:creationId xmlns:a16="http://schemas.microsoft.com/office/drawing/2014/main" id="{8ABC2CE8-F104-4E4F-B27E-3CEFA32699C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00EB3EB-99E2-48E0-99CB-074A4B9C3407}"/>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102828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CB7DF-7BFA-4CFB-BA8A-375B2D3CCB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7DE1227-9021-4A38-B042-861917B841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E8229E-632E-42E4-8BA0-BD5B09D164E4}"/>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5" name="Footer Placeholder 4">
            <a:extLst>
              <a:ext uri="{FF2B5EF4-FFF2-40B4-BE49-F238E27FC236}">
                <a16:creationId xmlns:a16="http://schemas.microsoft.com/office/drawing/2014/main" id="{00D43618-A18A-4DC2-88FB-A30BE7E4098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8E7B01E-E027-44AF-A6EC-5DE5204327C5}"/>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145563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10594-39FF-4FD8-9D45-68A5A2E0E653}"/>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12A4B14-7DDA-4FF4-8A7E-D06F53159C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BEE1861-03A8-4217-8005-D7E3563A75AE}"/>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5" name="Footer Placeholder 4">
            <a:extLst>
              <a:ext uri="{FF2B5EF4-FFF2-40B4-BE49-F238E27FC236}">
                <a16:creationId xmlns:a16="http://schemas.microsoft.com/office/drawing/2014/main" id="{BD927D7D-0265-417A-A4C5-FADB7C15D28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B5BAF1A-6727-4215-8401-F5A7F7B28DC5}"/>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2354307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93EA-3F15-4792-852F-2A38F476F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AE434399-C46D-496B-9022-6D200E2DA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9D108FB-ECEB-41C4-B450-3AFB29C026AF}"/>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5" name="Footer Placeholder 4">
            <a:extLst>
              <a:ext uri="{FF2B5EF4-FFF2-40B4-BE49-F238E27FC236}">
                <a16:creationId xmlns:a16="http://schemas.microsoft.com/office/drawing/2014/main" id="{EADD4DC2-639A-4D76-A57D-8B43B8DACF2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4F89E6A-BBFE-4524-B275-7AB7669284FE}"/>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374360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C04D-380D-458F-A5F0-8BB3C0DE218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03787A0-0FC8-4624-825A-26DDF29241E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5D1AD75-CF75-4F5D-94BB-32D153761D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F7A3FD0-215C-47B3-B972-0A419EB726D5}"/>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6" name="Footer Placeholder 5">
            <a:extLst>
              <a:ext uri="{FF2B5EF4-FFF2-40B4-BE49-F238E27FC236}">
                <a16:creationId xmlns:a16="http://schemas.microsoft.com/office/drawing/2014/main" id="{4CDD7A57-1A97-4E5B-8153-DFF243425D4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94A6105-80D8-47A2-9CD1-EDB0EEB40EEA}"/>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374499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2191-05CF-472A-815A-4323AD907753}"/>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CA18B83-1C26-44FD-A6BC-E214C22F5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32F0B6-A8F8-42B4-BD5A-9DDA9DA3152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D5CAB2CA-F06E-4B7C-8252-35063F256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0247C5-F831-4C95-97E2-C8075D84474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75A23529-7713-4499-8F8E-76F785BB879D}"/>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8" name="Footer Placeholder 7">
            <a:extLst>
              <a:ext uri="{FF2B5EF4-FFF2-40B4-BE49-F238E27FC236}">
                <a16:creationId xmlns:a16="http://schemas.microsoft.com/office/drawing/2014/main" id="{452B5D6A-45A0-4BFB-A99A-0A5D75636BAE}"/>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E4C0E795-9B79-4EFB-8201-EF5B1F6F125C}"/>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1436579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4303-DD4C-4AB1-ACC3-1EB5313BEBF1}"/>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B1E393D-7AE6-4070-9F2C-A4890FE640D2}"/>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4" name="Footer Placeholder 3">
            <a:extLst>
              <a:ext uri="{FF2B5EF4-FFF2-40B4-BE49-F238E27FC236}">
                <a16:creationId xmlns:a16="http://schemas.microsoft.com/office/drawing/2014/main" id="{699FE627-8FB9-4FA7-A2B7-8B9E588888E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050C5F8-B2C4-4DFC-B932-6EB78C4A830E}"/>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97779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FC2924-4D46-43F7-B8B5-750722AA821E}"/>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3" name="Footer Placeholder 2">
            <a:extLst>
              <a:ext uri="{FF2B5EF4-FFF2-40B4-BE49-F238E27FC236}">
                <a16:creationId xmlns:a16="http://schemas.microsoft.com/office/drawing/2014/main" id="{47B13581-3B0E-480E-BFC3-88A48244B16E}"/>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5AACBB22-A0E6-436F-8661-94DA5AEE7629}"/>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417993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EF6E-B12D-44CB-887C-29D8D53946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6A97B34-8A37-4DE0-9FA6-09305EE6F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F99C0D8-746D-4ED2-9C23-965C4F0A3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1E425D-8780-4DC6-BB9A-7F41FF7B09D7}"/>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6" name="Footer Placeholder 5">
            <a:extLst>
              <a:ext uri="{FF2B5EF4-FFF2-40B4-BE49-F238E27FC236}">
                <a16:creationId xmlns:a16="http://schemas.microsoft.com/office/drawing/2014/main" id="{DCEBFB98-BCD0-4C05-BE0A-2727751C3CD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1839BF9-6CA5-4DC7-8CFE-2EE673CB960E}"/>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283514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3C9F-2D84-4E0E-BBDF-6D980DA92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3FB1059-4446-4845-A93C-FA216D470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F872650-8729-4ACD-8A6C-9C791427F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04C0FC-D209-47B0-B831-3618E87011C6}"/>
              </a:ext>
            </a:extLst>
          </p:cNvPr>
          <p:cNvSpPr>
            <a:spLocks noGrp="1"/>
          </p:cNvSpPr>
          <p:nvPr>
            <p:ph type="dt" sz="half" idx="10"/>
          </p:nvPr>
        </p:nvSpPr>
        <p:spPr/>
        <p:txBody>
          <a:bodyPr/>
          <a:lstStyle/>
          <a:p>
            <a:fld id="{D78C92DA-2A10-4714-BADD-5525502C2881}" type="datetimeFigureOut">
              <a:rPr lang="en-ZA" smtClean="0"/>
              <a:t>2023/08/14</a:t>
            </a:fld>
            <a:endParaRPr lang="en-ZA"/>
          </a:p>
        </p:txBody>
      </p:sp>
      <p:sp>
        <p:nvSpPr>
          <p:cNvPr id="6" name="Footer Placeholder 5">
            <a:extLst>
              <a:ext uri="{FF2B5EF4-FFF2-40B4-BE49-F238E27FC236}">
                <a16:creationId xmlns:a16="http://schemas.microsoft.com/office/drawing/2014/main" id="{D9D88DD0-0CC1-4E4B-9C6B-B287972EE8A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71848F9-9507-40CB-A912-383FD93B1831}"/>
              </a:ext>
            </a:extLst>
          </p:cNvPr>
          <p:cNvSpPr>
            <a:spLocks noGrp="1"/>
          </p:cNvSpPr>
          <p:nvPr>
            <p:ph type="sldNum" sz="quarter" idx="12"/>
          </p:nvPr>
        </p:nvSpPr>
        <p:spPr/>
        <p:txBody>
          <a:bodyPr/>
          <a:lstStyle/>
          <a:p>
            <a:fld id="{A08E640B-1A43-458A-9006-C9564FA5C9DC}" type="slidenum">
              <a:rPr lang="en-ZA" smtClean="0"/>
              <a:t>‹#›</a:t>
            </a:fld>
            <a:endParaRPr lang="en-ZA"/>
          </a:p>
        </p:txBody>
      </p:sp>
    </p:spTree>
    <p:extLst>
      <p:ext uri="{BB962C8B-B14F-4D97-AF65-F5344CB8AC3E}">
        <p14:creationId xmlns:p14="http://schemas.microsoft.com/office/powerpoint/2010/main" val="388483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6BFF11-F64F-4591-96BE-0C220E4AA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78EEB1F-6624-40D9-A169-B84E3DEE0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CAD88D9-4461-4452-AAA8-48CA07ED4C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92DA-2A10-4714-BADD-5525502C2881}" type="datetimeFigureOut">
              <a:rPr lang="en-ZA" smtClean="0"/>
              <a:t>2023/08/14</a:t>
            </a:fld>
            <a:endParaRPr lang="en-ZA"/>
          </a:p>
        </p:txBody>
      </p:sp>
      <p:sp>
        <p:nvSpPr>
          <p:cNvPr id="5" name="Footer Placeholder 4">
            <a:extLst>
              <a:ext uri="{FF2B5EF4-FFF2-40B4-BE49-F238E27FC236}">
                <a16:creationId xmlns:a16="http://schemas.microsoft.com/office/drawing/2014/main" id="{F4C518B3-59DE-4DBD-992D-70B8CAF2F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6F8A544-48BB-4954-AED2-EF8E40650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E640B-1A43-458A-9006-C9564FA5C9DC}" type="slidenum">
              <a:rPr lang="en-ZA" smtClean="0"/>
              <a:t>‹#›</a:t>
            </a:fld>
            <a:endParaRPr lang="en-ZA"/>
          </a:p>
        </p:txBody>
      </p:sp>
    </p:spTree>
    <p:extLst>
      <p:ext uri="{BB962C8B-B14F-4D97-AF65-F5344CB8AC3E}">
        <p14:creationId xmlns:p14="http://schemas.microsoft.com/office/powerpoint/2010/main" val="20251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2145-DD3D-44E0-9301-217232035B97}"/>
              </a:ext>
            </a:extLst>
          </p:cNvPr>
          <p:cNvSpPr>
            <a:spLocks noGrp="1"/>
          </p:cNvSpPr>
          <p:nvPr>
            <p:ph type="ctrTitle"/>
          </p:nvPr>
        </p:nvSpPr>
        <p:spPr>
          <a:xfrm>
            <a:off x="1524000" y="124287"/>
            <a:ext cx="9144000" cy="1475913"/>
          </a:xfrm>
        </p:spPr>
        <p:txBody>
          <a:bodyPr/>
          <a:lstStyle/>
          <a:p>
            <a:r>
              <a:rPr lang="en-US" dirty="0">
                <a:solidFill>
                  <a:srgbClr val="FF0000"/>
                </a:solidFill>
              </a:rPr>
              <a:t>Theory on Internal Auditing </a:t>
            </a:r>
            <a:endParaRPr lang="en-ZA" dirty="0">
              <a:solidFill>
                <a:srgbClr val="FF0000"/>
              </a:solidFill>
            </a:endParaRPr>
          </a:p>
        </p:txBody>
      </p:sp>
      <p:sp>
        <p:nvSpPr>
          <p:cNvPr id="3" name="Subtitle 2">
            <a:extLst>
              <a:ext uri="{FF2B5EF4-FFF2-40B4-BE49-F238E27FC236}">
                <a16:creationId xmlns:a16="http://schemas.microsoft.com/office/drawing/2014/main" id="{F149F94B-ECDD-404B-8EE3-6FFDE7E9C876}"/>
              </a:ext>
            </a:extLst>
          </p:cNvPr>
          <p:cNvSpPr>
            <a:spLocks noGrp="1"/>
          </p:cNvSpPr>
          <p:nvPr>
            <p:ph type="subTitle" idx="1"/>
          </p:nvPr>
        </p:nvSpPr>
        <p:spPr>
          <a:xfrm>
            <a:off x="1524000" y="1695635"/>
            <a:ext cx="9144000" cy="3553288"/>
          </a:xfrm>
        </p:spPr>
        <p:txBody>
          <a:bodyPr>
            <a:normAutofit/>
          </a:bodyPr>
          <a:lstStyle/>
          <a:p>
            <a:endParaRPr lang="en-ZA" sz="3200" dirty="0">
              <a:solidFill>
                <a:schemeClr val="accent1"/>
              </a:solidFill>
            </a:endParaRPr>
          </a:p>
        </p:txBody>
      </p:sp>
      <p:pic>
        <p:nvPicPr>
          <p:cNvPr id="5" name="Picture 4">
            <a:extLst>
              <a:ext uri="{FF2B5EF4-FFF2-40B4-BE49-F238E27FC236}">
                <a16:creationId xmlns:a16="http://schemas.microsoft.com/office/drawing/2014/main" id="{B59B2903-4141-47B1-965C-7C458B3CA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550" y="1695634"/>
            <a:ext cx="9256450" cy="4500979"/>
          </a:xfrm>
          <a:prstGeom prst="rect">
            <a:avLst/>
          </a:prstGeom>
        </p:spPr>
      </p:pic>
    </p:spTree>
    <p:extLst>
      <p:ext uri="{BB962C8B-B14F-4D97-AF65-F5344CB8AC3E}">
        <p14:creationId xmlns:p14="http://schemas.microsoft.com/office/powerpoint/2010/main" val="39834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BB9C-7D97-479C-B970-315129E5513D}"/>
              </a:ext>
            </a:extLst>
          </p:cNvPr>
          <p:cNvSpPr>
            <a:spLocks noGrp="1"/>
          </p:cNvSpPr>
          <p:nvPr>
            <p:ph type="title"/>
          </p:nvPr>
        </p:nvSpPr>
        <p:spPr/>
        <p:txBody>
          <a:bodyPr/>
          <a:lstStyle/>
          <a:p>
            <a:r>
              <a:rPr lang="en-US" dirty="0"/>
              <a:t>Introduction </a:t>
            </a:r>
            <a:endParaRPr lang="en-ZA" dirty="0"/>
          </a:p>
        </p:txBody>
      </p:sp>
      <p:sp>
        <p:nvSpPr>
          <p:cNvPr id="3" name="Content Placeholder 2">
            <a:extLst>
              <a:ext uri="{FF2B5EF4-FFF2-40B4-BE49-F238E27FC236}">
                <a16:creationId xmlns:a16="http://schemas.microsoft.com/office/drawing/2014/main" id="{6241278A-C6BE-4DEB-9E30-26DCD073CE19}"/>
              </a:ext>
            </a:extLst>
          </p:cNvPr>
          <p:cNvSpPr>
            <a:spLocks noGrp="1"/>
          </p:cNvSpPr>
          <p:nvPr>
            <p:ph idx="1"/>
          </p:nvPr>
        </p:nvSpPr>
        <p:spPr/>
        <p:txBody>
          <a:bodyPr/>
          <a:lstStyle/>
          <a:p>
            <a:r>
              <a:rPr lang="en-US" dirty="0"/>
              <a:t>Integral part of modern business </a:t>
            </a:r>
          </a:p>
          <a:p>
            <a:r>
              <a:rPr lang="en-US" dirty="0"/>
              <a:t>Most challenging, dynamic and exciting professional career </a:t>
            </a:r>
          </a:p>
          <a:p>
            <a:r>
              <a:rPr lang="en-US" dirty="0"/>
              <a:t>Demand for the profession – seeking quality assistance </a:t>
            </a:r>
          </a:p>
          <a:p>
            <a:r>
              <a:rPr lang="en-US" dirty="0"/>
              <a:t>Right hand of management providing assurance that policies, plans and procedures are adhered to</a:t>
            </a:r>
          </a:p>
          <a:p>
            <a:r>
              <a:rPr lang="en-US" dirty="0"/>
              <a:t>Fulfil consulting roles, investigating and reporting in critical issues </a:t>
            </a:r>
          </a:p>
          <a:p>
            <a:r>
              <a:rPr lang="en-US" dirty="0"/>
              <a:t>Frequent contact with top management </a:t>
            </a:r>
          </a:p>
          <a:p>
            <a:pPr marL="0" indent="0">
              <a:buNone/>
            </a:pPr>
            <a:endParaRPr lang="en-ZA" dirty="0"/>
          </a:p>
        </p:txBody>
      </p:sp>
    </p:spTree>
    <p:extLst>
      <p:ext uri="{BB962C8B-B14F-4D97-AF65-F5344CB8AC3E}">
        <p14:creationId xmlns:p14="http://schemas.microsoft.com/office/powerpoint/2010/main" val="235039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BB22-E1FE-4612-BBE9-E5FB5A9D90BF}"/>
              </a:ext>
            </a:extLst>
          </p:cNvPr>
          <p:cNvSpPr>
            <a:spLocks noGrp="1"/>
          </p:cNvSpPr>
          <p:nvPr>
            <p:ph type="title"/>
          </p:nvPr>
        </p:nvSpPr>
        <p:spPr/>
        <p:txBody>
          <a:bodyPr/>
          <a:lstStyle/>
          <a:p>
            <a:r>
              <a:rPr lang="en-US" dirty="0"/>
              <a:t>History on Internal Auditing </a:t>
            </a:r>
            <a:endParaRPr lang="en-ZA" dirty="0"/>
          </a:p>
        </p:txBody>
      </p:sp>
      <p:sp>
        <p:nvSpPr>
          <p:cNvPr id="3" name="Content Placeholder 2">
            <a:extLst>
              <a:ext uri="{FF2B5EF4-FFF2-40B4-BE49-F238E27FC236}">
                <a16:creationId xmlns:a16="http://schemas.microsoft.com/office/drawing/2014/main" id="{574167CF-1989-490D-814E-134C9204067C}"/>
              </a:ext>
            </a:extLst>
          </p:cNvPr>
          <p:cNvSpPr>
            <a:spLocks noGrp="1"/>
          </p:cNvSpPr>
          <p:nvPr>
            <p:ph idx="1"/>
          </p:nvPr>
        </p:nvSpPr>
        <p:spPr/>
        <p:txBody>
          <a:bodyPr/>
          <a:lstStyle/>
          <a:p>
            <a:r>
              <a:rPr lang="en-US" dirty="0"/>
              <a:t>Financial transactions: tick marks, dots, check marks </a:t>
            </a:r>
          </a:p>
          <a:p>
            <a:r>
              <a:rPr lang="en-US" dirty="0"/>
              <a:t>China and other developing countries adopted the same system </a:t>
            </a:r>
          </a:p>
          <a:p>
            <a:r>
              <a:rPr lang="en-US" dirty="0"/>
              <a:t>First verification system </a:t>
            </a:r>
          </a:p>
          <a:p>
            <a:endParaRPr lang="en-US" dirty="0"/>
          </a:p>
          <a:p>
            <a:r>
              <a:rPr lang="en-US" dirty="0"/>
              <a:t>Early 1900’s the concept of internal auditing came about : to review and report the effectiveness of the companies organization and governance, risk management and control processes within the organization </a:t>
            </a:r>
            <a:endParaRPr lang="en-ZA" dirty="0"/>
          </a:p>
        </p:txBody>
      </p:sp>
    </p:spTree>
    <p:extLst>
      <p:ext uri="{BB962C8B-B14F-4D97-AF65-F5344CB8AC3E}">
        <p14:creationId xmlns:p14="http://schemas.microsoft.com/office/powerpoint/2010/main" val="61572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352F-9D20-4AE3-99D7-1BD73C696B8A}"/>
              </a:ext>
            </a:extLst>
          </p:cNvPr>
          <p:cNvSpPr>
            <a:spLocks noGrp="1"/>
          </p:cNvSpPr>
          <p:nvPr>
            <p:ph type="title"/>
          </p:nvPr>
        </p:nvSpPr>
        <p:spPr/>
        <p:txBody>
          <a:bodyPr/>
          <a:lstStyle/>
          <a:p>
            <a:r>
              <a:rPr lang="en-US" dirty="0"/>
              <a:t>The Development of internal Auditors in SA </a:t>
            </a:r>
            <a:endParaRPr lang="en-ZA" dirty="0"/>
          </a:p>
        </p:txBody>
      </p:sp>
      <p:sp>
        <p:nvSpPr>
          <p:cNvPr id="3" name="Content Placeholder 2">
            <a:extLst>
              <a:ext uri="{FF2B5EF4-FFF2-40B4-BE49-F238E27FC236}">
                <a16:creationId xmlns:a16="http://schemas.microsoft.com/office/drawing/2014/main" id="{4BD38C4A-1D83-4E59-909C-45E25DA2C2CD}"/>
              </a:ext>
            </a:extLst>
          </p:cNvPr>
          <p:cNvSpPr>
            <a:spLocks noGrp="1"/>
          </p:cNvSpPr>
          <p:nvPr>
            <p:ph idx="1"/>
          </p:nvPr>
        </p:nvSpPr>
        <p:spPr/>
        <p:txBody>
          <a:bodyPr>
            <a:normAutofit/>
          </a:bodyPr>
          <a:lstStyle/>
          <a:p>
            <a:r>
              <a:rPr lang="en-ZA" dirty="0"/>
              <a:t>Role of Internal auditors </a:t>
            </a:r>
          </a:p>
          <a:p>
            <a:endParaRPr lang="en-ZA" dirty="0"/>
          </a:p>
          <a:p>
            <a:r>
              <a:rPr lang="en-ZA" dirty="0"/>
              <a:t>As </a:t>
            </a:r>
            <a:r>
              <a:rPr lang="en-ZA" b="1" dirty="0"/>
              <a:t>advisors to management</a:t>
            </a:r>
            <a:r>
              <a:rPr lang="en-ZA" dirty="0"/>
              <a:t>, Internal Auditors act as the right hand of the Board of Directors through the Audit Committee by giving assurance on the organisations ability to meet its objectives, its governance, risks and controls.</a:t>
            </a:r>
          </a:p>
          <a:p>
            <a:endParaRPr lang="en-ZA" dirty="0"/>
          </a:p>
        </p:txBody>
      </p:sp>
    </p:spTree>
    <p:extLst>
      <p:ext uri="{BB962C8B-B14F-4D97-AF65-F5344CB8AC3E}">
        <p14:creationId xmlns:p14="http://schemas.microsoft.com/office/powerpoint/2010/main" val="226170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F833-1216-4756-8EA5-E0C20B4C554D}"/>
              </a:ext>
            </a:extLst>
          </p:cNvPr>
          <p:cNvSpPr>
            <a:spLocks noGrp="1"/>
          </p:cNvSpPr>
          <p:nvPr>
            <p:ph type="title"/>
          </p:nvPr>
        </p:nvSpPr>
        <p:spPr/>
        <p:txBody>
          <a:bodyPr/>
          <a:lstStyle/>
          <a:p>
            <a:r>
              <a:rPr lang="en-US" dirty="0"/>
              <a:t>The Development of internal Auditors in SA </a:t>
            </a:r>
            <a:endParaRPr lang="en-ZA" dirty="0"/>
          </a:p>
        </p:txBody>
      </p:sp>
      <p:sp>
        <p:nvSpPr>
          <p:cNvPr id="3" name="Content Placeholder 2">
            <a:extLst>
              <a:ext uri="{FF2B5EF4-FFF2-40B4-BE49-F238E27FC236}">
                <a16:creationId xmlns:a16="http://schemas.microsoft.com/office/drawing/2014/main" id="{E20BFCC0-ECBC-4E25-B1B2-09865710A5CA}"/>
              </a:ext>
            </a:extLst>
          </p:cNvPr>
          <p:cNvSpPr>
            <a:spLocks noGrp="1"/>
          </p:cNvSpPr>
          <p:nvPr>
            <p:ph idx="1"/>
          </p:nvPr>
        </p:nvSpPr>
        <p:spPr/>
        <p:txBody>
          <a:bodyPr/>
          <a:lstStyle/>
          <a:p>
            <a:r>
              <a:rPr lang="en-US" b="1" dirty="0"/>
              <a:t>Internal Audit 3.0</a:t>
            </a:r>
          </a:p>
          <a:p>
            <a:r>
              <a:rPr lang="en-US" b="1" dirty="0"/>
              <a:t>The future is now</a:t>
            </a:r>
          </a:p>
          <a:p>
            <a:r>
              <a:rPr lang="en-US" dirty="0"/>
              <a:t>As organizations hurtle to an increasingly technology-driven, innovation-oriented, risky, and disruptive future, where is internal audit? Very often, despite ongoing efforts to meet stakeholders’ growing list of needs, the answer is playing catch-up.</a:t>
            </a:r>
          </a:p>
          <a:p>
            <a:endParaRPr lang="en-ZA" dirty="0"/>
          </a:p>
        </p:txBody>
      </p:sp>
    </p:spTree>
    <p:extLst>
      <p:ext uri="{BB962C8B-B14F-4D97-AF65-F5344CB8AC3E}">
        <p14:creationId xmlns:p14="http://schemas.microsoft.com/office/powerpoint/2010/main" val="238935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9B9E-CC81-4E19-8BAF-2E184D907915}"/>
              </a:ext>
            </a:extLst>
          </p:cNvPr>
          <p:cNvSpPr>
            <a:spLocks noGrp="1"/>
          </p:cNvSpPr>
          <p:nvPr>
            <p:ph type="title"/>
          </p:nvPr>
        </p:nvSpPr>
        <p:spPr/>
        <p:txBody>
          <a:bodyPr/>
          <a:lstStyle/>
          <a:p>
            <a:r>
              <a:rPr lang="en-US" dirty="0"/>
              <a:t>The Development of internal Auditors in SA </a:t>
            </a:r>
            <a:endParaRPr lang="en-ZA" dirty="0"/>
          </a:p>
        </p:txBody>
      </p:sp>
      <p:sp>
        <p:nvSpPr>
          <p:cNvPr id="3" name="Content Placeholder 2">
            <a:extLst>
              <a:ext uri="{FF2B5EF4-FFF2-40B4-BE49-F238E27FC236}">
                <a16:creationId xmlns:a16="http://schemas.microsoft.com/office/drawing/2014/main" id="{870FBF29-A973-48C8-8C80-D384C2434386}"/>
              </a:ext>
            </a:extLst>
          </p:cNvPr>
          <p:cNvSpPr>
            <a:spLocks noGrp="1"/>
          </p:cNvSpPr>
          <p:nvPr>
            <p:ph idx="1"/>
          </p:nvPr>
        </p:nvSpPr>
        <p:spPr/>
        <p:txBody>
          <a:bodyPr/>
          <a:lstStyle/>
          <a:p>
            <a:r>
              <a:rPr lang="en-US" dirty="0"/>
              <a:t>decade of uncertainty, </a:t>
            </a:r>
            <a:r>
              <a:rPr lang="en-US" dirty="0" err="1"/>
              <a:t>organisations</a:t>
            </a:r>
            <a:r>
              <a:rPr lang="en-US" dirty="0"/>
              <a:t> face evolving strategic, reputational, operational, financial, regulatory, and cyber risks. The world is entering the fourth industrial revolution where new technologies, </a:t>
            </a:r>
            <a:r>
              <a:rPr lang="en-US" dirty="0" err="1"/>
              <a:t>digitalisation</a:t>
            </a:r>
            <a:r>
              <a:rPr lang="en-US" dirty="0"/>
              <a:t>, robotics, and artificial intelligence are dramatically changing the business landscape. </a:t>
            </a:r>
            <a:endParaRPr lang="en-ZA" dirty="0"/>
          </a:p>
        </p:txBody>
      </p:sp>
    </p:spTree>
    <p:extLst>
      <p:ext uri="{BB962C8B-B14F-4D97-AF65-F5344CB8AC3E}">
        <p14:creationId xmlns:p14="http://schemas.microsoft.com/office/powerpoint/2010/main" val="377725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5782-1E1A-408E-8C2E-9591D64E1FE5}"/>
              </a:ext>
            </a:extLst>
          </p:cNvPr>
          <p:cNvSpPr>
            <a:spLocks noGrp="1"/>
          </p:cNvSpPr>
          <p:nvPr>
            <p:ph type="title"/>
          </p:nvPr>
        </p:nvSpPr>
        <p:spPr/>
        <p:txBody>
          <a:bodyPr/>
          <a:lstStyle/>
          <a:p>
            <a:r>
              <a:rPr lang="en-US" dirty="0"/>
              <a:t>Factors that contributed to the development of internal Auditing </a:t>
            </a:r>
            <a:endParaRPr lang="en-ZA" dirty="0"/>
          </a:p>
        </p:txBody>
      </p:sp>
      <p:sp>
        <p:nvSpPr>
          <p:cNvPr id="3" name="Content Placeholder 2">
            <a:extLst>
              <a:ext uri="{FF2B5EF4-FFF2-40B4-BE49-F238E27FC236}">
                <a16:creationId xmlns:a16="http://schemas.microsoft.com/office/drawing/2014/main" id="{C3A72DD9-D322-4A83-A072-E0E4CAD42E26}"/>
              </a:ext>
            </a:extLst>
          </p:cNvPr>
          <p:cNvSpPr>
            <a:spLocks noGrp="1"/>
          </p:cNvSpPr>
          <p:nvPr>
            <p:ph idx="1"/>
          </p:nvPr>
        </p:nvSpPr>
        <p:spPr/>
        <p:txBody>
          <a:bodyPr>
            <a:normAutofit fontScale="92500" lnSpcReduction="10000"/>
          </a:bodyPr>
          <a:lstStyle/>
          <a:p>
            <a:r>
              <a:rPr lang="en-US" dirty="0"/>
              <a:t>Originally, the Role of internal is to test reliability of information that was incorporated in the financial statement  </a:t>
            </a:r>
          </a:p>
          <a:p>
            <a:endParaRPr lang="en-US" dirty="0"/>
          </a:p>
          <a:p>
            <a:r>
              <a:rPr lang="en-US" u="sng" dirty="0"/>
              <a:t>Contributing factors </a:t>
            </a:r>
          </a:p>
          <a:p>
            <a:r>
              <a:rPr lang="en-US" dirty="0"/>
              <a:t>Effect of increasing transactions </a:t>
            </a:r>
          </a:p>
          <a:p>
            <a:r>
              <a:rPr lang="en-US" dirty="0"/>
              <a:t>Complexity of transaction </a:t>
            </a:r>
          </a:p>
          <a:p>
            <a:r>
              <a:rPr lang="en-US" dirty="0"/>
              <a:t>Need for management to have eyes and ears on the field </a:t>
            </a:r>
          </a:p>
          <a:p>
            <a:endParaRPr lang="en-US" dirty="0"/>
          </a:p>
          <a:p>
            <a:r>
              <a:rPr lang="en-US" dirty="0"/>
              <a:t>Role conversion : from “watchdog to a guide dog”(performing assurance activities to assisting and advising management  with their activities) </a:t>
            </a:r>
            <a:endParaRPr lang="en-ZA" dirty="0"/>
          </a:p>
        </p:txBody>
      </p:sp>
    </p:spTree>
    <p:extLst>
      <p:ext uri="{BB962C8B-B14F-4D97-AF65-F5344CB8AC3E}">
        <p14:creationId xmlns:p14="http://schemas.microsoft.com/office/powerpoint/2010/main" val="39148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E19C-CF49-4128-A8B7-918EEC83C53C}"/>
              </a:ext>
            </a:extLst>
          </p:cNvPr>
          <p:cNvSpPr>
            <a:spLocks noGrp="1"/>
          </p:cNvSpPr>
          <p:nvPr>
            <p:ph type="title"/>
          </p:nvPr>
        </p:nvSpPr>
        <p:spPr/>
        <p:txBody>
          <a:bodyPr/>
          <a:lstStyle/>
          <a:p>
            <a:r>
              <a:rPr lang="en-US" dirty="0"/>
              <a:t>Institute for Internal Auditors IIA (SA)</a:t>
            </a:r>
            <a:endParaRPr lang="en-ZA" dirty="0"/>
          </a:p>
        </p:txBody>
      </p:sp>
      <p:sp>
        <p:nvSpPr>
          <p:cNvPr id="3" name="Content Placeholder 2">
            <a:extLst>
              <a:ext uri="{FF2B5EF4-FFF2-40B4-BE49-F238E27FC236}">
                <a16:creationId xmlns:a16="http://schemas.microsoft.com/office/drawing/2014/main" id="{9F40801E-5D1D-41DF-826B-FE81546846D2}"/>
              </a:ext>
            </a:extLst>
          </p:cNvPr>
          <p:cNvSpPr>
            <a:spLocks noGrp="1"/>
          </p:cNvSpPr>
          <p:nvPr>
            <p:ph idx="1"/>
          </p:nvPr>
        </p:nvSpPr>
        <p:spPr/>
        <p:txBody>
          <a:bodyPr/>
          <a:lstStyle/>
          <a:p>
            <a:r>
              <a:rPr lang="en-US" dirty="0"/>
              <a:t>Founded to look after the needs and expectation of its members and guide them in a continuously changing environment in which they practice their profession</a:t>
            </a:r>
          </a:p>
          <a:p>
            <a:r>
              <a:rPr lang="en-US" dirty="0"/>
              <a:t>Membership and qualification </a:t>
            </a:r>
          </a:p>
          <a:p>
            <a:endParaRPr lang="en-US" dirty="0"/>
          </a:p>
          <a:p>
            <a:r>
              <a:rPr lang="en-US" dirty="0"/>
              <a:t>Refer to website </a:t>
            </a:r>
            <a:endParaRPr lang="en-ZA" dirty="0"/>
          </a:p>
        </p:txBody>
      </p:sp>
    </p:spTree>
    <p:extLst>
      <p:ext uri="{BB962C8B-B14F-4D97-AF65-F5344CB8AC3E}">
        <p14:creationId xmlns:p14="http://schemas.microsoft.com/office/powerpoint/2010/main" val="2793207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384</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Theory on Internal Auditing </vt:lpstr>
      <vt:lpstr>Introduction </vt:lpstr>
      <vt:lpstr>History on Internal Auditing </vt:lpstr>
      <vt:lpstr>The Development of internal Auditors in SA </vt:lpstr>
      <vt:lpstr>The Development of internal Auditors in SA </vt:lpstr>
      <vt:lpstr>The Development of internal Auditors in SA </vt:lpstr>
      <vt:lpstr>Factors that contributed to the development of internal Auditing </vt:lpstr>
      <vt:lpstr>Institute for Internal Auditors IIA (SA)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on Internal Auditing</dc:title>
  <dc:creator>Teshani Devi Sewnunan</dc:creator>
  <cp:lastModifiedBy>Teshani Devi Sewnunan</cp:lastModifiedBy>
  <cp:revision>9</cp:revision>
  <dcterms:created xsi:type="dcterms:W3CDTF">2023-08-14T09:27:39Z</dcterms:created>
  <dcterms:modified xsi:type="dcterms:W3CDTF">2023-08-15T08:44:38Z</dcterms:modified>
</cp:coreProperties>
</file>