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FE59-6AC6-EEB5-D210-309E6BC31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5552E-F53A-E676-887E-BF6FFE263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60B803-6EBB-14E4-E504-268D9762C328}"/>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5" name="Footer Placeholder 4">
            <a:extLst>
              <a:ext uri="{FF2B5EF4-FFF2-40B4-BE49-F238E27FC236}">
                <a16:creationId xmlns:a16="http://schemas.microsoft.com/office/drawing/2014/main" id="{8BC43C08-97D5-545C-F204-987422D1C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E1B1D-77D8-EB12-F03E-4B25061E0743}"/>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372406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5563-AD87-311F-34F9-7E32C492F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1D0B9-B750-E57E-1498-1CD437FB97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D9FDF-91D4-525A-B3FB-17804F563E34}"/>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5" name="Footer Placeholder 4">
            <a:extLst>
              <a:ext uri="{FF2B5EF4-FFF2-40B4-BE49-F238E27FC236}">
                <a16:creationId xmlns:a16="http://schemas.microsoft.com/office/drawing/2014/main" id="{6947A2D5-8339-94CD-1C29-609842B15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309E-9C88-EBF4-2E94-E519C84882DE}"/>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276640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443F9-A449-0777-70F5-E22E6C232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CDB269-07C5-923B-445C-92D6AE117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9E901-C39C-EABF-5AF8-113DF1B108F2}"/>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5" name="Footer Placeholder 4">
            <a:extLst>
              <a:ext uri="{FF2B5EF4-FFF2-40B4-BE49-F238E27FC236}">
                <a16:creationId xmlns:a16="http://schemas.microsoft.com/office/drawing/2014/main" id="{7FEEEEB3-B74D-8396-B7A9-6256D18C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7BE85-C59E-E6B1-0D23-71A40350F9BD}"/>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171762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48B9-31D2-0B4F-3F6E-781E805E0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82DDD-2237-3C3A-718F-47415100B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1915E-C623-324F-668E-2C32588B2115}"/>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5" name="Footer Placeholder 4">
            <a:extLst>
              <a:ext uri="{FF2B5EF4-FFF2-40B4-BE49-F238E27FC236}">
                <a16:creationId xmlns:a16="http://schemas.microsoft.com/office/drawing/2014/main" id="{3C4F2245-938C-8079-C31E-C8E409487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1C7DD-DB57-185C-EC80-6B645901C8BC}"/>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351342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FC60-F694-3F09-6F32-561AB81FC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90EFDD-498E-E857-923F-B5BD4C60F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277B40-A71C-1F6A-C004-279C2FF08301}"/>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5" name="Footer Placeholder 4">
            <a:extLst>
              <a:ext uri="{FF2B5EF4-FFF2-40B4-BE49-F238E27FC236}">
                <a16:creationId xmlns:a16="http://schemas.microsoft.com/office/drawing/2014/main" id="{821176F9-0EC7-1E28-EEC0-5F4626B5A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C505F-E068-AE44-6854-9E88163B107F}"/>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908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24A9-50BC-2DD4-E19F-D6D12CC86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AA8CD-8836-CFF1-8860-E6B4A06B9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E49A6-71CA-21BA-6C80-8A26C6835E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FEF9B0-18E5-7B77-C67F-A88C5E63A355}"/>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6" name="Footer Placeholder 5">
            <a:extLst>
              <a:ext uri="{FF2B5EF4-FFF2-40B4-BE49-F238E27FC236}">
                <a16:creationId xmlns:a16="http://schemas.microsoft.com/office/drawing/2014/main" id="{3BFECD02-71A9-E1A9-200F-CD67D2DD6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04E25-9923-DE81-236F-5D621C7D78C0}"/>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75730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F921-54D5-FC2A-C38A-FD6F58E578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3C745A-D9A1-B6F4-B70B-FA30ACD64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6941A-5E62-AEAC-DD22-D4A919BBA1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444AA-6310-114F-93A8-C8F81B21D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23CF3-E672-EDA8-3749-D56992D72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641110-192D-7A47-A0C3-C14332E676D5}"/>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8" name="Footer Placeholder 7">
            <a:extLst>
              <a:ext uri="{FF2B5EF4-FFF2-40B4-BE49-F238E27FC236}">
                <a16:creationId xmlns:a16="http://schemas.microsoft.com/office/drawing/2014/main" id="{EEDBE9F9-159A-D8CC-3F38-D5076F77C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CA08E9-93F0-4788-DE26-41F9C28E1B76}"/>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163780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1EBF-96B2-AE03-E2A0-6C23049A2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991CD-D581-F86D-3D1F-3E6618D8C200}"/>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4" name="Footer Placeholder 3">
            <a:extLst>
              <a:ext uri="{FF2B5EF4-FFF2-40B4-BE49-F238E27FC236}">
                <a16:creationId xmlns:a16="http://schemas.microsoft.com/office/drawing/2014/main" id="{C390B8D8-B3D8-62F4-5788-9E615E354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22D913-11C2-6323-945F-9F97C314D2C2}"/>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144226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92872-E3AC-5A4A-E67F-175A1CB951BE}"/>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3" name="Footer Placeholder 2">
            <a:extLst>
              <a:ext uri="{FF2B5EF4-FFF2-40B4-BE49-F238E27FC236}">
                <a16:creationId xmlns:a16="http://schemas.microsoft.com/office/drawing/2014/main" id="{83ACEA78-EE4F-EE51-FF57-FCE732D62C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1ED054-7F8C-3F1E-199A-24466F05A477}"/>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389766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C2FA-4F10-D7DC-542D-C3B49DD89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5982D-01BF-F170-EA25-A915D8F04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8FF2DA-22F3-B89F-4AB0-914E5A9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C522C-2636-5A57-060B-CAF3B35DB942}"/>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6" name="Footer Placeholder 5">
            <a:extLst>
              <a:ext uri="{FF2B5EF4-FFF2-40B4-BE49-F238E27FC236}">
                <a16:creationId xmlns:a16="http://schemas.microsoft.com/office/drawing/2014/main" id="{0FCA8C9D-892C-62D2-3876-F5940B64F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B2E7B-C12D-2048-9A1B-4CAF13DC2CF1}"/>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246108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6BA6-E28F-70DC-5E8E-6772742F1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AC7CC-8D2C-4C6D-923B-785A40DC3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712DA-996B-79A2-0DE3-15102356E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96B29-DCEB-1E80-B876-AFF90A6E652B}"/>
              </a:ext>
            </a:extLst>
          </p:cNvPr>
          <p:cNvSpPr>
            <a:spLocks noGrp="1"/>
          </p:cNvSpPr>
          <p:nvPr>
            <p:ph type="dt" sz="half" idx="10"/>
          </p:nvPr>
        </p:nvSpPr>
        <p:spPr/>
        <p:txBody>
          <a:bodyPr/>
          <a:lstStyle/>
          <a:p>
            <a:fld id="{78493DC6-7CC3-4E8C-98E9-4E0DC41B860F}" type="datetimeFigureOut">
              <a:rPr lang="en-US" smtClean="0"/>
              <a:t>6/21/2022</a:t>
            </a:fld>
            <a:endParaRPr lang="en-US"/>
          </a:p>
        </p:txBody>
      </p:sp>
      <p:sp>
        <p:nvSpPr>
          <p:cNvPr id="6" name="Footer Placeholder 5">
            <a:extLst>
              <a:ext uri="{FF2B5EF4-FFF2-40B4-BE49-F238E27FC236}">
                <a16:creationId xmlns:a16="http://schemas.microsoft.com/office/drawing/2014/main" id="{29CF7E1B-8432-7C32-F0F3-C033994D0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2DD35-733F-E8E5-19FE-86FF734922B8}"/>
              </a:ext>
            </a:extLst>
          </p:cNvPr>
          <p:cNvSpPr>
            <a:spLocks noGrp="1"/>
          </p:cNvSpPr>
          <p:nvPr>
            <p:ph type="sldNum" sz="quarter" idx="12"/>
          </p:nvPr>
        </p:nvSpPr>
        <p:spPr/>
        <p:txBody>
          <a:bodyPr/>
          <a:lstStyle/>
          <a:p>
            <a:fld id="{5A5E75F7-75B0-41FF-87F0-BFC07600F70F}" type="slidenum">
              <a:rPr lang="en-US" smtClean="0"/>
              <a:t>‹#›</a:t>
            </a:fld>
            <a:endParaRPr lang="en-US"/>
          </a:p>
        </p:txBody>
      </p:sp>
    </p:spTree>
    <p:extLst>
      <p:ext uri="{BB962C8B-B14F-4D97-AF65-F5344CB8AC3E}">
        <p14:creationId xmlns:p14="http://schemas.microsoft.com/office/powerpoint/2010/main" val="117491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95ADF-A17B-91BC-1F4F-DAA0F5645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FDC6F4-7D7E-3729-7F2E-36FBE3E76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2CC0-AD71-C48F-2EF8-D9F5944EF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93DC6-7CC3-4E8C-98E9-4E0DC41B860F}" type="datetimeFigureOut">
              <a:rPr lang="en-US" smtClean="0"/>
              <a:t>6/21/2022</a:t>
            </a:fld>
            <a:endParaRPr lang="en-US"/>
          </a:p>
        </p:txBody>
      </p:sp>
      <p:sp>
        <p:nvSpPr>
          <p:cNvPr id="5" name="Footer Placeholder 4">
            <a:extLst>
              <a:ext uri="{FF2B5EF4-FFF2-40B4-BE49-F238E27FC236}">
                <a16:creationId xmlns:a16="http://schemas.microsoft.com/office/drawing/2014/main" id="{5D27D8F9-5E76-93AA-9644-9DBDC4E0A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DCB3EE-A9B1-8E36-7A50-095812B6F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E75F7-75B0-41FF-87F0-BFC07600F70F}" type="slidenum">
              <a:rPr lang="en-US" smtClean="0"/>
              <a:t>‹#›</a:t>
            </a:fld>
            <a:endParaRPr lang="en-US"/>
          </a:p>
        </p:txBody>
      </p:sp>
    </p:spTree>
    <p:extLst>
      <p:ext uri="{BB962C8B-B14F-4D97-AF65-F5344CB8AC3E}">
        <p14:creationId xmlns:p14="http://schemas.microsoft.com/office/powerpoint/2010/main" val="316735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7567-D61D-0085-C245-B40C46E78EC2}"/>
              </a:ext>
            </a:extLst>
          </p:cNvPr>
          <p:cNvSpPr>
            <a:spLocks noGrp="1"/>
          </p:cNvSpPr>
          <p:nvPr>
            <p:ph type="ctrTitle"/>
          </p:nvPr>
        </p:nvSpPr>
        <p:spPr/>
        <p:txBody>
          <a:bodyPr>
            <a:normAutofit/>
          </a:bodyPr>
          <a:lstStyle/>
          <a:p>
            <a:r>
              <a:rPr lang="en-US" sz="4000" b="1" dirty="0"/>
              <a:t>Proposing mental-health intervention strategies based on client intake form data</a:t>
            </a:r>
            <a:r>
              <a:rPr lang="en-US" dirty="0"/>
              <a:t>​</a:t>
            </a:r>
          </a:p>
        </p:txBody>
      </p:sp>
      <p:sp>
        <p:nvSpPr>
          <p:cNvPr id="3" name="Subtitle 2">
            <a:extLst>
              <a:ext uri="{FF2B5EF4-FFF2-40B4-BE49-F238E27FC236}">
                <a16:creationId xmlns:a16="http://schemas.microsoft.com/office/drawing/2014/main" id="{BD93467F-B479-E593-A865-97CBD3FFD8E5}"/>
              </a:ext>
            </a:extLst>
          </p:cNvPr>
          <p:cNvSpPr>
            <a:spLocks noGrp="1"/>
          </p:cNvSpPr>
          <p:nvPr>
            <p:ph type="subTitle" idx="1"/>
          </p:nvPr>
        </p:nvSpPr>
        <p:spPr/>
        <p:txBody>
          <a:bodyPr>
            <a:normAutofit lnSpcReduction="10000"/>
          </a:bodyPr>
          <a:lstStyle/>
          <a:p>
            <a:r>
              <a:rPr lang="en-US" sz="2800" b="1" dirty="0"/>
              <a:t>Group 004</a:t>
            </a:r>
          </a:p>
          <a:p>
            <a:endParaRPr lang="en-US" sz="2800" b="1" dirty="0"/>
          </a:p>
          <a:p>
            <a:r>
              <a:rPr lang="en-US" sz="4000" b="1" dirty="0" err="1"/>
              <a:t>StoryBoard</a:t>
            </a:r>
            <a:endParaRPr lang="en-US" sz="4000" b="1" dirty="0"/>
          </a:p>
        </p:txBody>
      </p:sp>
    </p:spTree>
    <p:extLst>
      <p:ext uri="{BB962C8B-B14F-4D97-AF65-F5344CB8AC3E}">
        <p14:creationId xmlns:p14="http://schemas.microsoft.com/office/powerpoint/2010/main" val="398284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D15D90-D979-0D9B-46F9-B4F377778987}"/>
              </a:ext>
            </a:extLst>
          </p:cNvPr>
          <p:cNvPicPr>
            <a:picLocks noChangeAspect="1"/>
          </p:cNvPicPr>
          <p:nvPr/>
        </p:nvPicPr>
        <p:blipFill>
          <a:blip r:embed="rId2"/>
          <a:stretch>
            <a:fillRect/>
          </a:stretch>
        </p:blipFill>
        <p:spPr>
          <a:xfrm>
            <a:off x="-1" y="1135167"/>
            <a:ext cx="5201515" cy="3017988"/>
          </a:xfrm>
          <a:prstGeom prst="rect">
            <a:avLst/>
          </a:prstGeom>
        </p:spPr>
      </p:pic>
      <p:sp>
        <p:nvSpPr>
          <p:cNvPr id="5" name="TextBox 4">
            <a:extLst>
              <a:ext uri="{FF2B5EF4-FFF2-40B4-BE49-F238E27FC236}">
                <a16:creationId xmlns:a16="http://schemas.microsoft.com/office/drawing/2014/main" id="{482D50BA-8FAC-EF6C-5A98-FC3FE2A7E668}"/>
              </a:ext>
            </a:extLst>
          </p:cNvPr>
          <p:cNvSpPr txBox="1"/>
          <p:nvPr/>
        </p:nvSpPr>
        <p:spPr>
          <a:xfrm>
            <a:off x="231779" y="179171"/>
            <a:ext cx="5201514" cy="1015663"/>
          </a:xfrm>
          <a:prstGeom prst="rect">
            <a:avLst/>
          </a:prstGeom>
          <a:noFill/>
        </p:spPr>
        <p:txBody>
          <a:bodyPr wrap="square" rtlCol="0">
            <a:spAutoFit/>
          </a:bodyPr>
          <a:lstStyle/>
          <a:p>
            <a:pPr algn="ctr"/>
            <a:r>
              <a:rPr lang="en-US" sz="1200" dirty="0">
                <a:latin typeface="Comic Sans MS" panose="030F0702030302020204" pitchFamily="66" charset="0"/>
              </a:rPr>
              <a:t>The graph clearly shows that the majority of the reviews take place between 2016 and 2018. This could indicate that reviews were not being collected prior to 2016 or that Maldives Resorts have only recently gained popularity.</a:t>
            </a:r>
          </a:p>
          <a:p>
            <a:pPr algn="ctr"/>
            <a:endParaRPr lang="en-US" sz="1200" dirty="0">
              <a:latin typeface="Comic Sans MS" panose="030F0702030302020204" pitchFamily="66" charset="0"/>
            </a:endParaRPr>
          </a:p>
        </p:txBody>
      </p:sp>
      <p:pic>
        <p:nvPicPr>
          <p:cNvPr id="6" name="Picture 5">
            <a:extLst>
              <a:ext uri="{FF2B5EF4-FFF2-40B4-BE49-F238E27FC236}">
                <a16:creationId xmlns:a16="http://schemas.microsoft.com/office/drawing/2014/main" id="{CEBB9767-2FE2-B780-3FBF-7EDE1ABC57FC}"/>
              </a:ext>
            </a:extLst>
          </p:cNvPr>
          <p:cNvPicPr>
            <a:picLocks noChangeAspect="1"/>
          </p:cNvPicPr>
          <p:nvPr/>
        </p:nvPicPr>
        <p:blipFill>
          <a:blip r:embed="rId3"/>
          <a:stretch>
            <a:fillRect/>
          </a:stretch>
        </p:blipFill>
        <p:spPr>
          <a:xfrm>
            <a:off x="7221893" y="3705027"/>
            <a:ext cx="4732292" cy="3059667"/>
          </a:xfrm>
          <a:prstGeom prst="rect">
            <a:avLst/>
          </a:prstGeom>
        </p:spPr>
      </p:pic>
      <p:sp>
        <p:nvSpPr>
          <p:cNvPr id="7" name="TextBox 6">
            <a:extLst>
              <a:ext uri="{FF2B5EF4-FFF2-40B4-BE49-F238E27FC236}">
                <a16:creationId xmlns:a16="http://schemas.microsoft.com/office/drawing/2014/main" id="{0DDE31C7-5E70-AFD8-9394-976FB7312AF2}"/>
              </a:ext>
            </a:extLst>
          </p:cNvPr>
          <p:cNvSpPr txBox="1"/>
          <p:nvPr/>
        </p:nvSpPr>
        <p:spPr>
          <a:xfrm>
            <a:off x="7664206" y="3283732"/>
            <a:ext cx="3620279" cy="738664"/>
          </a:xfrm>
          <a:prstGeom prst="rect">
            <a:avLst/>
          </a:prstGeom>
          <a:noFill/>
        </p:spPr>
        <p:txBody>
          <a:bodyPr wrap="square" rtlCol="0">
            <a:spAutoFit/>
          </a:bodyPr>
          <a:lstStyle/>
          <a:p>
            <a:pPr algn="ctr"/>
            <a:r>
              <a:rPr lang="en-US" sz="1200" dirty="0">
                <a:latin typeface="Comic Sans MS" panose="030F0702030302020204" pitchFamily="66" charset="0"/>
              </a:rPr>
              <a:t>As seen in figure, the top hotels have an 85% positive review rate.</a:t>
            </a:r>
          </a:p>
          <a:p>
            <a:endParaRPr lang="en-US" dirty="0"/>
          </a:p>
        </p:txBody>
      </p:sp>
      <p:sp>
        <p:nvSpPr>
          <p:cNvPr id="8" name="TextBox 7">
            <a:extLst>
              <a:ext uri="{FF2B5EF4-FFF2-40B4-BE49-F238E27FC236}">
                <a16:creationId xmlns:a16="http://schemas.microsoft.com/office/drawing/2014/main" id="{CBB9054E-12BB-E288-0CE6-AC2BCC928CAE}"/>
              </a:ext>
            </a:extLst>
          </p:cNvPr>
          <p:cNvSpPr txBox="1"/>
          <p:nvPr/>
        </p:nvSpPr>
        <p:spPr>
          <a:xfrm>
            <a:off x="6354147" y="4153154"/>
            <a:ext cx="1208705" cy="2400657"/>
          </a:xfrm>
          <a:prstGeom prst="rect">
            <a:avLst/>
          </a:prstGeom>
          <a:noFill/>
        </p:spPr>
        <p:txBody>
          <a:bodyPr wrap="square" rtlCol="0">
            <a:spAutoFit/>
          </a:bodyPr>
          <a:lstStyle/>
          <a:p>
            <a:pPr algn="ctr"/>
            <a:r>
              <a:rPr lang="en-US" sz="1200" dirty="0">
                <a:latin typeface="Comic Sans MS" panose="030F0702030302020204" pitchFamily="66" charset="0"/>
              </a:rPr>
              <a:t>“</a:t>
            </a:r>
            <a:r>
              <a:rPr lang="en-US" sz="1200" dirty="0" err="1">
                <a:latin typeface="Comic Sans MS" panose="030F0702030302020204" pitchFamily="66" charset="0"/>
              </a:rPr>
              <a:t>Alaaran</a:t>
            </a:r>
            <a:r>
              <a:rPr lang="en-US" sz="1200" dirty="0">
                <a:latin typeface="Comic Sans MS" panose="030F0702030302020204" pitchFamily="66" charset="0"/>
              </a:rPr>
              <a:t> Prestige </a:t>
            </a:r>
            <a:r>
              <a:rPr lang="en-US" sz="1200" dirty="0" err="1">
                <a:latin typeface="Comic Sans MS" panose="030F0702030302020204" pitchFamily="66" charset="0"/>
              </a:rPr>
              <a:t>Occan</a:t>
            </a:r>
            <a:r>
              <a:rPr lang="en-US" sz="1200" dirty="0">
                <a:latin typeface="Comic Sans MS" panose="030F0702030302020204" pitchFamily="66" charset="0"/>
              </a:rPr>
              <a:t> Villas” had the best reviews, while “</a:t>
            </a:r>
            <a:r>
              <a:rPr lang="en-US" sz="1200" dirty="0" err="1">
                <a:latin typeface="Comic Sans MS" panose="030F0702030302020204" pitchFamily="66" charset="0"/>
              </a:rPr>
              <a:t>Vilamendhoo</a:t>
            </a:r>
            <a:r>
              <a:rPr lang="en-US" sz="1200" dirty="0">
                <a:latin typeface="Comic Sans MS" panose="030F0702030302020204" pitchFamily="66" charset="0"/>
              </a:rPr>
              <a:t> Island Resort &amp; Spa” was on the lower end for top hotels.</a:t>
            </a:r>
          </a:p>
          <a:p>
            <a:pPr algn="ctr"/>
            <a:endParaRPr lang="en-US" dirty="0"/>
          </a:p>
        </p:txBody>
      </p:sp>
      <p:pic>
        <p:nvPicPr>
          <p:cNvPr id="9" name="Picture 8" descr="Chart&#10;&#10;Description automatically generated">
            <a:extLst>
              <a:ext uri="{FF2B5EF4-FFF2-40B4-BE49-F238E27FC236}">
                <a16:creationId xmlns:a16="http://schemas.microsoft.com/office/drawing/2014/main" id="{DA895AE2-773A-5211-AC2F-77D0650AE1BD}"/>
              </a:ext>
            </a:extLst>
          </p:cNvPr>
          <p:cNvPicPr>
            <a:picLocks noChangeAspect="1"/>
          </p:cNvPicPr>
          <p:nvPr/>
        </p:nvPicPr>
        <p:blipFill>
          <a:blip r:embed="rId4"/>
          <a:stretch>
            <a:fillRect/>
          </a:stretch>
        </p:blipFill>
        <p:spPr>
          <a:xfrm>
            <a:off x="5419691" y="752317"/>
            <a:ext cx="5301182" cy="2400657"/>
          </a:xfrm>
          <a:prstGeom prst="rect">
            <a:avLst/>
          </a:prstGeom>
        </p:spPr>
      </p:pic>
      <p:sp>
        <p:nvSpPr>
          <p:cNvPr id="10" name="TextBox 9">
            <a:extLst>
              <a:ext uri="{FF2B5EF4-FFF2-40B4-BE49-F238E27FC236}">
                <a16:creationId xmlns:a16="http://schemas.microsoft.com/office/drawing/2014/main" id="{B9D5DD7A-C6F3-DF40-92E0-7FD6FF49C5CF}"/>
              </a:ext>
            </a:extLst>
          </p:cNvPr>
          <p:cNvSpPr txBox="1"/>
          <p:nvPr/>
        </p:nvSpPr>
        <p:spPr>
          <a:xfrm>
            <a:off x="6652728" y="82820"/>
            <a:ext cx="4286321" cy="923330"/>
          </a:xfrm>
          <a:prstGeom prst="rect">
            <a:avLst/>
          </a:prstGeom>
          <a:noFill/>
        </p:spPr>
        <p:txBody>
          <a:bodyPr wrap="square" rtlCol="0">
            <a:spAutoFit/>
          </a:bodyPr>
          <a:lstStyle/>
          <a:p>
            <a:pPr algn="ctr"/>
            <a:r>
              <a:rPr lang="en-US" sz="1200" dirty="0">
                <a:latin typeface="Comic Sans MS" panose="030F0702030302020204" pitchFamily="66" charset="0"/>
              </a:rPr>
              <a:t>One advantage of having the data frame with both sentiment and word is that we can analyze word counts that contribute to each sentiment.</a:t>
            </a:r>
          </a:p>
          <a:p>
            <a:endParaRPr lang="en-US" dirty="0"/>
          </a:p>
        </p:txBody>
      </p:sp>
      <p:sp>
        <p:nvSpPr>
          <p:cNvPr id="11" name="TextBox 10">
            <a:extLst>
              <a:ext uri="{FF2B5EF4-FFF2-40B4-BE49-F238E27FC236}">
                <a16:creationId xmlns:a16="http://schemas.microsoft.com/office/drawing/2014/main" id="{4F5C177B-87ED-EF1B-FDC3-C76047BD9AF2}"/>
              </a:ext>
            </a:extLst>
          </p:cNvPr>
          <p:cNvSpPr txBox="1"/>
          <p:nvPr/>
        </p:nvSpPr>
        <p:spPr>
          <a:xfrm>
            <a:off x="10757304" y="978157"/>
            <a:ext cx="1147666" cy="1661993"/>
          </a:xfrm>
          <a:prstGeom prst="rect">
            <a:avLst/>
          </a:prstGeom>
          <a:noFill/>
        </p:spPr>
        <p:txBody>
          <a:bodyPr wrap="square" rtlCol="0">
            <a:spAutoFit/>
          </a:bodyPr>
          <a:lstStyle/>
          <a:p>
            <a:pPr algn="ctr"/>
            <a:r>
              <a:rPr lang="en-US" sz="1200" dirty="0">
                <a:latin typeface="Comic Sans MS" panose="030F0702030302020204" pitchFamily="66" charset="0"/>
              </a:rPr>
              <a:t>As you can see in the picture, there are more positive reviews than negative reviews</a:t>
            </a:r>
            <a:r>
              <a:rPr lang="en-US" dirty="0"/>
              <a:t>.</a:t>
            </a:r>
          </a:p>
        </p:txBody>
      </p:sp>
      <p:pic>
        <p:nvPicPr>
          <p:cNvPr id="13" name="Picture 12" descr="Text&#10;&#10;Description automatically generated">
            <a:extLst>
              <a:ext uri="{FF2B5EF4-FFF2-40B4-BE49-F238E27FC236}">
                <a16:creationId xmlns:a16="http://schemas.microsoft.com/office/drawing/2014/main" id="{9479AC27-9B7C-AA2C-A0D1-5C6E22F61051}"/>
              </a:ext>
            </a:extLst>
          </p:cNvPr>
          <p:cNvPicPr>
            <a:picLocks noChangeAspect="1"/>
          </p:cNvPicPr>
          <p:nvPr/>
        </p:nvPicPr>
        <p:blipFill rotWithShape="1">
          <a:blip r:embed="rId5"/>
          <a:srcRect l="15950" r="17668"/>
          <a:stretch/>
        </p:blipFill>
        <p:spPr>
          <a:xfrm>
            <a:off x="2407298" y="4218469"/>
            <a:ext cx="3946849" cy="2546225"/>
          </a:xfrm>
          <a:prstGeom prst="rect">
            <a:avLst/>
          </a:prstGeom>
        </p:spPr>
      </p:pic>
      <p:sp>
        <p:nvSpPr>
          <p:cNvPr id="14" name="TextBox 13">
            <a:extLst>
              <a:ext uri="{FF2B5EF4-FFF2-40B4-BE49-F238E27FC236}">
                <a16:creationId xmlns:a16="http://schemas.microsoft.com/office/drawing/2014/main" id="{0F68DDA1-394F-4961-EE91-6890E7E07F1E}"/>
              </a:ext>
            </a:extLst>
          </p:cNvPr>
          <p:cNvSpPr txBox="1"/>
          <p:nvPr/>
        </p:nvSpPr>
        <p:spPr>
          <a:xfrm>
            <a:off x="133350" y="4636722"/>
            <a:ext cx="2873829" cy="646331"/>
          </a:xfrm>
          <a:prstGeom prst="rect">
            <a:avLst/>
          </a:prstGeom>
          <a:noFill/>
        </p:spPr>
        <p:txBody>
          <a:bodyPr wrap="square" rtlCol="0">
            <a:spAutoFit/>
          </a:bodyPr>
          <a:lstStyle/>
          <a:p>
            <a:pPr algn="ctr"/>
            <a:r>
              <a:rPr lang="en-US" sz="1200" dirty="0">
                <a:latin typeface="Comic Sans MS" panose="030F0702030302020204" pitchFamily="66" charset="0"/>
              </a:rPr>
              <a:t>From Simple </a:t>
            </a:r>
            <a:r>
              <a:rPr lang="en-US" sz="1200" dirty="0" err="1">
                <a:latin typeface="Comic Sans MS" panose="030F0702030302020204" pitchFamily="66" charset="0"/>
              </a:rPr>
              <a:t>WordsCloud</a:t>
            </a:r>
            <a:r>
              <a:rPr lang="en-US" sz="1200" dirty="0">
                <a:latin typeface="Comic Sans MS" panose="030F0702030302020204" pitchFamily="66" charset="0"/>
              </a:rPr>
              <a:t>, disaster doesn't know whether a review is positive or negative.</a:t>
            </a:r>
          </a:p>
        </p:txBody>
      </p:sp>
      <p:sp>
        <p:nvSpPr>
          <p:cNvPr id="16" name="TextBox 15">
            <a:extLst>
              <a:ext uri="{FF2B5EF4-FFF2-40B4-BE49-F238E27FC236}">
                <a16:creationId xmlns:a16="http://schemas.microsoft.com/office/drawing/2014/main" id="{F84DF1B6-30E9-D191-3290-F882D26AFAFE}"/>
              </a:ext>
            </a:extLst>
          </p:cNvPr>
          <p:cNvSpPr txBox="1"/>
          <p:nvPr/>
        </p:nvSpPr>
        <p:spPr>
          <a:xfrm>
            <a:off x="231779" y="5483304"/>
            <a:ext cx="2425959" cy="1107996"/>
          </a:xfrm>
          <a:prstGeom prst="rect">
            <a:avLst/>
          </a:prstGeom>
          <a:noFill/>
        </p:spPr>
        <p:txBody>
          <a:bodyPr wrap="square" rtlCol="0">
            <a:spAutoFit/>
          </a:bodyPr>
          <a:lstStyle/>
          <a:p>
            <a:pPr algn="ctr"/>
            <a:r>
              <a:rPr lang="en-US" sz="1200" dirty="0">
                <a:latin typeface="Comic Sans MS" panose="030F0702030302020204" pitchFamily="66" charset="0"/>
              </a:rPr>
              <a:t>So for that, we have created comparison cloud using </a:t>
            </a:r>
            <a:r>
              <a:rPr lang="en-US" sz="1200" dirty="0" err="1">
                <a:latin typeface="Comic Sans MS" panose="030F0702030302020204" pitchFamily="66" charset="0"/>
              </a:rPr>
              <a:t>comparison.cloud</a:t>
            </a:r>
            <a:r>
              <a:rPr lang="en-US" sz="1200" dirty="0">
                <a:latin typeface="Comic Sans MS" panose="030F0702030302020204" pitchFamily="66" charset="0"/>
              </a:rPr>
              <a:t>() based on positive and negative reviews.</a:t>
            </a:r>
          </a:p>
          <a:p>
            <a:endParaRPr lang="en-US" dirty="0"/>
          </a:p>
        </p:txBody>
      </p:sp>
    </p:spTree>
    <p:extLst>
      <p:ext uri="{BB962C8B-B14F-4D97-AF65-F5344CB8AC3E}">
        <p14:creationId xmlns:p14="http://schemas.microsoft.com/office/powerpoint/2010/main" val="793944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175</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Comic Sans MS</vt:lpstr>
      <vt:lpstr>Office Theme</vt:lpstr>
      <vt:lpstr>Proposing mental-health intervention strategies based on client intake form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Proposing mental-health intervention strategies based on client intake form data​</dc:title>
  <dc:creator>Priyanka Ghetiya</dc:creator>
  <cp:lastModifiedBy>Priyanka Ghetiya</cp:lastModifiedBy>
  <cp:revision>3</cp:revision>
  <dcterms:created xsi:type="dcterms:W3CDTF">2022-06-15T05:06:03Z</dcterms:created>
  <dcterms:modified xsi:type="dcterms:W3CDTF">2022-06-22T14:18:05Z</dcterms:modified>
</cp:coreProperties>
</file>