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5" r:id="rId11"/>
    <p:sldId id="267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1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9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7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992" y="2312376"/>
            <a:ext cx="5460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PROTECTING AGAINST ELECTROSTATICS DISCHARGE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529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376" y="429208"/>
            <a:ext cx="101237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Following are the checklist to make work area less prone to ESD: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as “static-free” workstation and wear a wrist ground strap.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Discharge static before handling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Pick up devices by their bodies, not their leads.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Never slide a semiconductor over any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Grounded Work Ben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2" y="2009512"/>
            <a:ext cx="3191451" cy="29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ti-static Wrist Strap ESD Wrist Band | Konga Online Shopp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7030" r="12007" b="2812"/>
          <a:stretch/>
        </p:blipFill>
        <p:spPr bwMode="auto">
          <a:xfrm>
            <a:off x="208383" y="4226766"/>
            <a:ext cx="2612571" cy="28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7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033" y="333102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THE END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711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706" y="125425"/>
            <a:ext cx="8827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What is electrostatic discharge(ESD) ?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586" y="1134566"/>
            <a:ext cx="11183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ESD  is a discharge at very high voltage and very low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ESD can range from 100 to 10,000 of volts.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 , ESD can be hazardous for sensitive electronics devices.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0" name="Picture 2" descr="Lightning Facts and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65" y="3890865"/>
            <a:ext cx="4186336" cy="29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8654" y="553915"/>
            <a:ext cx="8889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ESD transfers electrical charge in three stages: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Pickup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discharge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38653" y="3261946"/>
            <a:ext cx="8889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Sources of charges: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Work surface, floors , clothes,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Usually, mechanical rubbing between dry, insulated material transfer the charge from the source to storage.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4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269" y="694592"/>
            <a:ext cx="10673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Often, the storage medium is a person , who unwillingly delivers the damaging discharge.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Physical contact discharges the charge from the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a person touch the sensitive electronics devices then it can damage it.</a:t>
            </a:r>
            <a:endParaRPr lang="en-US" sz="2800" dirty="0"/>
          </a:p>
        </p:txBody>
      </p:sp>
      <p:pic>
        <p:nvPicPr>
          <p:cNvPr id="1026" name="Picture 2" descr="40+ Electric Shock Door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8" y="3480319"/>
            <a:ext cx="4035311" cy="28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the Nature of How ESD Damages Your Components | Techno F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44" y="3601616"/>
            <a:ext cx="3595369" cy="26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698" y="746449"/>
            <a:ext cx="1045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discharge waveform of ESD has a fast rise time and short duration</a:t>
            </a:r>
            <a:r>
              <a:rPr lang="en-US" sz="2800" dirty="0" smtClean="0">
                <a:solidFill>
                  <a:srgbClr val="FFFF00"/>
                </a:solidFill>
              </a:rPr>
              <a:t>. 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A Look Into Generator Waveforms: Do They Meet the IEC 61000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4" y="1976373"/>
            <a:ext cx="835394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485192"/>
            <a:ext cx="79403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 schemes for protecting the circuit from ESD: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Grounding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Shielding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Transient limiter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64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1" y="484904"/>
            <a:ext cx="5645005" cy="3662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5009" y="4777274"/>
            <a:ext cx="4823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Preventing damage by shunting high voltage transients away from circuits with </a:t>
            </a:r>
            <a:r>
              <a:rPr lang="en-US" sz="2400" dirty="0" err="1"/>
              <a:t>zener</a:t>
            </a:r>
            <a:endParaRPr lang="en-US" sz="2400" dirty="0"/>
          </a:p>
          <a:p>
            <a:r>
              <a:rPr lang="en-US" sz="2400" dirty="0"/>
              <a:t>diodes</a:t>
            </a:r>
          </a:p>
        </p:txBody>
      </p:sp>
    </p:spTree>
    <p:extLst>
      <p:ext uri="{BB962C8B-B14F-4D97-AF65-F5344CB8AC3E}">
        <p14:creationId xmlns:p14="http://schemas.microsoft.com/office/powerpoint/2010/main" val="13372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016" y="111968"/>
            <a:ext cx="791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Review of </a:t>
            </a:r>
            <a:r>
              <a:rPr lang="en-US" sz="3600" dirty="0" err="1" smtClean="0">
                <a:solidFill>
                  <a:srgbClr val="FF0000"/>
                </a:solidFill>
              </a:rPr>
              <a:t>Zener</a:t>
            </a:r>
            <a:r>
              <a:rPr lang="en-US" sz="3600" dirty="0" smtClean="0">
                <a:solidFill>
                  <a:srgbClr val="FF0000"/>
                </a:solidFill>
              </a:rPr>
              <a:t> diode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318" y="877077"/>
            <a:ext cx="96105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1. </a:t>
            </a:r>
            <a:r>
              <a:rPr lang="en-US" sz="2000" dirty="0" smtClean="0">
                <a:solidFill>
                  <a:srgbClr val="FF0000"/>
                </a:solidFill>
              </a:rPr>
              <a:t>Special </a:t>
            </a:r>
            <a:r>
              <a:rPr lang="en-US" sz="2000" dirty="0">
                <a:solidFill>
                  <a:srgbClr val="FF0000"/>
                </a:solidFill>
              </a:rPr>
              <a:t>Diode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A </a:t>
            </a:r>
            <a:r>
              <a:rPr lang="en-US" sz="2000" dirty="0" err="1"/>
              <a:t>Zener</a:t>
            </a:r>
            <a:r>
              <a:rPr lang="en-US" sz="2000" dirty="0"/>
              <a:t> diode is a special type of diode used for voltage regulation. It's designed to work in reverse bias, meaning electricity flows against its natural direction.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smtClean="0">
                <a:solidFill>
                  <a:srgbClr val="FF0000"/>
                </a:solidFill>
              </a:rPr>
              <a:t>Voltage </a:t>
            </a:r>
            <a:r>
              <a:rPr lang="en-US" sz="2000" dirty="0">
                <a:solidFill>
                  <a:srgbClr val="FF0000"/>
                </a:solidFill>
              </a:rPr>
              <a:t>Drop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have a specific voltage, called the "</a:t>
            </a:r>
            <a:r>
              <a:rPr lang="en-US" sz="2000" dirty="0" err="1"/>
              <a:t>Zener</a:t>
            </a:r>
            <a:r>
              <a:rPr lang="en-US" sz="2000" dirty="0"/>
              <a:t> voltage," at which they start allowing current to flow in reverse. This voltage is like a checkpoint.</a:t>
            </a:r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smtClean="0">
                <a:solidFill>
                  <a:srgbClr val="FF0000"/>
                </a:solidFill>
              </a:rPr>
              <a:t>Voltage </a:t>
            </a:r>
            <a:r>
              <a:rPr lang="en-US" sz="2000" dirty="0">
                <a:solidFill>
                  <a:srgbClr val="FF0000"/>
                </a:solidFill>
              </a:rPr>
              <a:t>Regulator</a:t>
            </a:r>
            <a:r>
              <a:rPr lang="en-US" sz="2000" dirty="0" smtClean="0"/>
              <a:t>: </a:t>
            </a:r>
            <a:r>
              <a:rPr lang="en-US" sz="2000" dirty="0"/>
              <a:t>When you connect a </a:t>
            </a:r>
            <a:r>
              <a:rPr lang="en-US" sz="2000" dirty="0" err="1"/>
              <a:t>Zener</a:t>
            </a:r>
            <a:r>
              <a:rPr lang="en-US" sz="2000" dirty="0"/>
              <a:t> diode in reverse bias across a power supply, it acts like a valve for voltage. If the supply voltage tries to go above the </a:t>
            </a:r>
            <a:r>
              <a:rPr lang="en-US" sz="2000" dirty="0" err="1"/>
              <a:t>Zener</a:t>
            </a:r>
            <a:r>
              <a:rPr lang="en-US" sz="2000" dirty="0"/>
              <a:t> voltage, the diode lets some current pass, keeping the voltage across the load constant.</a:t>
            </a:r>
          </a:p>
          <a:p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smtClean="0">
                <a:solidFill>
                  <a:srgbClr val="FF0000"/>
                </a:solidFill>
              </a:rPr>
              <a:t>Stable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This process helps in voltage regulation. If the supply voltage fluctuates, the </a:t>
            </a:r>
            <a:r>
              <a:rPr lang="en-US" sz="2000" dirty="0" err="1"/>
              <a:t>Zener</a:t>
            </a:r>
            <a:r>
              <a:rPr lang="en-US" sz="2000" dirty="0"/>
              <a:t> diode adjusts its current to keep the output voltage steady, protecting sensitive components from voltage variations.</a:t>
            </a:r>
          </a:p>
          <a:p>
            <a:endParaRPr lang="en-US" sz="2000" dirty="0"/>
          </a:p>
          <a:p>
            <a:r>
              <a:rPr lang="en-US" sz="2000" dirty="0"/>
              <a:t>In essence, a </a:t>
            </a:r>
            <a:r>
              <a:rPr lang="en-US" sz="2000" dirty="0" err="1"/>
              <a:t>Zener</a:t>
            </a:r>
            <a:r>
              <a:rPr lang="en-US" sz="2000" dirty="0"/>
              <a:t> diode is like a voltage checkpoint that ensures a stable output, acting as a regulator for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24169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649" y="188580"/>
            <a:ext cx="102263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</a:t>
            </a:r>
            <a:r>
              <a:rPr lang="en-US" sz="2800" dirty="0" err="1" smtClean="0">
                <a:solidFill>
                  <a:srgbClr val="FF0000"/>
                </a:solidFill>
              </a:rPr>
              <a:t>zener</a:t>
            </a:r>
            <a:r>
              <a:rPr lang="en-US" sz="2800" dirty="0" smtClean="0">
                <a:solidFill>
                  <a:srgbClr val="FF0000"/>
                </a:solidFill>
              </a:rPr>
              <a:t> diode helps in protecting the sensitive electronic devices?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Voltage Control</a:t>
            </a:r>
            <a:r>
              <a:rPr lang="en-US" sz="2000" dirty="0" smtClean="0"/>
              <a:t>: </a:t>
            </a:r>
            <a:r>
              <a:rPr lang="en-US" sz="2000" dirty="0" err="1" smtClean="0"/>
              <a:t>Zener</a:t>
            </a:r>
            <a:r>
              <a:rPr lang="en-US" sz="2000" dirty="0" smtClean="0"/>
              <a:t> </a:t>
            </a:r>
            <a:r>
              <a:rPr lang="en-US" sz="2000" dirty="0"/>
              <a:t>diodes act like a safety valve. When a surge of static electricity (ESD) arrives, the </a:t>
            </a:r>
            <a:r>
              <a:rPr lang="en-US" sz="2000" dirty="0" err="1"/>
              <a:t>Zener</a:t>
            </a:r>
            <a:r>
              <a:rPr lang="en-US" sz="2000" dirty="0"/>
              <a:t> diode limits the voltage to a safe level, preventing it from going too high and damaging the sensitive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Quick Response: </a:t>
            </a:r>
            <a:r>
              <a:rPr lang="en-US" sz="2000" dirty="0" err="1" smtClean="0"/>
              <a:t>Zener</a:t>
            </a:r>
            <a:r>
              <a:rPr lang="en-US" sz="2000" dirty="0" smtClean="0"/>
              <a:t> </a:t>
            </a:r>
            <a:r>
              <a:rPr lang="en-US" sz="2000" dirty="0"/>
              <a:t>diodes are super-fast responders. They react instantly to the sudden surge of electricity during ESD. This rapid reaction keeps the voltage from rising too quickly and harming the sensitive electronics.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Reverse </a:t>
            </a:r>
            <a:r>
              <a:rPr lang="en-US" sz="2000" dirty="0">
                <a:solidFill>
                  <a:srgbClr val="FF0000"/>
                </a:solidFill>
              </a:rPr>
              <a:t>Bodyguard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work backward to protect. Normally, they're set up the opposite way, and when ESD happens, they create a low-resistance path for the dangerous surge. This redirects the harmful energy away from the delicate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Energy </a:t>
            </a:r>
            <a:r>
              <a:rPr lang="en-US" sz="2000" dirty="0">
                <a:solidFill>
                  <a:srgbClr val="FF0000"/>
                </a:solidFill>
              </a:rPr>
              <a:t>Eaters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can handle a lot of energy. During ESD, they soak up the excess energy like a sponge, preventing it from reaching the sensitive electronics and causing damage.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	So</a:t>
            </a:r>
            <a:r>
              <a:rPr lang="en-US" sz="2000" dirty="0"/>
              <a:t>, </a:t>
            </a:r>
            <a:r>
              <a:rPr lang="en-US" sz="2000" dirty="0" err="1"/>
              <a:t>Zener</a:t>
            </a:r>
            <a:r>
              <a:rPr lang="en-US" sz="2000" dirty="0"/>
              <a:t> diodes are like the guardians of sensitive devices, keeping them safe from the </a:t>
            </a:r>
            <a:r>
              <a:rPr lang="en-US" sz="2000" dirty="0" smtClean="0"/>
              <a:t>	sudden </a:t>
            </a:r>
            <a:r>
              <a:rPr lang="en-US" sz="2000" dirty="0"/>
              <a:t>shocks of static electricity.</a:t>
            </a:r>
          </a:p>
        </p:txBody>
      </p:sp>
    </p:spTree>
    <p:extLst>
      <p:ext uri="{BB962C8B-B14F-4D97-AF65-F5344CB8AC3E}">
        <p14:creationId xmlns:p14="http://schemas.microsoft.com/office/powerpoint/2010/main" val="2551599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purl.org/dc/terms/"/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2023-08-11T07:40:17Z</dcterms:created>
  <dcterms:modified xsi:type="dcterms:W3CDTF">2023-08-14T03:33:28Z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