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60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05D3A-A62A-42ED-B084-FF9A9BA0DEAE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C00D5-3C95-4D94-BF8D-AD7D455F5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10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C00D5-3C95-4D94-BF8D-AD7D455F567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5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31F-E818-483D-8480-0C5990BB51CC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9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4602-CC7F-4935-AE54-4BA2B11A1D87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01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E0BA-27C1-4324-A078-1BF1EDC19325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95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Font typeface="Wingdings" panose="05000000000000000000" pitchFamily="2" charset="2"/>
              <a:buChar char="p"/>
              <a:defRPr/>
            </a:lvl1pPr>
            <a:lvl2pPr marL="541338" indent="-341313">
              <a:buFont typeface="Wingdings" panose="05000000000000000000" pitchFamily="2" charset="2"/>
              <a:buChar char="Ø"/>
              <a:defRPr/>
            </a:lvl2pPr>
            <a:lvl3pPr marL="719138" indent="-334963">
              <a:buSzPct val="70000"/>
              <a:buFont typeface="Wingdings" panose="05000000000000000000" pitchFamily="2" charset="2"/>
              <a:buChar char="l"/>
              <a:defRPr sz="1600"/>
            </a:lvl3pPr>
            <a:lvl4pPr marL="896938" indent="-330200">
              <a:defRPr/>
            </a:lvl4pPr>
            <a:lvl5pPr marL="1074738" indent="-325438"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094C-D0A5-401A-A421-C0F6C7D76E85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5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45D6-8089-4F83-9BC6-7B4982E8670B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2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0326-C8E1-47E2-BFA5-DB10E2FF0098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3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CFD1-9C83-4287-868A-48D5D26E531A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6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D2AE-BB98-4405-B662-BEAB7D883BDB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81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72D5-8E31-4151-92F5-142C72443692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20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839B65-DEAD-4CE5-9E1E-34685D6C400B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6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F0B4-8B25-48D0-B86F-50089C2C1E40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99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88FE2C-9073-40EA-BF08-9516BD4C8C66}" type="datetime1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949386-4DC1-4645-BE4D-26F0C03351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zh-TW" altLang="en-US" sz="4400" dirty="0">
                <a:latin typeface="Calibri" panose="020F0502020204030204" pitchFamily="34" charset="0"/>
                <a:ea typeface="標楷體" panose="03000509000000000000" pitchFamily="65" charset="-120"/>
              </a:rPr>
              <a:t>機器學習於材料資訊的</a:t>
            </a:r>
            <a:r>
              <a:rPr lang="zh-TW" altLang="en-US" sz="44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應用</a:t>
            </a:r>
            <a:r>
              <a:rPr lang="en-US" altLang="zh-TW" sz="4400" dirty="0">
                <a:latin typeface="Calibri" panose="020F0502020204030204" pitchFamily="34" charset="0"/>
                <a:ea typeface="標楷體" panose="03000509000000000000" pitchFamily="65" charset="-120"/>
              </a:rPr>
              <a:t/>
            </a:r>
            <a:br>
              <a:rPr lang="en-US" altLang="zh-TW" sz="4400" dirty="0">
                <a:latin typeface="Calibri" panose="020F0502020204030204" pitchFamily="34" charset="0"/>
                <a:ea typeface="標楷體" panose="03000509000000000000" pitchFamily="65" charset="-120"/>
              </a:rPr>
            </a:br>
            <a:r>
              <a:rPr lang="en-US" altLang="zh-TW" sz="4400" dirty="0">
                <a:latin typeface="Calibri" panose="020F0502020204030204" pitchFamily="34" charset="0"/>
                <a:ea typeface="標楷體" panose="03000509000000000000" pitchFamily="65" charset="-120"/>
              </a:rPr>
              <a:t>Machine Learning on Material Informatics</a:t>
            </a:r>
            <a:endParaRPr lang="zh-TW" altLang="en-US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陳南佑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nan-yow Chen</a:t>
            </a:r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</a:p>
          <a:p>
            <a:pPr algn="r"/>
            <a:r>
              <a:rPr lang="zh-TW" altLang="en-US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楊安正</a:t>
            </a:r>
            <a:r>
              <a:rPr lang="en-US" altLang="zh-TW"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en-US" altLang="zh-TW" smtClean="0">
                <a:latin typeface="Calibri" panose="020F0502020204030204" pitchFamily="34" charset="0"/>
                <a:ea typeface="標楷體" panose="03000509000000000000" pitchFamily="65" charset="-120"/>
              </a:rPr>
              <a:t>An-Cheng </a:t>
            </a:r>
            <a:r>
              <a:rPr lang="en-US" altLang="zh-TW">
                <a:latin typeface="Calibri" panose="020F0502020204030204" pitchFamily="34" charset="0"/>
                <a:ea typeface="標楷體" panose="03000509000000000000" pitchFamily="65" charset="-120"/>
              </a:rPr>
              <a:t>Yang)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36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9696" y="110757"/>
            <a:ext cx="10058400" cy="1450757"/>
          </a:xfrm>
        </p:spPr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Solution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</a:rPr>
              <a:t>for </a:t>
            </a:r>
            <a:r>
              <a:rPr lang="en-US" altLang="zh-TW" dirty="0" smtClean="0">
                <a:latin typeface="Calibri" panose="020F0502020204030204" pitchFamily="34" charset="0"/>
              </a:rPr>
              <a:t>Ex2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68" y="1696074"/>
            <a:ext cx="9220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10" y="353890"/>
            <a:ext cx="91916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Solution </a:t>
            </a:r>
            <a:r>
              <a:rPr lang="en-US" altLang="zh-TW" dirty="0">
                <a:latin typeface="Calibri" panose="020F0502020204030204" pitchFamily="34" charset="0"/>
              </a:rPr>
              <a:t>for </a:t>
            </a:r>
            <a:r>
              <a:rPr lang="en-US" altLang="zh-TW" dirty="0" smtClean="0">
                <a:latin typeface="Calibri" panose="020F0502020204030204" pitchFamily="34" charset="0"/>
              </a:rPr>
              <a:t>Ex2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94" y="2279771"/>
            <a:ext cx="92011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17" y="388692"/>
            <a:ext cx="2276475" cy="5915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73" y="388692"/>
            <a:ext cx="2447925" cy="59626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653" y="2310179"/>
            <a:ext cx="1762125" cy="1885950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7469429" y="3042139"/>
            <a:ext cx="984739" cy="422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131648" y="3059724"/>
            <a:ext cx="984739" cy="422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3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Program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</a:rPr>
              <a:t>Program 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</a:rPr>
              <a:t>= 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</a:rPr>
              <a:t>Data Structure 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</a:rPr>
              <a:t>+ </a:t>
            </a:r>
            <a:r>
              <a:rPr lang="en-US" altLang="zh-TW" dirty="0" smtClean="0">
                <a:solidFill>
                  <a:srgbClr val="0000FF"/>
                </a:solidFill>
                <a:latin typeface="Calibri" panose="020F0502020204030204" pitchFamily="34" charset="0"/>
              </a:rPr>
              <a:t>Algorithm</a:t>
            </a:r>
          </a:p>
          <a:p>
            <a:endParaRPr lang="en-US" altLang="zh-TW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</a:rPr>
              <a:t>Data </a:t>
            </a:r>
            <a:r>
              <a:rPr lang="en-US" altLang="zh-TW" dirty="0" smtClean="0">
                <a:latin typeface="Calibri" panose="020F0502020204030204" pitchFamily="34" charset="0"/>
              </a:rPr>
              <a:t>Structure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A </a:t>
            </a:r>
            <a:r>
              <a:rPr lang="en-US" altLang="zh-TW" dirty="0">
                <a:latin typeface="Calibri" panose="020F0502020204030204" pitchFamily="34" charset="0"/>
              </a:rPr>
              <a:t>data structure is a data organization, management and storage format that enables efficient access and </a:t>
            </a:r>
            <a:r>
              <a:rPr lang="en-US" altLang="zh-TW" dirty="0" smtClean="0">
                <a:latin typeface="Calibri" panose="020F0502020204030204" pitchFamily="34" charset="0"/>
              </a:rPr>
              <a:t>modification. More </a:t>
            </a:r>
            <a:r>
              <a:rPr lang="en-US" altLang="zh-TW" dirty="0">
                <a:latin typeface="Calibri" panose="020F0502020204030204" pitchFamily="34" charset="0"/>
              </a:rPr>
              <a:t>precisely, a data structure is a collection of data values, the relationships among them, and the functions or operations that can be applied to the </a:t>
            </a:r>
            <a:r>
              <a:rPr lang="en-US" altLang="zh-TW" dirty="0" smtClean="0">
                <a:latin typeface="Calibri" panose="020F0502020204030204" pitchFamily="34" charset="0"/>
              </a:rPr>
              <a:t>data.</a:t>
            </a:r>
          </a:p>
          <a:p>
            <a:r>
              <a:rPr lang="en-US" altLang="zh-TW" dirty="0" smtClean="0">
                <a:latin typeface="Calibri" panose="020F0502020204030204" pitchFamily="34" charset="0"/>
              </a:rPr>
              <a:t>Algorithm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A </a:t>
            </a:r>
            <a:r>
              <a:rPr lang="en-US" altLang="zh-TW" dirty="0">
                <a:latin typeface="Calibri" panose="020F0502020204030204" pitchFamily="34" charset="0"/>
              </a:rPr>
              <a:t>process or set of rules to be followed in calculations or other problem-solving operations, especially by a computer</a:t>
            </a:r>
            <a:r>
              <a:rPr lang="en-US" altLang="zh-TW" dirty="0" smtClean="0">
                <a:latin typeface="Calibri" panose="020F0502020204030204" pitchFamily="34" charset="0"/>
              </a:rPr>
              <a:t>.</a:t>
            </a:r>
            <a:endParaRPr lang="en-US" altLang="zh-TW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ãprogramming pyth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0" y="2277641"/>
            <a:ext cx="5192411" cy="346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>
                <a:latin typeface="Calibri" panose="020F0502020204030204" pitchFamily="34" charset="0"/>
              </a:rPr>
              <a:t>2</a:t>
            </a:fld>
            <a:endParaRPr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Image segmentation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2" y="1916114"/>
            <a:ext cx="298704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Image segmentation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106" y="4111627"/>
            <a:ext cx="32956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/>
          <p:cNvGrpSpPr>
            <a:grpSpLocks noChangeAspect="1"/>
          </p:cNvGrpSpPr>
          <p:nvPr/>
        </p:nvGrpSpPr>
        <p:grpSpPr>
          <a:xfrm>
            <a:off x="7847100" y="2036986"/>
            <a:ext cx="3782268" cy="1593628"/>
            <a:chOff x="602718" y="456373"/>
            <a:chExt cx="5636157" cy="237474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718" y="456373"/>
              <a:ext cx="2600325" cy="2343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9793" y="456373"/>
              <a:ext cx="2369082" cy="23747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右箭號 8"/>
            <p:cNvSpPr/>
            <p:nvPr/>
          </p:nvSpPr>
          <p:spPr>
            <a:xfrm>
              <a:off x="3326465" y="1488268"/>
              <a:ext cx="346743" cy="279359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512" y="2425702"/>
            <a:ext cx="3233738" cy="1609725"/>
          </a:xfrm>
          <a:prstGeom prst="rect">
            <a:avLst/>
          </a:prstGeom>
        </p:spPr>
      </p:pic>
      <p:pic>
        <p:nvPicPr>
          <p:cNvPr id="1030" name="Picture 6" descr="ãImage segmentationãçåçæå°çµæ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84" y="4533269"/>
            <a:ext cx="36576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>
                <a:latin typeface="Calibri" panose="020F0502020204030204" pitchFamily="34" charset="0"/>
              </a:rPr>
              <a:t>3</a:t>
            </a:fld>
            <a:endParaRPr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Exercise 2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 noChangeAspect="1"/>
          </p:cNvSpPr>
          <p:nvPr>
            <p:ph idx="1"/>
          </p:nvPr>
        </p:nvSpPr>
        <p:spPr>
          <a:xfrm>
            <a:off x="1097280" y="1845734"/>
            <a:ext cx="5103495" cy="402336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Simple image segmentation: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4-connectivity:</a:t>
            </a:r>
          </a:p>
          <a:p>
            <a:pPr lvl="1"/>
            <a:endParaRPr lang="en-US" altLang="zh-TW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Ex 2: segment left image into 3 isolated islands and count their size.</a:t>
            </a:r>
          </a:p>
        </p:txBody>
      </p:sp>
      <p:sp>
        <p:nvSpPr>
          <p:cNvPr id="153" name="文字方塊 152"/>
          <p:cNvSpPr txBox="1">
            <a:spLocks noChangeAspect="1"/>
          </p:cNvSpPr>
          <p:nvPr/>
        </p:nvSpPr>
        <p:spPr>
          <a:xfrm>
            <a:off x="13335457" y="1675332"/>
            <a:ext cx="100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Size = 12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154" name="文字方塊 153"/>
          <p:cNvSpPr txBox="1">
            <a:spLocks noChangeAspect="1"/>
          </p:cNvSpPr>
          <p:nvPr/>
        </p:nvSpPr>
        <p:spPr>
          <a:xfrm>
            <a:off x="13335457" y="3898357"/>
            <a:ext cx="100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Size = 15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155" name="文字方塊 154"/>
          <p:cNvSpPr txBox="1">
            <a:spLocks noChangeAspect="1"/>
          </p:cNvSpPr>
          <p:nvPr/>
        </p:nvSpPr>
        <p:spPr>
          <a:xfrm>
            <a:off x="13395578" y="6322659"/>
            <a:ext cx="100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Size = 12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grpSp>
        <p:nvGrpSpPr>
          <p:cNvPr id="156" name="群組 155"/>
          <p:cNvGrpSpPr>
            <a:grpSpLocks noChangeAspect="1"/>
          </p:cNvGrpSpPr>
          <p:nvPr/>
        </p:nvGrpSpPr>
        <p:grpSpPr>
          <a:xfrm>
            <a:off x="6331365" y="2691349"/>
            <a:ext cx="2361540" cy="2414016"/>
            <a:chOff x="1015060" y="1518407"/>
            <a:chExt cx="3775044" cy="3858930"/>
          </a:xfrm>
        </p:grpSpPr>
        <p:sp>
          <p:nvSpPr>
            <p:cNvPr id="157" name="矩形 156"/>
            <p:cNvSpPr/>
            <p:nvPr/>
          </p:nvSpPr>
          <p:spPr>
            <a:xfrm>
              <a:off x="1015068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1392572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1770076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2147580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2525084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2902588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3280092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3657596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4035096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4412600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1015064" y="1904300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1392568" y="1904300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1770072" y="1904300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2147576" y="1904300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2525080" y="1904300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2902584" y="1904300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3280088" y="1904300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3657592" y="1904300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4035092" y="1904300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4412596" y="1904300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015060" y="2290193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1392564" y="2290193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770068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2147572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525076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2902580" y="2290193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3280084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3657588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4035088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4412592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1015060" y="2676086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1392564" y="2676086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1770068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2147572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2525076" y="2676086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2902580" y="2676086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3280084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3657588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4035088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4412592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1015060" y="3061979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1392564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1770068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2147572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2525076" y="3061979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2902580" y="3061979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3280084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3657588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4035088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4412592" y="3061979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1015068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1392572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1770076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2147580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525084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2902588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3280092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3657596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4035096" y="3447872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4412600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1015064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1392568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1770072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2147576" y="383376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525080" y="383376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2902584" y="383376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3" name="矩形 222"/>
            <p:cNvSpPr/>
            <p:nvPr/>
          </p:nvSpPr>
          <p:spPr>
            <a:xfrm>
              <a:off x="3280088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3657592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4035092" y="383376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4412596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1015060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1392564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1770068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2147572" y="421965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525076" y="421965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2902580" y="421965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3280084" y="421965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3657588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>
              <a:off x="4035088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>
              <a:off x="4412592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1015060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>
              <a:off x="1392564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1770068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47572" y="460555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2525076" y="460555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902580" y="460555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3280084" y="460555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3657588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4035088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4412592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1015060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1392564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1770068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2147572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2525076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2902580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3280084" y="4991444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>
              <a:off x="3657588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4035088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4412592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57" name="群組 256"/>
          <p:cNvGrpSpPr>
            <a:grpSpLocks noChangeAspect="1"/>
          </p:cNvGrpSpPr>
          <p:nvPr/>
        </p:nvGrpSpPr>
        <p:grpSpPr>
          <a:xfrm>
            <a:off x="9637146" y="1861595"/>
            <a:ext cx="944617" cy="965606"/>
            <a:chOff x="7610205" y="597015"/>
            <a:chExt cx="1510020" cy="1543572"/>
          </a:xfrm>
        </p:grpSpPr>
        <p:sp>
          <p:nvSpPr>
            <p:cNvPr id="258" name="矩形 257"/>
            <p:cNvSpPr/>
            <p:nvPr/>
          </p:nvSpPr>
          <p:spPr>
            <a:xfrm>
              <a:off x="7610209" y="59701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7987713" y="59701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8365217" y="59701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>
              <a:off x="8742721" y="59701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>
              <a:off x="7987709" y="98290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8365213" y="98290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8742717" y="98290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>
              <a:off x="7987709" y="136880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8365213" y="136880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7610205" y="1754694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7987709" y="1754694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>
              <a:off x="8365213" y="1754694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270" name="向右箭號 269"/>
          <p:cNvSpPr>
            <a:spLocks noChangeAspect="1"/>
          </p:cNvSpPr>
          <p:nvPr/>
        </p:nvSpPr>
        <p:spPr>
          <a:xfrm>
            <a:off x="8880429" y="3697285"/>
            <a:ext cx="519004" cy="462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grpSp>
        <p:nvGrpSpPr>
          <p:cNvPr id="271" name="群組 270"/>
          <p:cNvGrpSpPr>
            <a:grpSpLocks noChangeAspect="1"/>
          </p:cNvGrpSpPr>
          <p:nvPr/>
        </p:nvGrpSpPr>
        <p:grpSpPr>
          <a:xfrm>
            <a:off x="9630354" y="3133209"/>
            <a:ext cx="944615" cy="1448410"/>
            <a:chOff x="7421453" y="2676086"/>
            <a:chExt cx="1510016" cy="2315358"/>
          </a:xfrm>
        </p:grpSpPr>
        <p:sp>
          <p:nvSpPr>
            <p:cNvPr id="272" name="矩形 271"/>
            <p:cNvSpPr/>
            <p:nvPr/>
          </p:nvSpPr>
          <p:spPr>
            <a:xfrm>
              <a:off x="8176461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>
              <a:off x="8553965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7421453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7798957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8176457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8553961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7421453" y="3447872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7798957" y="3447872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8176457" y="3447872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>
              <a:off x="8553961" y="3447872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>
              <a:off x="7421453" y="383376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7798957" y="383376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8176457" y="383376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>
              <a:off x="8176465" y="421965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8176461" y="460555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87" name="群組 286"/>
          <p:cNvGrpSpPr>
            <a:grpSpLocks noChangeAspect="1"/>
          </p:cNvGrpSpPr>
          <p:nvPr/>
        </p:nvGrpSpPr>
        <p:grpSpPr>
          <a:xfrm>
            <a:off x="9694007" y="4903488"/>
            <a:ext cx="944615" cy="965606"/>
            <a:chOff x="7450812" y="5058555"/>
            <a:chExt cx="1510016" cy="1543572"/>
          </a:xfrm>
        </p:grpSpPr>
        <p:sp>
          <p:nvSpPr>
            <p:cNvPr id="288" name="矩形 287"/>
            <p:cNvSpPr/>
            <p:nvPr/>
          </p:nvSpPr>
          <p:spPr>
            <a:xfrm>
              <a:off x="7450816" y="505855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>
              <a:off x="7828320" y="505855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>
              <a:off x="8205824" y="505855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7450812" y="544444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7828316" y="544444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>
              <a:off x="8205820" y="544444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>
              <a:off x="8583324" y="544444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7450812" y="583034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7828316" y="583034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>
              <a:off x="8205820" y="583034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8583324" y="583034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8583324" y="6216234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00" name="文字方塊 299"/>
          <p:cNvSpPr txBox="1"/>
          <p:nvPr/>
        </p:nvSpPr>
        <p:spPr>
          <a:xfrm>
            <a:off x="10550003" y="2375837"/>
            <a:ext cx="817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Calibri" panose="020F0502020204030204" pitchFamily="34" charset="0"/>
              </a:rPr>
              <a:t>Island 1:</a:t>
            </a:r>
          </a:p>
          <a:p>
            <a:r>
              <a:rPr lang="en-US" altLang="zh-TW" sz="1400" dirty="0" smtClean="0">
                <a:latin typeface="Calibri" panose="020F0502020204030204" pitchFamily="34" charset="0"/>
              </a:rPr>
              <a:t>Size = 12</a:t>
            </a:r>
            <a:endParaRPr lang="zh-TW" altLang="en-US" sz="1400" dirty="0">
              <a:latin typeface="Calibri" panose="020F0502020204030204" pitchFamily="34" charset="0"/>
            </a:endParaRPr>
          </a:p>
        </p:txBody>
      </p:sp>
      <p:sp>
        <p:nvSpPr>
          <p:cNvPr id="302" name="文字方塊 301"/>
          <p:cNvSpPr txBox="1"/>
          <p:nvPr/>
        </p:nvSpPr>
        <p:spPr>
          <a:xfrm>
            <a:off x="10581761" y="3993205"/>
            <a:ext cx="828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Calibri" panose="020F0502020204030204" pitchFamily="34" charset="0"/>
              </a:rPr>
              <a:t>Island 2:</a:t>
            </a:r>
          </a:p>
          <a:p>
            <a:r>
              <a:rPr lang="en-US" altLang="zh-TW" sz="1400" dirty="0" smtClean="0">
                <a:latin typeface="Calibri" panose="020F0502020204030204" pitchFamily="34" charset="0"/>
              </a:rPr>
              <a:t>Size = 15</a:t>
            </a:r>
            <a:endParaRPr lang="zh-TW" altLang="en-US" sz="1400" dirty="0">
              <a:latin typeface="Calibri" panose="020F0502020204030204" pitchFamily="34" charset="0"/>
            </a:endParaRPr>
          </a:p>
        </p:txBody>
      </p:sp>
      <p:sp>
        <p:nvSpPr>
          <p:cNvPr id="303" name="文字方塊 302"/>
          <p:cNvSpPr txBox="1"/>
          <p:nvPr/>
        </p:nvSpPr>
        <p:spPr>
          <a:xfrm>
            <a:off x="10638622" y="5486784"/>
            <a:ext cx="817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Calibri" panose="020F0502020204030204" pitchFamily="34" charset="0"/>
              </a:rPr>
              <a:t>Island </a:t>
            </a:r>
            <a:r>
              <a:rPr lang="en-US" altLang="zh-TW" sz="1400" dirty="0">
                <a:latin typeface="Calibri" panose="020F0502020204030204" pitchFamily="34" charset="0"/>
              </a:rPr>
              <a:t>3</a:t>
            </a:r>
            <a:r>
              <a:rPr lang="en-US" altLang="zh-TW" sz="1400" dirty="0" smtClean="0">
                <a:latin typeface="Calibri" panose="020F0502020204030204" pitchFamily="34" charset="0"/>
              </a:rPr>
              <a:t>:</a:t>
            </a:r>
          </a:p>
          <a:p>
            <a:r>
              <a:rPr lang="en-US" altLang="zh-TW" sz="1400" dirty="0" smtClean="0">
                <a:latin typeface="Calibri" panose="020F0502020204030204" pitchFamily="34" charset="0"/>
              </a:rPr>
              <a:t>Size = 12</a:t>
            </a:r>
            <a:endParaRPr lang="zh-TW" altLang="en-US" sz="1400" dirty="0">
              <a:latin typeface="Calibri" panose="020F0502020204030204" pitchFamily="34" charset="0"/>
            </a:endParaRPr>
          </a:p>
        </p:txBody>
      </p:sp>
      <p:grpSp>
        <p:nvGrpSpPr>
          <p:cNvPr id="5" name="群組 4"/>
          <p:cNvGrpSpPr>
            <a:grpSpLocks noChangeAspect="1"/>
          </p:cNvGrpSpPr>
          <p:nvPr/>
        </p:nvGrpSpPr>
        <p:grpSpPr>
          <a:xfrm>
            <a:off x="2258759" y="2706501"/>
            <a:ext cx="851537" cy="870454"/>
            <a:chOff x="1392564" y="2676086"/>
            <a:chExt cx="1132520" cy="1157679"/>
          </a:xfrm>
        </p:grpSpPr>
        <p:sp>
          <p:nvSpPr>
            <p:cNvPr id="304" name="矩形 303"/>
            <p:cNvSpPr/>
            <p:nvPr/>
          </p:nvSpPr>
          <p:spPr>
            <a:xfrm>
              <a:off x="2147572" y="2680280"/>
              <a:ext cx="377504" cy="394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>
              <a:off x="1392564" y="2676086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770068" y="2676086"/>
              <a:ext cx="377504" cy="3858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1392564" y="3061979"/>
              <a:ext cx="377504" cy="3858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1770068" y="3061979"/>
              <a:ext cx="377504" cy="3858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>
              <a:off x="2147572" y="3061979"/>
              <a:ext cx="377504" cy="3858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10" name="矩形 309"/>
            <p:cNvSpPr/>
            <p:nvPr/>
          </p:nvSpPr>
          <p:spPr>
            <a:xfrm>
              <a:off x="1392572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2147580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1770060" y="3447871"/>
              <a:ext cx="377504" cy="3858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cxnSp>
          <p:nvCxnSpPr>
            <p:cNvPr id="313" name="直線單箭頭接點 312"/>
            <p:cNvCxnSpPr/>
            <p:nvPr/>
          </p:nvCxnSpPr>
          <p:spPr>
            <a:xfrm flipV="1">
              <a:off x="1958812" y="2869032"/>
              <a:ext cx="0" cy="38589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單箭頭接點 313"/>
            <p:cNvCxnSpPr/>
            <p:nvPr/>
          </p:nvCxnSpPr>
          <p:spPr>
            <a:xfrm rot="5400000" flipV="1">
              <a:off x="2151137" y="3061979"/>
              <a:ext cx="0" cy="38589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單箭頭接點 314"/>
            <p:cNvCxnSpPr/>
            <p:nvPr/>
          </p:nvCxnSpPr>
          <p:spPr>
            <a:xfrm rot="10800000" flipV="1">
              <a:off x="1957335" y="3242972"/>
              <a:ext cx="0" cy="38589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單箭頭接點 315"/>
            <p:cNvCxnSpPr/>
            <p:nvPr/>
          </p:nvCxnSpPr>
          <p:spPr>
            <a:xfrm rot="-5400000" flipV="1">
              <a:off x="1765243" y="3061017"/>
              <a:ext cx="0" cy="38589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群組 319"/>
          <p:cNvGrpSpPr>
            <a:grpSpLocks noChangeAspect="1"/>
          </p:cNvGrpSpPr>
          <p:nvPr/>
        </p:nvGrpSpPr>
        <p:grpSpPr>
          <a:xfrm>
            <a:off x="6874124" y="5353109"/>
            <a:ext cx="1335130" cy="307777"/>
            <a:chOff x="1232480" y="5793804"/>
            <a:chExt cx="2135165" cy="492202"/>
          </a:xfrm>
        </p:grpSpPr>
        <p:sp>
          <p:nvSpPr>
            <p:cNvPr id="321" name="矩形 320"/>
            <p:cNvSpPr/>
            <p:nvPr/>
          </p:nvSpPr>
          <p:spPr>
            <a:xfrm>
              <a:off x="1232480" y="585539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2342875" y="5855395"/>
              <a:ext cx="377504" cy="3858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23" name="文字方塊 322"/>
            <p:cNvSpPr txBox="1"/>
            <p:nvPr/>
          </p:nvSpPr>
          <p:spPr>
            <a:xfrm>
              <a:off x="1614188" y="5793804"/>
              <a:ext cx="649091" cy="49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Calibri" panose="020F0502020204030204" pitchFamily="34" charset="0"/>
                </a:rPr>
                <a:t>= 0</a:t>
              </a:r>
              <a:endParaRPr lang="zh-TW" alt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324" name="文字方塊 323"/>
            <p:cNvSpPr txBox="1"/>
            <p:nvPr/>
          </p:nvSpPr>
          <p:spPr>
            <a:xfrm>
              <a:off x="2718554" y="5793804"/>
              <a:ext cx="649091" cy="492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Calibri" panose="020F0502020204030204" pitchFamily="34" charset="0"/>
                </a:rPr>
                <a:t>= 1</a:t>
              </a:r>
              <a:endParaRPr lang="zh-TW" altLang="en-US" sz="1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>
                <a:latin typeface="Calibri" panose="020F0502020204030204" pitchFamily="34" charset="0"/>
              </a:rPr>
              <a:t>4</a:t>
            </a:fld>
            <a:endParaRPr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</a:rPr>
              <a:t>Algorithm for </a:t>
            </a:r>
            <a:r>
              <a:rPr lang="en-US" altLang="zh-TW" dirty="0" smtClean="0">
                <a:latin typeface="Calibri" panose="020F0502020204030204" pitchFamily="34" charset="0"/>
              </a:rPr>
              <a:t>Ex2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86804" y="2568254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2958" y="2568254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9112" y="2568254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5265" y="2568254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31419" y="2568254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67573" y="2568254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03727" y="2568254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9880" y="2568254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76032" y="2568254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12185" y="2568254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86802" y="2809656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22955" y="2809656"/>
            <a:ext cx="236154" cy="24140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endParaRPr lang="zh-TW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59109" y="2809656"/>
            <a:ext cx="236154" cy="241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95263" y="2809656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31417" y="2809656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7570" y="2809656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3724" y="2809656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9878" y="2809656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76029" y="2809656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12183" y="2809656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6799" y="3051057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22953" y="3051057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59106" y="3051057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95260" y="3051057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31414" y="3051057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67568" y="3051057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03721" y="3051057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39875" y="3051057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76026" y="3051057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12180" y="3051057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86799" y="3292459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22953" y="3292459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59106" y="3292459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95260" y="3292459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31414" y="3292459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667568" y="3292459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03721" y="3292459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139875" y="3292459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376026" y="3292459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12180" y="3292459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86799" y="3533860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22953" y="3533860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59106" y="3533860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95260" y="3533860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31414" y="3533860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67568" y="3533860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03721" y="3533860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39875" y="3533860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376026" y="3533860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612180" y="3533860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486804" y="3775262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22958" y="3775262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59112" y="3775262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95265" y="3775262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31419" y="3775262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667573" y="3775262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903727" y="3775262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139880" y="3775262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76032" y="3775262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12185" y="3775262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86802" y="4016664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722955" y="4016664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959109" y="4016664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195263" y="4016664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31417" y="4016664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667570" y="4016664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903724" y="4016664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139878" y="4016664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376029" y="4016664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612183" y="4016664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486799" y="4258065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722953" y="4258065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59106" y="4258065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195260" y="4258065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431414" y="4258065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667568" y="4258065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903721" y="4258065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39875" y="4258065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376026" y="4258065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612180" y="4258065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486799" y="4499467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722953" y="4499467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959106" y="4499467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195260" y="4499467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431414" y="4499467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667568" y="4499467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03721" y="4499467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139875" y="4499467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76026" y="4499467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612180" y="4499467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486799" y="4740868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722953" y="4740868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959106" y="4740868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195260" y="4740868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431414" y="4740868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667568" y="4740868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903721" y="4740868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139875" y="4740868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376026" y="4740868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612180" y="4740868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cxnSp>
        <p:nvCxnSpPr>
          <p:cNvPr id="109" name="直線單箭頭接點 108"/>
          <p:cNvCxnSpPr>
            <a:stCxn id="6" idx="1"/>
            <a:endCxn id="15" idx="3"/>
          </p:cNvCxnSpPr>
          <p:nvPr/>
        </p:nvCxnSpPr>
        <p:spPr>
          <a:xfrm>
            <a:off x="1486804" y="2688955"/>
            <a:ext cx="23615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6" idx="1"/>
            <a:endCxn id="17" idx="1"/>
          </p:cNvCxnSpPr>
          <p:nvPr/>
        </p:nvCxnSpPr>
        <p:spPr>
          <a:xfrm>
            <a:off x="1486802" y="2930357"/>
            <a:ext cx="2361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群組 219"/>
          <p:cNvGrpSpPr/>
          <p:nvPr/>
        </p:nvGrpSpPr>
        <p:grpSpPr>
          <a:xfrm>
            <a:off x="5324171" y="4784550"/>
            <a:ext cx="1321109" cy="307777"/>
            <a:chOff x="4927270" y="3310844"/>
            <a:chExt cx="1321109" cy="307777"/>
          </a:xfrm>
        </p:grpSpPr>
        <p:sp>
          <p:nvSpPr>
            <p:cNvPr id="217" name="矩形 216"/>
            <p:cNvSpPr/>
            <p:nvPr/>
          </p:nvSpPr>
          <p:spPr>
            <a:xfrm>
              <a:off x="4927270" y="3349357"/>
              <a:ext cx="236055" cy="2413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19" name="文字方塊 218"/>
            <p:cNvSpPr txBox="1"/>
            <p:nvPr/>
          </p:nvSpPr>
          <p:spPr>
            <a:xfrm>
              <a:off x="5162184" y="3310844"/>
              <a:ext cx="10861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Calibri" panose="020F0502020204030204" pitchFamily="34" charset="0"/>
                </a:rPr>
                <a:t>= 2, checked</a:t>
              </a:r>
              <a:endParaRPr lang="zh-TW" altLang="en-US" sz="1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5559090" y="3661883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5795244" y="3661883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31398" y="3661883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559088" y="3903285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795241" y="3903285"/>
            <a:ext cx="236154" cy="24140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031395" y="3903285"/>
            <a:ext cx="236154" cy="241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559085" y="4144686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795239" y="4144686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031392" y="4144686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21" name="文字方塊 220"/>
          <p:cNvSpPr txBox="1"/>
          <p:nvPr/>
        </p:nvSpPr>
        <p:spPr>
          <a:xfrm>
            <a:off x="5998836" y="3315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22" name="文字方塊 221"/>
          <p:cNvSpPr txBox="1"/>
          <p:nvPr/>
        </p:nvSpPr>
        <p:spPr>
          <a:xfrm>
            <a:off x="5257396" y="3846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3" name="文字方塊 222"/>
          <p:cNvSpPr txBox="1"/>
          <p:nvPr/>
        </p:nvSpPr>
        <p:spPr>
          <a:xfrm>
            <a:off x="5257396" y="4076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225" name="直線單箭頭接點 224"/>
          <p:cNvCxnSpPr/>
          <p:nvPr/>
        </p:nvCxnSpPr>
        <p:spPr>
          <a:xfrm flipV="1">
            <a:off x="6278307" y="3797995"/>
            <a:ext cx="529728" cy="225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3" name="表格 232"/>
          <p:cNvGraphicFramePr>
            <a:graphicFrameLocks noGrp="1"/>
          </p:cNvGraphicFramePr>
          <p:nvPr>
            <p:extLst/>
          </p:nvPr>
        </p:nvGraphicFramePr>
        <p:xfrm>
          <a:off x="6854329" y="3633606"/>
          <a:ext cx="668290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(3,2)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8" name="文字方塊 237"/>
          <p:cNvSpPr txBox="1"/>
          <p:nvPr/>
        </p:nvSpPr>
        <p:spPr>
          <a:xfrm>
            <a:off x="8143438" y="3642304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Count = 1</a:t>
            </a:r>
            <a:endParaRPr lang="zh-TW" altLang="en-US" dirty="0"/>
          </a:p>
        </p:txBody>
      </p:sp>
      <p:grpSp>
        <p:nvGrpSpPr>
          <p:cNvPr id="239" name="群組 238"/>
          <p:cNvGrpSpPr/>
          <p:nvPr/>
        </p:nvGrpSpPr>
        <p:grpSpPr>
          <a:xfrm>
            <a:off x="5324171" y="5225182"/>
            <a:ext cx="1264363" cy="307777"/>
            <a:chOff x="4927270" y="3310844"/>
            <a:chExt cx="1264363" cy="307777"/>
          </a:xfrm>
        </p:grpSpPr>
        <p:sp>
          <p:nvSpPr>
            <p:cNvPr id="240" name="矩形 239"/>
            <p:cNvSpPr/>
            <p:nvPr/>
          </p:nvSpPr>
          <p:spPr>
            <a:xfrm>
              <a:off x="4927270" y="3349357"/>
              <a:ext cx="236055" cy="24130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1" name="文字方塊 240"/>
            <p:cNvSpPr txBox="1"/>
            <p:nvPr/>
          </p:nvSpPr>
          <p:spPr>
            <a:xfrm>
              <a:off x="5162184" y="3310844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Calibri" panose="020F0502020204030204" pitchFamily="34" charset="0"/>
                </a:rPr>
                <a:t>= </a:t>
              </a:r>
              <a:r>
                <a:rPr lang="en-US" altLang="zh-TW" sz="1400" dirty="0">
                  <a:latin typeface="Calibri" panose="020F0502020204030204" pitchFamily="34" charset="0"/>
                </a:rPr>
                <a:t>3</a:t>
              </a:r>
              <a:r>
                <a:rPr lang="en-US" altLang="zh-TW" sz="1400" dirty="0" smtClean="0">
                  <a:latin typeface="Calibri" panose="020F0502020204030204" pitchFamily="34" charset="0"/>
                </a:rPr>
                <a:t>, pushed</a:t>
              </a:r>
              <a:endParaRPr lang="zh-TW" altLang="en-US" sz="14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42" name="群組 241"/>
          <p:cNvGrpSpPr>
            <a:grpSpLocks noChangeAspect="1"/>
          </p:cNvGrpSpPr>
          <p:nvPr/>
        </p:nvGrpSpPr>
        <p:grpSpPr>
          <a:xfrm>
            <a:off x="2040896" y="5177261"/>
            <a:ext cx="1335130" cy="307777"/>
            <a:chOff x="1232480" y="5793804"/>
            <a:chExt cx="2135165" cy="492202"/>
          </a:xfrm>
        </p:grpSpPr>
        <p:sp>
          <p:nvSpPr>
            <p:cNvPr id="243" name="矩形 242"/>
            <p:cNvSpPr/>
            <p:nvPr/>
          </p:nvSpPr>
          <p:spPr>
            <a:xfrm>
              <a:off x="1232480" y="585539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2342875" y="5855395"/>
              <a:ext cx="377504" cy="3858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5" name="文字方塊 244"/>
            <p:cNvSpPr txBox="1"/>
            <p:nvPr/>
          </p:nvSpPr>
          <p:spPr>
            <a:xfrm>
              <a:off x="1614188" y="5793804"/>
              <a:ext cx="649091" cy="49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Calibri" panose="020F0502020204030204" pitchFamily="34" charset="0"/>
                </a:rPr>
                <a:t>= 0</a:t>
              </a:r>
              <a:endParaRPr lang="zh-TW" alt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246" name="文字方塊 245"/>
            <p:cNvSpPr txBox="1"/>
            <p:nvPr/>
          </p:nvSpPr>
          <p:spPr>
            <a:xfrm>
              <a:off x="2718554" y="5793804"/>
              <a:ext cx="649091" cy="492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Calibri" panose="020F0502020204030204" pitchFamily="34" charset="0"/>
                </a:rPr>
                <a:t>= 1</a:t>
              </a:r>
              <a:endParaRPr lang="zh-TW" altLang="en-US" sz="14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50" name="直線單箭頭接點 249"/>
          <p:cNvCxnSpPr/>
          <p:nvPr/>
        </p:nvCxnSpPr>
        <p:spPr>
          <a:xfrm flipH="1">
            <a:off x="7539640" y="3820218"/>
            <a:ext cx="586777" cy="675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字方塊 250"/>
          <p:cNvSpPr txBox="1"/>
          <p:nvPr/>
        </p:nvSpPr>
        <p:spPr>
          <a:xfrm>
            <a:off x="6810816" y="327620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Buffer</a:t>
            </a:r>
            <a:endParaRPr lang="zh-TW" altLang="en-US" dirty="0"/>
          </a:p>
        </p:txBody>
      </p:sp>
      <p:sp>
        <p:nvSpPr>
          <p:cNvPr id="364" name="文字方塊 363"/>
          <p:cNvSpPr txBox="1"/>
          <p:nvPr/>
        </p:nvSpPr>
        <p:spPr>
          <a:xfrm>
            <a:off x="4644091" y="2324877"/>
            <a:ext cx="540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Find the first nonzero member and check its neighbors!</a:t>
            </a:r>
            <a:endParaRPr lang="zh-TW" altLang="en-US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5771761" y="33129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9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表格 259"/>
          <p:cNvGraphicFramePr>
            <a:graphicFrameLocks noGrp="1"/>
          </p:cNvGraphicFramePr>
          <p:nvPr>
            <p:extLst/>
          </p:nvPr>
        </p:nvGraphicFramePr>
        <p:xfrm>
          <a:off x="7319827" y="3287761"/>
          <a:ext cx="668290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(3,2)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7" name="表格 166"/>
          <p:cNvGraphicFramePr>
            <a:graphicFrameLocks noGrp="1"/>
          </p:cNvGraphicFramePr>
          <p:nvPr>
            <p:extLst/>
          </p:nvPr>
        </p:nvGraphicFramePr>
        <p:xfrm>
          <a:off x="7318800" y="3286800"/>
          <a:ext cx="668290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9" name="表格 268"/>
          <p:cNvGraphicFramePr>
            <a:graphicFrameLocks noGrp="1"/>
          </p:cNvGraphicFramePr>
          <p:nvPr>
            <p:extLst/>
          </p:nvPr>
        </p:nvGraphicFramePr>
        <p:xfrm>
          <a:off x="7318800" y="3286800"/>
          <a:ext cx="668290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(4,2)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</a:rPr>
              <a:t>Algorithm for </a:t>
            </a:r>
            <a:r>
              <a:rPr lang="en-US" altLang="zh-TW" dirty="0" smtClean="0">
                <a:latin typeface="Calibri" panose="020F0502020204030204" pitchFamily="34" charset="0"/>
              </a:rPr>
              <a:t>Ex2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5" name="群組 4"/>
          <p:cNvGrpSpPr>
            <a:grpSpLocks noChangeAspect="1"/>
          </p:cNvGrpSpPr>
          <p:nvPr/>
        </p:nvGrpSpPr>
        <p:grpSpPr>
          <a:xfrm>
            <a:off x="1486799" y="2568254"/>
            <a:ext cx="2361540" cy="2414016"/>
            <a:chOff x="1015060" y="1518407"/>
            <a:chExt cx="3775044" cy="3858930"/>
          </a:xfrm>
        </p:grpSpPr>
        <p:sp>
          <p:nvSpPr>
            <p:cNvPr id="6" name="矩形 5"/>
            <p:cNvSpPr/>
            <p:nvPr/>
          </p:nvSpPr>
          <p:spPr>
            <a:xfrm>
              <a:off x="1015068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92572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70076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147580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5084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02588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80092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657596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35096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12600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15064" y="1904300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92568" y="1904300"/>
              <a:ext cx="377504" cy="38589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70072" y="1904300"/>
              <a:ext cx="377504" cy="38589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X</a:t>
              </a:r>
              <a:endParaRPr lang="zh-TW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47576" y="1904300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25080" y="1904300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902584" y="1904300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80088" y="1904300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57592" y="1904300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035092" y="1904300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412596" y="1904300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15060" y="2290193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92564" y="2290193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770068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7572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525076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902580" y="2290193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280084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657588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035088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412592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15060" y="2676086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92564" y="2676086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70068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147572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525076" y="2676086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902580" y="2676086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280084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657588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035088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412592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15060" y="3061979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92564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770068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147572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525076" y="3061979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902580" y="3061979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280084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657588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035088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412592" y="3061979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15068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392572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770076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147580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525084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902588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280092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657596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035096" y="3447872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412600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015064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392568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770072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147576" y="383376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525080" y="383376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902584" y="383376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280088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657592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035092" y="383376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412596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15060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392564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770068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147572" y="421965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525076" y="421965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902580" y="421965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280084" y="421965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57588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035088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412592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015060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392564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770068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147572" y="460555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525076" y="460555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902580" y="460555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280084" y="460555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3657588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4035088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4412592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15060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392564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770068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147572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525076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902580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280084" y="4991444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657588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035088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412592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42" name="群組 241"/>
          <p:cNvGrpSpPr>
            <a:grpSpLocks noChangeAspect="1"/>
          </p:cNvGrpSpPr>
          <p:nvPr/>
        </p:nvGrpSpPr>
        <p:grpSpPr>
          <a:xfrm>
            <a:off x="2040896" y="5177261"/>
            <a:ext cx="1335130" cy="307777"/>
            <a:chOff x="1232480" y="5793804"/>
            <a:chExt cx="2135165" cy="492202"/>
          </a:xfrm>
        </p:grpSpPr>
        <p:sp>
          <p:nvSpPr>
            <p:cNvPr id="243" name="矩形 242"/>
            <p:cNvSpPr/>
            <p:nvPr/>
          </p:nvSpPr>
          <p:spPr>
            <a:xfrm>
              <a:off x="1232480" y="585539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2342875" y="5855395"/>
              <a:ext cx="377504" cy="3858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5" name="文字方塊 244"/>
            <p:cNvSpPr txBox="1"/>
            <p:nvPr/>
          </p:nvSpPr>
          <p:spPr>
            <a:xfrm>
              <a:off x="1614188" y="5793804"/>
              <a:ext cx="649091" cy="49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Calibri" panose="020F0502020204030204" pitchFamily="34" charset="0"/>
                </a:rPr>
                <a:t>= 0</a:t>
              </a:r>
              <a:endParaRPr lang="zh-TW" alt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246" name="文字方塊 245"/>
            <p:cNvSpPr txBox="1"/>
            <p:nvPr/>
          </p:nvSpPr>
          <p:spPr>
            <a:xfrm>
              <a:off x="2718554" y="5793804"/>
              <a:ext cx="649091" cy="492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Calibri" panose="020F0502020204030204" pitchFamily="34" charset="0"/>
                </a:rPr>
                <a:t>= 1</a:t>
              </a:r>
              <a:endParaRPr lang="zh-TW" altLang="en-US" sz="1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37" name="文字方塊 136"/>
          <p:cNvSpPr txBox="1"/>
          <p:nvPr/>
        </p:nvSpPr>
        <p:spPr>
          <a:xfrm>
            <a:off x="4610090" y="2035445"/>
            <a:ext cx="2604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Start from Buffer[Count].</a:t>
            </a:r>
          </a:p>
          <a:p>
            <a:r>
              <a:rPr lang="en-US" altLang="zh-TW" dirty="0" smtClean="0"/>
              <a:t>Ex.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Buffer[1] = (3,2)</a:t>
            </a:r>
            <a:br>
              <a:rPr lang="en-US" altLang="zh-TW" dirty="0" smtClean="0"/>
            </a:br>
            <a:r>
              <a:rPr lang="en-US" altLang="zh-TW" dirty="0" smtClean="0"/>
              <a:t>    Count = Count - 1</a:t>
            </a:r>
            <a:endParaRPr lang="zh-TW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4933060" y="3596325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169214" y="3596325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405368" y="3596325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641521" y="3596325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933058" y="3837727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5169211" y="3837727"/>
            <a:ext cx="236154" cy="24140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405365" y="3837727"/>
            <a:ext cx="236154" cy="24140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641519" y="3837727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4933055" y="4079128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169209" y="4079128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5405362" y="4079128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641516" y="4079128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933055" y="4320530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5169209" y="4320530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405362" y="4320530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5641516" y="4320530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61" name="文字方塊 260"/>
          <p:cNvSpPr txBox="1"/>
          <p:nvPr/>
        </p:nvSpPr>
        <p:spPr>
          <a:xfrm>
            <a:off x="7276314" y="293035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Buffer</a:t>
            </a:r>
            <a:endParaRPr lang="zh-TW" altLang="en-US" dirty="0"/>
          </a:p>
        </p:txBody>
      </p:sp>
      <p:grpSp>
        <p:nvGrpSpPr>
          <p:cNvPr id="107" name="群組 106"/>
          <p:cNvGrpSpPr/>
          <p:nvPr/>
        </p:nvGrpSpPr>
        <p:grpSpPr>
          <a:xfrm>
            <a:off x="8031630" y="3312618"/>
            <a:ext cx="1690442" cy="369332"/>
            <a:chOff x="8031630" y="3312618"/>
            <a:chExt cx="1690442" cy="369332"/>
          </a:xfrm>
        </p:grpSpPr>
        <p:sp>
          <p:nvSpPr>
            <p:cNvPr id="262" name="文字方塊 261"/>
            <p:cNvSpPr txBox="1"/>
            <p:nvPr/>
          </p:nvSpPr>
          <p:spPr>
            <a:xfrm>
              <a:off x="8635428" y="3312618"/>
              <a:ext cx="10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Count = 1</a:t>
              </a:r>
              <a:endParaRPr lang="zh-TW" altLang="en-US" dirty="0"/>
            </a:p>
          </p:txBody>
        </p:sp>
        <p:cxnSp>
          <p:nvCxnSpPr>
            <p:cNvPr id="263" name="直線單箭頭接點 262"/>
            <p:cNvCxnSpPr/>
            <p:nvPr/>
          </p:nvCxnSpPr>
          <p:spPr>
            <a:xfrm flipH="1">
              <a:off x="8031630" y="3490532"/>
              <a:ext cx="586777" cy="67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4" name="矩形 263"/>
          <p:cNvSpPr/>
          <p:nvPr/>
        </p:nvSpPr>
        <p:spPr>
          <a:xfrm>
            <a:off x="5641200" y="3837600"/>
            <a:ext cx="236154" cy="241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cxnSp>
        <p:nvCxnSpPr>
          <p:cNvPr id="265" name="直線單箭頭接點 264"/>
          <p:cNvCxnSpPr/>
          <p:nvPr/>
        </p:nvCxnSpPr>
        <p:spPr>
          <a:xfrm flipV="1">
            <a:off x="5912369" y="3497284"/>
            <a:ext cx="1357063" cy="47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字方塊 265"/>
          <p:cNvSpPr txBox="1"/>
          <p:nvPr/>
        </p:nvSpPr>
        <p:spPr>
          <a:xfrm>
            <a:off x="5614266" y="3246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67" name="文字方塊 266"/>
          <p:cNvSpPr txBox="1"/>
          <p:nvPr/>
        </p:nvSpPr>
        <p:spPr>
          <a:xfrm>
            <a:off x="4629061" y="400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68" name="文字方塊 267"/>
          <p:cNvSpPr txBox="1"/>
          <p:nvPr/>
        </p:nvSpPr>
        <p:spPr>
          <a:xfrm>
            <a:off x="4629061" y="4257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8036458" y="3663692"/>
            <a:ext cx="1690442" cy="369332"/>
            <a:chOff x="8033420" y="3647902"/>
            <a:chExt cx="1690442" cy="369332"/>
          </a:xfrm>
        </p:grpSpPr>
        <p:sp>
          <p:nvSpPr>
            <p:cNvPr id="270" name="文字方塊 269"/>
            <p:cNvSpPr txBox="1"/>
            <p:nvPr/>
          </p:nvSpPr>
          <p:spPr>
            <a:xfrm>
              <a:off x="8637218" y="3647902"/>
              <a:ext cx="10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Count = 2</a:t>
              </a:r>
              <a:endParaRPr lang="zh-TW" altLang="en-US" dirty="0"/>
            </a:p>
          </p:txBody>
        </p:sp>
        <p:cxnSp>
          <p:nvCxnSpPr>
            <p:cNvPr id="271" name="直線單箭頭接點 270"/>
            <p:cNvCxnSpPr/>
            <p:nvPr/>
          </p:nvCxnSpPr>
          <p:spPr>
            <a:xfrm flipH="1">
              <a:off x="8033420" y="3825816"/>
              <a:ext cx="586777" cy="67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矩形 271"/>
          <p:cNvSpPr/>
          <p:nvPr/>
        </p:nvSpPr>
        <p:spPr>
          <a:xfrm>
            <a:off x="5407200" y="4078800"/>
            <a:ext cx="236154" cy="241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cxnSp>
        <p:nvCxnSpPr>
          <p:cNvPr id="273" name="直線單箭頭接點 272"/>
          <p:cNvCxnSpPr/>
          <p:nvPr/>
        </p:nvCxnSpPr>
        <p:spPr>
          <a:xfrm flipV="1">
            <a:off x="5681185" y="3854420"/>
            <a:ext cx="1588247" cy="364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字方塊 274"/>
          <p:cNvSpPr txBox="1"/>
          <p:nvPr/>
        </p:nvSpPr>
        <p:spPr>
          <a:xfrm>
            <a:off x="5386229" y="3246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79" name="矩形 278"/>
          <p:cNvSpPr/>
          <p:nvPr/>
        </p:nvSpPr>
        <p:spPr>
          <a:xfrm>
            <a:off x="1958400" y="3052800"/>
            <a:ext cx="236154" cy="241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2196000" y="2811600"/>
            <a:ext cx="236154" cy="241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anose="020F0502020204030204" pitchFamily="34" charset="0"/>
            </a:endParaRPr>
          </a:p>
        </p:txBody>
      </p:sp>
      <p:grpSp>
        <p:nvGrpSpPr>
          <p:cNvPr id="281" name="群組 280"/>
          <p:cNvGrpSpPr/>
          <p:nvPr/>
        </p:nvGrpSpPr>
        <p:grpSpPr>
          <a:xfrm>
            <a:off x="4923012" y="4918196"/>
            <a:ext cx="1321109" cy="307777"/>
            <a:chOff x="4927270" y="3310844"/>
            <a:chExt cx="1321109" cy="307777"/>
          </a:xfrm>
        </p:grpSpPr>
        <p:sp>
          <p:nvSpPr>
            <p:cNvPr id="282" name="矩形 281"/>
            <p:cNvSpPr/>
            <p:nvPr/>
          </p:nvSpPr>
          <p:spPr>
            <a:xfrm>
              <a:off x="4927270" y="3349357"/>
              <a:ext cx="236055" cy="2413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83" name="文字方塊 282"/>
            <p:cNvSpPr txBox="1"/>
            <p:nvPr/>
          </p:nvSpPr>
          <p:spPr>
            <a:xfrm>
              <a:off x="5162184" y="3310844"/>
              <a:ext cx="10861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Calibri" panose="020F0502020204030204" pitchFamily="34" charset="0"/>
                </a:rPr>
                <a:t>= 2, checked</a:t>
              </a:r>
              <a:endParaRPr lang="zh-TW" altLang="en-US" sz="14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84" name="群組 283"/>
          <p:cNvGrpSpPr/>
          <p:nvPr/>
        </p:nvGrpSpPr>
        <p:grpSpPr>
          <a:xfrm>
            <a:off x="4923012" y="5358828"/>
            <a:ext cx="1264363" cy="307777"/>
            <a:chOff x="4927270" y="3310844"/>
            <a:chExt cx="1264363" cy="307777"/>
          </a:xfrm>
        </p:grpSpPr>
        <p:sp>
          <p:nvSpPr>
            <p:cNvPr id="285" name="矩形 284"/>
            <p:cNvSpPr/>
            <p:nvPr/>
          </p:nvSpPr>
          <p:spPr>
            <a:xfrm>
              <a:off x="4927270" y="3349357"/>
              <a:ext cx="236055" cy="24130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86" name="文字方塊 285"/>
            <p:cNvSpPr txBox="1"/>
            <p:nvPr/>
          </p:nvSpPr>
          <p:spPr>
            <a:xfrm>
              <a:off x="5162184" y="3310844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Calibri" panose="020F0502020204030204" pitchFamily="34" charset="0"/>
                </a:rPr>
                <a:t>= </a:t>
              </a:r>
              <a:r>
                <a:rPr lang="en-US" altLang="zh-TW" sz="1400" dirty="0">
                  <a:latin typeface="Calibri" panose="020F0502020204030204" pitchFamily="34" charset="0"/>
                </a:rPr>
                <a:t>3</a:t>
              </a:r>
              <a:r>
                <a:rPr lang="en-US" altLang="zh-TW" sz="1400" dirty="0" smtClean="0">
                  <a:latin typeface="Calibri" panose="020F0502020204030204" pitchFamily="34" charset="0"/>
                </a:rPr>
                <a:t>, pushed</a:t>
              </a:r>
              <a:endParaRPr lang="zh-TW" altLang="en-US" sz="1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63" name="文字方塊 162"/>
          <p:cNvSpPr txBox="1"/>
          <p:nvPr/>
        </p:nvSpPr>
        <p:spPr>
          <a:xfrm>
            <a:off x="4631993" y="3757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grpSp>
        <p:nvGrpSpPr>
          <p:cNvPr id="164" name="群組 163"/>
          <p:cNvGrpSpPr/>
          <p:nvPr/>
        </p:nvGrpSpPr>
        <p:grpSpPr>
          <a:xfrm>
            <a:off x="8031630" y="2959837"/>
            <a:ext cx="1690442" cy="369332"/>
            <a:chOff x="8033420" y="3647902"/>
            <a:chExt cx="1690442" cy="369332"/>
          </a:xfrm>
        </p:grpSpPr>
        <p:sp>
          <p:nvSpPr>
            <p:cNvPr id="165" name="文字方塊 164"/>
            <p:cNvSpPr txBox="1"/>
            <p:nvPr/>
          </p:nvSpPr>
          <p:spPr>
            <a:xfrm>
              <a:off x="8637218" y="3647902"/>
              <a:ext cx="10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Count = 0</a:t>
              </a:r>
              <a:endParaRPr lang="zh-TW" altLang="en-US" dirty="0"/>
            </a:p>
          </p:txBody>
        </p:sp>
        <p:cxnSp>
          <p:nvCxnSpPr>
            <p:cNvPr id="166" name="直線單箭頭接點 165"/>
            <p:cNvCxnSpPr/>
            <p:nvPr/>
          </p:nvCxnSpPr>
          <p:spPr>
            <a:xfrm flipH="1">
              <a:off x="8033420" y="3825816"/>
              <a:ext cx="586777" cy="67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4" name="表格 273"/>
          <p:cNvGraphicFramePr>
            <a:graphicFrameLocks noGrp="1"/>
          </p:cNvGraphicFramePr>
          <p:nvPr>
            <p:extLst/>
          </p:nvPr>
        </p:nvGraphicFramePr>
        <p:xfrm>
          <a:off x="7318800" y="3286800"/>
          <a:ext cx="668290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(4,2)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7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72" grpId="0" animBg="1"/>
      <p:bldP spid="279" grpId="0" animBg="1"/>
      <p:bldP spid="2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</a:rPr>
              <a:t>Algorithm for </a:t>
            </a:r>
            <a:r>
              <a:rPr lang="en-US" altLang="zh-TW" dirty="0" smtClean="0">
                <a:latin typeface="Calibri" panose="020F0502020204030204" pitchFamily="34" charset="0"/>
              </a:rPr>
              <a:t>Ex2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5" name="群組 4"/>
          <p:cNvGrpSpPr>
            <a:grpSpLocks noChangeAspect="1"/>
          </p:cNvGrpSpPr>
          <p:nvPr/>
        </p:nvGrpSpPr>
        <p:grpSpPr>
          <a:xfrm>
            <a:off x="1486799" y="2568254"/>
            <a:ext cx="2361540" cy="2414016"/>
            <a:chOff x="1015060" y="1518407"/>
            <a:chExt cx="3775044" cy="3858930"/>
          </a:xfrm>
        </p:grpSpPr>
        <p:sp>
          <p:nvSpPr>
            <p:cNvPr id="6" name="矩形 5"/>
            <p:cNvSpPr/>
            <p:nvPr/>
          </p:nvSpPr>
          <p:spPr>
            <a:xfrm>
              <a:off x="1015068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92572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70076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147580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5084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02588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80092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657596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35096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12600" y="1518407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15064" y="1904300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92568" y="1904300"/>
              <a:ext cx="377504" cy="38589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70072" y="1904300"/>
              <a:ext cx="377504" cy="38589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47576" y="1904300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25080" y="1904300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902584" y="1904300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80088" y="1904300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57592" y="1904300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035092" y="1904300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412596" y="1904300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15060" y="2290193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92564" y="2290193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770068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7572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525076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902580" y="2290193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280084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657588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035088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412592" y="2290193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15060" y="2676086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92564" y="2676086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70068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147572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525076" y="2676086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902580" y="2676086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280084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657588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035088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412592" y="2676086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15060" y="3061979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92564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770068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147572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525076" y="3061979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902580" y="3061979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280084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657588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035088" y="3061979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412592" y="3061979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15068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392572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770076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147580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525084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902588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280092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657596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035096" y="3447872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412600" y="3447872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015064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392568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770072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147576" y="383376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525080" y="383376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902584" y="383376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280088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657592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035092" y="3833765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412596" y="3833765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15060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392564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770068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147572" y="421965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525076" y="421965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902580" y="421965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280084" y="4219658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57588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035088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412592" y="4219658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015060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392564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770068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147572" y="460555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525076" y="460555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902580" y="460555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280084" y="4605551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3657588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4035088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4412592" y="4605551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15060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392564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770068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147572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525076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902580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280084" y="4991444"/>
              <a:ext cx="377504" cy="3858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657588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035088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412592" y="499144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42" name="群組 241"/>
          <p:cNvGrpSpPr>
            <a:grpSpLocks noChangeAspect="1"/>
          </p:cNvGrpSpPr>
          <p:nvPr/>
        </p:nvGrpSpPr>
        <p:grpSpPr>
          <a:xfrm>
            <a:off x="2040896" y="5177261"/>
            <a:ext cx="1335130" cy="307777"/>
            <a:chOff x="1232480" y="5793804"/>
            <a:chExt cx="2135165" cy="492202"/>
          </a:xfrm>
        </p:grpSpPr>
        <p:sp>
          <p:nvSpPr>
            <p:cNvPr id="243" name="矩形 242"/>
            <p:cNvSpPr/>
            <p:nvPr/>
          </p:nvSpPr>
          <p:spPr>
            <a:xfrm>
              <a:off x="1232480" y="5855394"/>
              <a:ext cx="377504" cy="38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2342875" y="5855395"/>
              <a:ext cx="377504" cy="3858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45" name="文字方塊 244"/>
            <p:cNvSpPr txBox="1"/>
            <p:nvPr/>
          </p:nvSpPr>
          <p:spPr>
            <a:xfrm>
              <a:off x="1614188" y="5793804"/>
              <a:ext cx="649091" cy="49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Calibri" panose="020F0502020204030204" pitchFamily="34" charset="0"/>
                </a:rPr>
                <a:t>= 0</a:t>
              </a:r>
              <a:endParaRPr lang="zh-TW" alt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246" name="文字方塊 245"/>
            <p:cNvSpPr txBox="1"/>
            <p:nvPr/>
          </p:nvSpPr>
          <p:spPr>
            <a:xfrm>
              <a:off x="2718554" y="5793804"/>
              <a:ext cx="649091" cy="492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Calibri" panose="020F0502020204030204" pitchFamily="34" charset="0"/>
                </a:rPr>
                <a:t>= 1</a:t>
              </a:r>
              <a:endParaRPr lang="zh-TW" altLang="en-US" sz="1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37" name="文字方塊 136"/>
          <p:cNvSpPr txBox="1"/>
          <p:nvPr/>
        </p:nvSpPr>
        <p:spPr>
          <a:xfrm>
            <a:off x="4610090" y="2035445"/>
            <a:ext cx="2935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Continue from Buffer[Count].</a:t>
            </a:r>
          </a:p>
          <a:p>
            <a:r>
              <a:rPr lang="en-US" altLang="zh-TW" dirty="0" smtClean="0"/>
              <a:t>Ex.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Buffer[1] = (3,3)</a:t>
            </a:r>
            <a:br>
              <a:rPr lang="en-US" altLang="zh-TW" dirty="0" smtClean="0"/>
            </a:br>
            <a:r>
              <a:rPr lang="en-US" altLang="zh-TW" dirty="0" smtClean="0"/>
              <a:t>    Count = Count - 1</a:t>
            </a:r>
            <a:endParaRPr lang="zh-TW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4933060" y="3596325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169214" y="3596325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405368" y="3596325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641521" y="3596325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933058" y="3837727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5169211" y="3837727"/>
            <a:ext cx="236154" cy="24140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405365" y="3837727"/>
            <a:ext cx="236154" cy="24140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641519" y="3837727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4933055" y="4079128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169209" y="4079128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5405362" y="4079128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641516" y="4079128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933055" y="4320530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5169209" y="4320530"/>
            <a:ext cx="236154" cy="2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405362" y="4320530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5641516" y="4320530"/>
            <a:ext cx="236154" cy="2414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61" name="文字方塊 260"/>
          <p:cNvSpPr txBox="1"/>
          <p:nvPr/>
        </p:nvSpPr>
        <p:spPr>
          <a:xfrm>
            <a:off x="7276314" y="293035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Buffer</a:t>
            </a:r>
            <a:endParaRPr lang="zh-TW" altLang="en-US" dirty="0"/>
          </a:p>
        </p:txBody>
      </p:sp>
      <p:sp>
        <p:nvSpPr>
          <p:cNvPr id="264" name="矩形 263"/>
          <p:cNvSpPr/>
          <p:nvPr/>
        </p:nvSpPr>
        <p:spPr>
          <a:xfrm>
            <a:off x="5641200" y="3837600"/>
            <a:ext cx="236154" cy="241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66" name="文字方塊 265"/>
          <p:cNvSpPr txBox="1"/>
          <p:nvPr/>
        </p:nvSpPr>
        <p:spPr>
          <a:xfrm>
            <a:off x="5614266" y="3246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67" name="文字方塊 266"/>
          <p:cNvSpPr txBox="1"/>
          <p:nvPr/>
        </p:nvSpPr>
        <p:spPr>
          <a:xfrm>
            <a:off x="4629061" y="400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68" name="文字方塊 267"/>
          <p:cNvSpPr txBox="1"/>
          <p:nvPr/>
        </p:nvSpPr>
        <p:spPr>
          <a:xfrm>
            <a:off x="4629061" y="4257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8036458" y="3663692"/>
            <a:ext cx="1690442" cy="369332"/>
            <a:chOff x="8033420" y="3647902"/>
            <a:chExt cx="1690442" cy="369332"/>
          </a:xfrm>
        </p:grpSpPr>
        <p:sp>
          <p:nvSpPr>
            <p:cNvPr id="270" name="文字方塊 269"/>
            <p:cNvSpPr txBox="1"/>
            <p:nvPr/>
          </p:nvSpPr>
          <p:spPr>
            <a:xfrm>
              <a:off x="8637218" y="3647902"/>
              <a:ext cx="10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Count = 2</a:t>
              </a:r>
              <a:endParaRPr lang="zh-TW" altLang="en-US" dirty="0"/>
            </a:p>
          </p:txBody>
        </p:sp>
        <p:cxnSp>
          <p:nvCxnSpPr>
            <p:cNvPr id="271" name="直線單箭頭接點 270"/>
            <p:cNvCxnSpPr/>
            <p:nvPr/>
          </p:nvCxnSpPr>
          <p:spPr>
            <a:xfrm flipH="1">
              <a:off x="8033420" y="3825816"/>
              <a:ext cx="586777" cy="67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矩形 271"/>
          <p:cNvSpPr/>
          <p:nvPr/>
        </p:nvSpPr>
        <p:spPr>
          <a:xfrm>
            <a:off x="5407200" y="4078800"/>
            <a:ext cx="236154" cy="24140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75" name="文字方塊 274"/>
          <p:cNvSpPr txBox="1"/>
          <p:nvPr/>
        </p:nvSpPr>
        <p:spPr>
          <a:xfrm>
            <a:off x="5386229" y="3246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79" name="矩形 278"/>
          <p:cNvSpPr/>
          <p:nvPr/>
        </p:nvSpPr>
        <p:spPr>
          <a:xfrm>
            <a:off x="1958400" y="3052800"/>
            <a:ext cx="236154" cy="24140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endParaRPr lang="zh-TW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2196000" y="2811600"/>
            <a:ext cx="236154" cy="241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anose="020F0502020204030204" pitchFamily="34" charset="0"/>
            </a:endParaRPr>
          </a:p>
        </p:txBody>
      </p:sp>
      <p:grpSp>
        <p:nvGrpSpPr>
          <p:cNvPr id="281" name="群組 280"/>
          <p:cNvGrpSpPr/>
          <p:nvPr/>
        </p:nvGrpSpPr>
        <p:grpSpPr>
          <a:xfrm>
            <a:off x="4923012" y="4918196"/>
            <a:ext cx="1321109" cy="307777"/>
            <a:chOff x="4927270" y="3310844"/>
            <a:chExt cx="1321109" cy="307777"/>
          </a:xfrm>
        </p:grpSpPr>
        <p:sp>
          <p:nvSpPr>
            <p:cNvPr id="282" name="矩形 281"/>
            <p:cNvSpPr/>
            <p:nvPr/>
          </p:nvSpPr>
          <p:spPr>
            <a:xfrm>
              <a:off x="4927270" y="3349357"/>
              <a:ext cx="236055" cy="2413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83" name="文字方塊 282"/>
            <p:cNvSpPr txBox="1"/>
            <p:nvPr/>
          </p:nvSpPr>
          <p:spPr>
            <a:xfrm>
              <a:off x="5162184" y="3310844"/>
              <a:ext cx="10861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Calibri" panose="020F0502020204030204" pitchFamily="34" charset="0"/>
                </a:rPr>
                <a:t>= 2, checked</a:t>
              </a:r>
              <a:endParaRPr lang="zh-TW" altLang="en-US" sz="14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84" name="群組 283"/>
          <p:cNvGrpSpPr/>
          <p:nvPr/>
        </p:nvGrpSpPr>
        <p:grpSpPr>
          <a:xfrm>
            <a:off x="4923012" y="5358828"/>
            <a:ext cx="1264363" cy="307777"/>
            <a:chOff x="4927270" y="3310844"/>
            <a:chExt cx="1264363" cy="307777"/>
          </a:xfrm>
        </p:grpSpPr>
        <p:sp>
          <p:nvSpPr>
            <p:cNvPr id="285" name="矩形 284"/>
            <p:cNvSpPr/>
            <p:nvPr/>
          </p:nvSpPr>
          <p:spPr>
            <a:xfrm>
              <a:off x="4927270" y="3349357"/>
              <a:ext cx="236055" cy="24130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86" name="文字方塊 285"/>
            <p:cNvSpPr txBox="1"/>
            <p:nvPr/>
          </p:nvSpPr>
          <p:spPr>
            <a:xfrm>
              <a:off x="5162184" y="3310844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latin typeface="Calibri" panose="020F0502020204030204" pitchFamily="34" charset="0"/>
                </a:rPr>
                <a:t>= </a:t>
              </a:r>
              <a:r>
                <a:rPr lang="en-US" altLang="zh-TW" sz="1400" dirty="0">
                  <a:latin typeface="Calibri" panose="020F0502020204030204" pitchFamily="34" charset="0"/>
                </a:rPr>
                <a:t>3</a:t>
              </a:r>
              <a:r>
                <a:rPr lang="en-US" altLang="zh-TW" sz="1400" dirty="0" smtClean="0">
                  <a:latin typeface="Calibri" panose="020F0502020204030204" pitchFamily="34" charset="0"/>
                </a:rPr>
                <a:t>, pushed</a:t>
              </a:r>
              <a:endParaRPr lang="zh-TW" altLang="en-US" sz="1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63" name="文字方塊 162"/>
          <p:cNvSpPr txBox="1"/>
          <p:nvPr/>
        </p:nvSpPr>
        <p:spPr>
          <a:xfrm>
            <a:off x="4631993" y="3757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graphicFrame>
        <p:nvGraphicFramePr>
          <p:cNvPr id="168" name="表格 167"/>
          <p:cNvGraphicFramePr>
            <a:graphicFrameLocks noGrp="1"/>
          </p:cNvGraphicFramePr>
          <p:nvPr>
            <p:extLst/>
          </p:nvPr>
        </p:nvGraphicFramePr>
        <p:xfrm>
          <a:off x="7318800" y="3286800"/>
          <a:ext cx="668290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(4,2)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3" name="群組 172"/>
          <p:cNvGrpSpPr/>
          <p:nvPr/>
        </p:nvGrpSpPr>
        <p:grpSpPr>
          <a:xfrm>
            <a:off x="8031630" y="3312618"/>
            <a:ext cx="1690442" cy="369332"/>
            <a:chOff x="8031630" y="3312618"/>
            <a:chExt cx="1690442" cy="369332"/>
          </a:xfrm>
        </p:grpSpPr>
        <p:sp>
          <p:nvSpPr>
            <p:cNvPr id="174" name="文字方塊 173"/>
            <p:cNvSpPr txBox="1"/>
            <p:nvPr/>
          </p:nvSpPr>
          <p:spPr>
            <a:xfrm>
              <a:off x="8635428" y="3312618"/>
              <a:ext cx="10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Count = 1</a:t>
              </a:r>
              <a:endParaRPr lang="zh-TW" altLang="en-US" dirty="0"/>
            </a:p>
          </p:txBody>
        </p:sp>
        <p:cxnSp>
          <p:nvCxnSpPr>
            <p:cNvPr id="175" name="直線單箭頭接點 174"/>
            <p:cNvCxnSpPr/>
            <p:nvPr/>
          </p:nvCxnSpPr>
          <p:spPr>
            <a:xfrm flipH="1">
              <a:off x="8031630" y="3490532"/>
              <a:ext cx="586777" cy="67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6" name="表格 175"/>
          <p:cNvGraphicFramePr>
            <a:graphicFrameLocks noGrp="1"/>
          </p:cNvGraphicFramePr>
          <p:nvPr>
            <p:extLst/>
          </p:nvPr>
        </p:nvGraphicFramePr>
        <p:xfrm>
          <a:off x="7318800" y="3286800"/>
          <a:ext cx="668290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(4,2)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9" name="矩形 178"/>
          <p:cNvSpPr/>
          <p:nvPr/>
        </p:nvSpPr>
        <p:spPr>
          <a:xfrm>
            <a:off x="5641200" y="4078800"/>
            <a:ext cx="236154" cy="241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cxnSp>
        <p:nvCxnSpPr>
          <p:cNvPr id="180" name="直線單箭頭接點 179"/>
          <p:cNvCxnSpPr/>
          <p:nvPr/>
        </p:nvCxnSpPr>
        <p:spPr>
          <a:xfrm flipV="1">
            <a:off x="5937053" y="3848358"/>
            <a:ext cx="1332379" cy="399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表格 180"/>
          <p:cNvGraphicFramePr>
            <a:graphicFrameLocks noGrp="1"/>
          </p:cNvGraphicFramePr>
          <p:nvPr>
            <p:extLst/>
          </p:nvPr>
        </p:nvGraphicFramePr>
        <p:xfrm>
          <a:off x="7318800" y="3286800"/>
          <a:ext cx="668290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(4,2)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" name="矩形 184"/>
          <p:cNvSpPr/>
          <p:nvPr/>
        </p:nvSpPr>
        <p:spPr>
          <a:xfrm>
            <a:off x="2196000" y="3052800"/>
            <a:ext cx="236154" cy="241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407200" y="4320000"/>
            <a:ext cx="236154" cy="241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  <p:cxnSp>
        <p:nvCxnSpPr>
          <p:cNvPr id="187" name="直線單箭頭接點 186"/>
          <p:cNvCxnSpPr/>
          <p:nvPr/>
        </p:nvCxnSpPr>
        <p:spPr>
          <a:xfrm flipV="1">
            <a:off x="5690884" y="4211857"/>
            <a:ext cx="1495224" cy="2384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1958400" y="3294000"/>
            <a:ext cx="236154" cy="241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189" name="表格 188"/>
          <p:cNvGraphicFramePr>
            <a:graphicFrameLocks noGrp="1"/>
          </p:cNvGraphicFramePr>
          <p:nvPr>
            <p:extLst/>
          </p:nvPr>
        </p:nvGraphicFramePr>
        <p:xfrm>
          <a:off x="7318800" y="3286800"/>
          <a:ext cx="668290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(4,2)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(3,4)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90" name="群組 189"/>
          <p:cNvGrpSpPr/>
          <p:nvPr/>
        </p:nvGrpSpPr>
        <p:grpSpPr>
          <a:xfrm>
            <a:off x="8036458" y="4021152"/>
            <a:ext cx="1690442" cy="369332"/>
            <a:chOff x="8033420" y="3647902"/>
            <a:chExt cx="1690442" cy="369332"/>
          </a:xfrm>
        </p:grpSpPr>
        <p:sp>
          <p:nvSpPr>
            <p:cNvPr id="191" name="文字方塊 190"/>
            <p:cNvSpPr txBox="1"/>
            <p:nvPr/>
          </p:nvSpPr>
          <p:spPr>
            <a:xfrm>
              <a:off x="8637218" y="3647902"/>
              <a:ext cx="10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Count = 3</a:t>
              </a:r>
              <a:endParaRPr lang="zh-TW" altLang="en-US" dirty="0"/>
            </a:p>
          </p:txBody>
        </p:sp>
        <p:cxnSp>
          <p:nvCxnSpPr>
            <p:cNvPr id="192" name="直線單箭頭接點 191"/>
            <p:cNvCxnSpPr/>
            <p:nvPr/>
          </p:nvCxnSpPr>
          <p:spPr>
            <a:xfrm flipH="1">
              <a:off x="8033420" y="3825816"/>
              <a:ext cx="586777" cy="67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文字方塊 192"/>
          <p:cNvSpPr txBox="1"/>
          <p:nvPr/>
        </p:nvSpPr>
        <p:spPr>
          <a:xfrm>
            <a:off x="6467554" y="5447029"/>
            <a:ext cx="454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Continue </a:t>
            </a:r>
            <a:r>
              <a:rPr lang="en-US" altLang="zh-TW" dirty="0" smtClean="0"/>
              <a:t>this step till </a:t>
            </a:r>
            <a:r>
              <a:rPr lang="en-US" altLang="zh-TW" dirty="0" smtClean="0">
                <a:solidFill>
                  <a:srgbClr val="FF0000"/>
                </a:solidFill>
              </a:rPr>
              <a:t>buffer is empty</a:t>
            </a:r>
            <a:r>
              <a:rPr lang="en-US" altLang="zh-TW" dirty="0" smtClean="0"/>
              <a:t>, then we find the </a:t>
            </a:r>
            <a:r>
              <a:rPr lang="en-US" altLang="zh-TW" dirty="0"/>
              <a:t>first isolated island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174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5" grpId="0" animBg="1"/>
      <p:bldP spid="186" grpId="0" animBg="1"/>
      <p:bldP spid="188" grpId="0" animBg="1"/>
      <p:bldP spid="1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Solution </a:t>
            </a:r>
            <a:r>
              <a:rPr lang="en-US" altLang="zh-TW" dirty="0">
                <a:latin typeface="Calibri" panose="020F0502020204030204" pitchFamily="34" charset="0"/>
              </a:rPr>
              <a:t>for </a:t>
            </a:r>
            <a:r>
              <a:rPr lang="en-US" altLang="zh-TW" dirty="0" smtClean="0">
                <a:latin typeface="Calibri" panose="020F0502020204030204" pitchFamily="34" charset="0"/>
              </a:rPr>
              <a:t>Ex2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92964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70" y="436076"/>
            <a:ext cx="91916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1026</TotalTime>
  <Words>355</Words>
  <Application>Microsoft Office PowerPoint</Application>
  <PresentationFormat>寬螢幕</PresentationFormat>
  <Paragraphs>113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回顧</vt:lpstr>
      <vt:lpstr>機器學習於材料資訊的應用 Machine Learning on Material Informatics</vt:lpstr>
      <vt:lpstr>Program</vt:lpstr>
      <vt:lpstr>Image segmentation</vt:lpstr>
      <vt:lpstr>Exercise 2</vt:lpstr>
      <vt:lpstr>Algorithm for Ex2</vt:lpstr>
      <vt:lpstr>Algorithm for Ex2</vt:lpstr>
      <vt:lpstr>Algorithm for Ex2</vt:lpstr>
      <vt:lpstr>Solution for Ex2</vt:lpstr>
      <vt:lpstr>PowerPoint 簡報</vt:lpstr>
      <vt:lpstr>Solution for Ex2</vt:lpstr>
      <vt:lpstr>PowerPoint 簡報</vt:lpstr>
      <vt:lpstr>Solution for Ex2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「台灣腦科技發展及國際躍升計畫」</dc:title>
  <dc:creator>Administrator</dc:creator>
  <cp:lastModifiedBy>user</cp:lastModifiedBy>
  <cp:revision>19</cp:revision>
  <dcterms:created xsi:type="dcterms:W3CDTF">2017-01-09T00:26:57Z</dcterms:created>
  <dcterms:modified xsi:type="dcterms:W3CDTF">2019-06-10T21:05:53Z</dcterms:modified>
</cp:coreProperties>
</file>