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4" r:id="rId9"/>
    <p:sldId id="266" r:id="rId10"/>
    <p:sldId id="267" r:id="rId11"/>
    <p:sldId id="270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2D92996-8F19-42AC-9DA3-7D97E998A8E2}">
          <p14:sldIdLst>
            <p14:sldId id="256"/>
            <p14:sldId id="257"/>
            <p14:sldId id="258"/>
            <p14:sldId id="259"/>
            <p14:sldId id="262"/>
            <p14:sldId id="263"/>
            <p14:sldId id="261"/>
            <p14:sldId id="264"/>
            <p14:sldId id="266"/>
            <p14:sldId id="267"/>
            <p14:sldId id="270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12" y="888"/>
      </p:cViewPr>
      <p:guideLst>
        <p:guide orient="horz" pos="213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05D3A-A62A-42ED-B084-FF9A9BA0DEAE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C00D5-3C95-4D94-BF8D-AD7D455F5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7108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C00D5-3C95-4D94-BF8D-AD7D455F567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483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b="1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DC30-2E0A-442A-9A69-3EF773C92273}" type="datetime1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99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2C55-8C4F-4485-9B6A-D91C70D330E4}" type="datetime1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01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F93F-7CCA-4135-AD6F-88FE69492668}" type="datetime1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95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5600" indent="-355600">
              <a:buFont typeface="Wingdings" panose="05000000000000000000" pitchFamily="2" charset="2"/>
              <a:buChar char="p"/>
              <a:defRPr/>
            </a:lvl1pPr>
            <a:lvl2pPr marL="541338" indent="-341313">
              <a:buFont typeface="Wingdings" panose="05000000000000000000" pitchFamily="2" charset="2"/>
              <a:buChar char="Ø"/>
              <a:defRPr/>
            </a:lvl2pPr>
            <a:lvl3pPr marL="719138" indent="-334963">
              <a:buSzPct val="70000"/>
              <a:buFont typeface="Wingdings" panose="05000000000000000000" pitchFamily="2" charset="2"/>
              <a:buChar char="l"/>
              <a:defRPr sz="1600"/>
            </a:lvl3pPr>
            <a:lvl4pPr marL="896938" indent="-330200">
              <a:defRPr/>
            </a:lvl4pPr>
            <a:lvl5pPr marL="1074738" indent="-325438"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ACDC-F575-48AD-AE73-239AA5253FAD}" type="datetime1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65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F1AC-A2AF-4C8B-9882-FE6AE1F039B8}" type="datetime1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32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16FB-036A-4603-BAD2-FADA6AD162E0}" type="datetime1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31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AE04-D58F-445C-A445-D8D0C36CF2C1}" type="datetime1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61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43E5-6711-4C8B-8A6A-3BD7957855BD}" type="datetime1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81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6849-9F7D-467B-A10E-B0E4C819078C}" type="datetime1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20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D22F666-6072-4ED8-AB36-943A71C8C840}" type="datetime1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949386-4DC1-4645-BE4D-26F0C03351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6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ADE2-AD36-43AB-98A0-545F42C77B71}" type="datetime1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99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D40585-BB5F-4998-BB35-197D4BBBDDE6}" type="datetime1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949386-4DC1-4645-BE4D-26F0C03351F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89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061160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dirty="0">
                <a:latin typeface="Calibri" panose="020F0502020204030204" pitchFamily="34" charset="0"/>
                <a:ea typeface="標楷體" panose="03000509000000000000" pitchFamily="65" charset="-120"/>
              </a:rPr>
              <a:t>機器學習於材料資訊的</a:t>
            </a:r>
            <a:r>
              <a:rPr lang="zh-TW" altLang="en-US" sz="4400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應用</a:t>
            </a:r>
            <a:r>
              <a:rPr lang="en-US" altLang="zh-TW" sz="4400" dirty="0">
                <a:latin typeface="Calibri" panose="020F0502020204030204" pitchFamily="34" charset="0"/>
                <a:ea typeface="標楷體" panose="03000509000000000000" pitchFamily="65" charset="-120"/>
              </a:rPr>
              <a:t/>
            </a:r>
            <a:br>
              <a:rPr lang="en-US" altLang="zh-TW" sz="4400" dirty="0">
                <a:latin typeface="Calibri" panose="020F0502020204030204" pitchFamily="34" charset="0"/>
                <a:ea typeface="標楷體" panose="03000509000000000000" pitchFamily="65" charset="-120"/>
              </a:rPr>
            </a:br>
            <a:r>
              <a:rPr lang="zh-TW" altLang="en-US" sz="4400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期中報告</a:t>
            </a:r>
            <a:r>
              <a:rPr lang="en-US" altLang="zh-TW" sz="4400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-</a:t>
            </a:r>
            <a:r>
              <a:rPr lang="zh-TW" altLang="en-US" sz="4400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拋物線神經網絡模型建置</a:t>
            </a:r>
            <a:endParaRPr lang="zh-TW" altLang="en-US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指導老師：陳南佑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(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</a:rPr>
              <a:t>nan-yow Chen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、楊安正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(An-Cheng Yang)</a:t>
            </a:r>
          </a:p>
          <a:p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小組成員：陳學儀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0581506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、潘氏玄媖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0781532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、陸慕婷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0751536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367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0228" y="-62897"/>
            <a:ext cx="10058400" cy="968440"/>
          </a:xfrm>
        </p:spPr>
        <p:txBody>
          <a:bodyPr/>
          <a:lstStyle/>
          <a:p>
            <a:pPr algn="ctr"/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Tensorboard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l="27380" t="30917" r="35000" b="24498"/>
          <a:stretch/>
        </p:blipFill>
        <p:spPr>
          <a:xfrm>
            <a:off x="773723" y="3912483"/>
            <a:ext cx="4215526" cy="293206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/>
          <a:srcRect l="25793" t="41275" r="36663" b="14963"/>
          <a:stretch/>
        </p:blipFill>
        <p:spPr>
          <a:xfrm>
            <a:off x="6843402" y="930729"/>
            <a:ext cx="4768027" cy="298549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/>
          <a:srcRect l="27189" t="36420" r="37381" b="18682"/>
          <a:stretch/>
        </p:blipFill>
        <p:spPr>
          <a:xfrm>
            <a:off x="756138" y="850566"/>
            <a:ext cx="4233112" cy="301749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5"/>
          <a:srcRect l="25635" t="35573" r="36358" b="20114"/>
          <a:stretch/>
        </p:blipFill>
        <p:spPr>
          <a:xfrm>
            <a:off x="6843402" y="3880349"/>
            <a:ext cx="4768027" cy="296676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8158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0228" y="-62897"/>
            <a:ext cx="10058400" cy="968440"/>
          </a:xfrm>
        </p:spPr>
        <p:txBody>
          <a:bodyPr/>
          <a:lstStyle/>
          <a:p>
            <a:pPr algn="ctr"/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Tensorboard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27778" t="25979" r="-556" b="34092"/>
          <a:stretch/>
        </p:blipFill>
        <p:spPr>
          <a:xfrm>
            <a:off x="-1" y="835940"/>
            <a:ext cx="6901991" cy="2284457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25952" t="19771" r="1429" b="42134"/>
          <a:stretch/>
        </p:blipFill>
        <p:spPr>
          <a:xfrm>
            <a:off x="7199799" y="835940"/>
            <a:ext cx="4992202" cy="2284456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/>
          <a:srcRect l="24761" t="17795" r="11984" b="22382"/>
          <a:stretch/>
        </p:blipFill>
        <p:spPr>
          <a:xfrm>
            <a:off x="195942" y="3392488"/>
            <a:ext cx="5573486" cy="296506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5"/>
          <a:srcRect l="43889" t="16148" r="26984" b="5873"/>
          <a:stretch/>
        </p:blipFill>
        <p:spPr>
          <a:xfrm>
            <a:off x="7067533" y="3441700"/>
            <a:ext cx="1936263" cy="291585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8244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16483"/>
          </a:xfrm>
        </p:spPr>
        <p:txBody>
          <a:bodyPr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刻意將數據排序，對於訓練並無幫助，反而導致</a:t>
            </a:r>
            <a:r>
              <a:rPr lang="en-US" altLang="zh-TW" sz="2800" dirty="0" err="1" smtClean="0"/>
              <a:t>acc</a:t>
            </a:r>
            <a:r>
              <a:rPr lang="zh-TW" altLang="en-US" sz="2800" dirty="0" smtClean="0"/>
              <a:t>很低</a:t>
            </a:r>
            <a:endParaRPr lang="en-US" altLang="zh-TW" sz="2800" dirty="0" smtClean="0"/>
          </a:p>
          <a:p>
            <a:r>
              <a:rPr lang="zh-TW" altLang="en-US" sz="2800" dirty="0" smtClean="0"/>
              <a:t>建模完成後，</a:t>
            </a:r>
            <a:r>
              <a:rPr lang="en-US" altLang="zh-TW" sz="2800" dirty="0" smtClean="0"/>
              <a:t>train</a:t>
            </a:r>
            <a:r>
              <a:rPr lang="zh-TW" altLang="en-US" sz="2800" dirty="0" smtClean="0"/>
              <a:t>的時候，同一組</a:t>
            </a:r>
            <a:r>
              <a:rPr lang="en-US" altLang="zh-TW" sz="2800" dirty="0" smtClean="0"/>
              <a:t>data</a:t>
            </a:r>
            <a:r>
              <a:rPr lang="zh-TW" altLang="en-US" sz="2800" dirty="0" smtClean="0"/>
              <a:t>，相同神經網絡，每次</a:t>
            </a:r>
            <a:r>
              <a:rPr lang="en-US" altLang="zh-TW" sz="2800" dirty="0" smtClean="0"/>
              <a:t>train</a:t>
            </a:r>
            <a:r>
              <a:rPr lang="zh-TW" altLang="en-US" sz="2800" dirty="0" smtClean="0"/>
              <a:t>結果幾乎都不同，但趨勢會一致</a:t>
            </a:r>
            <a:endParaRPr lang="en-US" altLang="zh-TW" sz="2800" dirty="0" smtClean="0"/>
          </a:p>
          <a:p>
            <a:r>
              <a:rPr lang="zh-TW" altLang="en-US" sz="2800" dirty="0" smtClean="0"/>
              <a:t>更換不同</a:t>
            </a:r>
            <a:r>
              <a:rPr lang="en-US" altLang="zh-TW" sz="2800" dirty="0" err="1" smtClean="0"/>
              <a:t>random.seed</a:t>
            </a:r>
            <a:r>
              <a:rPr lang="zh-TW" altLang="en-US" sz="2800" dirty="0" smtClean="0"/>
              <a:t>，對於</a:t>
            </a:r>
            <a:r>
              <a:rPr lang="en-US" altLang="zh-TW" sz="2800" dirty="0" err="1" smtClean="0"/>
              <a:t>epotch</a:t>
            </a:r>
            <a:r>
              <a:rPr lang="zh-TW" altLang="en-US" sz="2800" dirty="0" smtClean="0"/>
              <a:t>次數設定有幫助</a:t>
            </a:r>
            <a:endParaRPr lang="en-US" altLang="zh-TW" sz="2800" dirty="0" smtClean="0"/>
          </a:p>
          <a:p>
            <a:r>
              <a:rPr lang="zh-TW" altLang="en-US" sz="2800" dirty="0" smtClean="0"/>
              <a:t>對於迴歸問題，網絡不需太複雜，但數據夠多，</a:t>
            </a:r>
            <a:r>
              <a:rPr lang="en-US" altLang="zh-TW" sz="2800" dirty="0" err="1" smtClean="0"/>
              <a:t>acc</a:t>
            </a:r>
            <a:r>
              <a:rPr lang="zh-TW" altLang="en-US" sz="2800" dirty="0" smtClean="0"/>
              <a:t>能夠有效提高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32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</a:rPr>
              <a:t>Exercise</a:t>
            </a:r>
            <a:endParaRPr lang="zh-TW" altLang="en-US" dirty="0">
              <a:latin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9489626" cy="4023360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Ex: build a neural network to predict the max. height and max. distance of </a:t>
            </a:r>
            <a:r>
              <a:rPr lang="en-US" altLang="zh-TW" b="1" dirty="0">
                <a:latin typeface="Calibri" panose="020F0502020204030204" pitchFamily="34" charset="0"/>
                <a:ea typeface="標楷體" panose="03000509000000000000" pitchFamily="65" charset="-120"/>
              </a:rPr>
              <a:t>projectile </a:t>
            </a:r>
            <a:r>
              <a:rPr lang="en-US" altLang="zh-TW" b="1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motion for the given initial velocity </a:t>
            </a:r>
            <a:r>
              <a:rPr lang="en-US" altLang="zh-TW" b="1" dirty="0">
                <a:latin typeface="Calibri" panose="020F0502020204030204" pitchFamily="34" charset="0"/>
                <a:ea typeface="標楷體" panose="03000509000000000000" pitchFamily="65" charset="-120"/>
              </a:rPr>
              <a:t>and </a:t>
            </a:r>
            <a:r>
              <a:rPr lang="en-US" altLang="zh-TW" b="1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elevation </a:t>
            </a:r>
            <a:r>
              <a:rPr lang="en-US" altLang="zh-TW" b="1" dirty="0">
                <a:latin typeface="Calibri" panose="020F0502020204030204" pitchFamily="34" charset="0"/>
                <a:ea typeface="標楷體" panose="03000509000000000000" pitchFamily="65" charset="-120"/>
              </a:rPr>
              <a:t>angle.</a:t>
            </a:r>
            <a:endParaRPr lang="en-US" altLang="zh-TW" b="1" dirty="0" smtClean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2</a:t>
            </a:fld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3958188" y="2969649"/>
            <a:ext cx="4286250" cy="2857500"/>
            <a:chOff x="3846732" y="3011594"/>
            <a:chExt cx="4286250" cy="2857500"/>
          </a:xfrm>
        </p:grpSpPr>
        <p:pic>
          <p:nvPicPr>
            <p:cNvPr id="1027" name="Picture 3" descr="ãæå°éåãçåçæå°çµæ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6732" y="3011594"/>
              <a:ext cx="428625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直線單箭頭接點 6"/>
            <p:cNvCxnSpPr/>
            <p:nvPr/>
          </p:nvCxnSpPr>
          <p:spPr>
            <a:xfrm>
              <a:off x="5889072" y="3707934"/>
              <a:ext cx="0" cy="964734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/>
            <p:cNvSpPr txBox="1"/>
            <p:nvPr/>
          </p:nvSpPr>
          <p:spPr>
            <a:xfrm>
              <a:off x="5537694" y="4071012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H</a:t>
              </a:r>
              <a:endParaRPr lang="zh-TW" altLang="en-US" dirty="0">
                <a:solidFill>
                  <a:srgbClr val="C00000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48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問題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釐清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問題類型：分類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迴歸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  <a:p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1028" name="Picture 4" descr="https://scontent.ftpe8-1.fna.fbcdn.net/v/t1.15752-9/59189017_522264394971473_4737653178676281344_n.png?_nc_cat=108&amp;_nc_ht=scontent.ftpe8-1.fna&amp;oh=432126177c68c577e89a64a94d3e2d9f&amp;oe=5D5F8D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06" y="2918835"/>
            <a:ext cx="5819775" cy="2686051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向右箭號 4"/>
          <p:cNvSpPr/>
          <p:nvPr/>
        </p:nvSpPr>
        <p:spPr>
          <a:xfrm>
            <a:off x="6757416" y="3922151"/>
            <a:ext cx="1340300" cy="679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替代程序 5"/>
          <p:cNvSpPr/>
          <p:nvPr/>
        </p:nvSpPr>
        <p:spPr>
          <a:xfrm>
            <a:off x="8125148" y="3480549"/>
            <a:ext cx="2057400" cy="1433146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迴歸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12924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分工項目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991088" cy="4023360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數據產生：陸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慕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婷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神經網絡建置：陳學儀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神經網絡優化：陸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慕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婷、陳學儀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潘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氏玄媖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Tensorboard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神經網絡圖形化：潘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氏玄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媖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、陳學儀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smtClean="0">
                <a:latin typeface="標楷體" panose="03000509000000000000" pitchFamily="65" charset="-120"/>
                <a:ea typeface="標楷體" panose="03000509000000000000" pitchFamily="65" charset="-120"/>
              </a:rPr>
              <a:t>簡報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與口頭報告：陳學儀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54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網絡與訓練</a:t>
            </a:r>
            <a:r>
              <a:rPr lang="zh-TW" altLang="en-US" dirty="0" smtClean="0"/>
              <a:t>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準備</a:t>
            </a:r>
            <a:r>
              <a:rPr lang="en-US" altLang="zh-TW" dirty="0" smtClean="0"/>
              <a:t>dataset</a:t>
            </a:r>
            <a:r>
              <a:rPr lang="zh-TW" altLang="en-US" dirty="0" smtClean="0"/>
              <a:t>：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random.seed</a:t>
            </a:r>
            <a:r>
              <a:rPr lang="zh-TW" altLang="en-US" dirty="0" smtClean="0"/>
              <a:t>，產出初速</a:t>
            </a:r>
            <a:r>
              <a:rPr lang="en-US" altLang="zh-TW" dirty="0" smtClean="0"/>
              <a:t>V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theata</a:t>
            </a:r>
            <a:r>
              <a:rPr lang="en-US" altLang="zh-TW" dirty="0" smtClean="0"/>
              <a:t>(0~90</a:t>
            </a:r>
            <a:r>
              <a:rPr lang="zh-TW" altLang="en-US" dirty="0" smtClean="0"/>
              <a:t>度</a:t>
            </a:r>
            <a:r>
              <a:rPr lang="en-US" altLang="zh-TW" dirty="0" smtClean="0"/>
              <a:t>)</a:t>
            </a:r>
            <a:r>
              <a:rPr lang="zh-TW" altLang="en-US" dirty="0" smtClean="0"/>
              <a:t>數據，</a:t>
            </a:r>
            <a:r>
              <a:rPr lang="zh-TW" altLang="en-US" dirty="0" smtClean="0"/>
              <a:t>依據公式得出相對應的</a:t>
            </a:r>
            <a:r>
              <a:rPr lang="en-US" altLang="zh-TW" dirty="0" smtClean="0"/>
              <a:t>Max R</a:t>
            </a:r>
            <a:r>
              <a:rPr lang="zh-TW" altLang="en-US" dirty="0" smtClean="0"/>
              <a:t>及</a:t>
            </a:r>
            <a:r>
              <a:rPr lang="en-US" altLang="zh-TW" dirty="0" smtClean="0"/>
              <a:t>H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建構神經網絡：使用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 backend</a:t>
            </a:r>
            <a:r>
              <a:rPr lang="zh-TW" altLang="en-US" dirty="0" smtClean="0"/>
              <a:t>下的</a:t>
            </a:r>
            <a:r>
              <a:rPr lang="en-US" altLang="zh-TW" dirty="0" err="1" smtClean="0"/>
              <a:t>Keras</a:t>
            </a:r>
            <a:r>
              <a:rPr lang="zh-TW" altLang="en-US" dirty="0" smtClean="0"/>
              <a:t> 建置</a:t>
            </a:r>
            <a:r>
              <a:rPr lang="en-US" altLang="zh-TW" dirty="0" smtClean="0"/>
              <a:t>Dense</a:t>
            </a:r>
            <a:r>
              <a:rPr lang="zh-TW" altLang="en-US" dirty="0" smtClean="0"/>
              <a:t>層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訓練與評估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53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117341"/>
            <a:ext cx="10058400" cy="778771"/>
          </a:xfrm>
        </p:spPr>
        <p:txBody>
          <a:bodyPr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拋物線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Max 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Max H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曲面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03" y="3541725"/>
            <a:ext cx="3990886" cy="2660591"/>
          </a:xfr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026" y="3605698"/>
            <a:ext cx="3776551" cy="2517700"/>
          </a:xfrm>
          <a:prstGeom prst="rect">
            <a:avLst/>
          </a:prstGeom>
        </p:spPr>
      </p:pic>
      <p:pic>
        <p:nvPicPr>
          <p:cNvPr id="9" name="內容版面配置區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24" y="896112"/>
            <a:ext cx="4115039" cy="274335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026" y="1232499"/>
            <a:ext cx="3438461" cy="2292307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5334123" y="1634106"/>
            <a:ext cx="1523753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角度、初速以線性關係代入公式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334122" y="4582342"/>
            <a:ext cx="1523753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角度排序、初速數據洗</a:t>
            </a:r>
            <a:r>
              <a:rPr lang="zh-TW" altLang="en-US" dirty="0"/>
              <a:t>牌</a:t>
            </a:r>
            <a:r>
              <a:rPr lang="zh-TW" altLang="en-US" dirty="0" smtClean="0"/>
              <a:t>代入公式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446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42912" y="311302"/>
            <a:ext cx="10058400" cy="54277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訓練模型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random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資料數據點繪圖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08" y="829374"/>
            <a:ext cx="4000976" cy="2667317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047" y="724718"/>
            <a:ext cx="3920537" cy="261369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619" y="3392488"/>
            <a:ext cx="4174851" cy="278323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5" y="3240500"/>
            <a:ext cx="4402833" cy="2935222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5114791" y="4526280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角度排序</a:t>
            </a:r>
            <a:endParaRPr lang="en-US" altLang="zh-TW" dirty="0" smtClean="0"/>
          </a:p>
          <a:p>
            <a:r>
              <a:rPr lang="en-US" altLang="zh-TW" dirty="0" err="1" smtClean="0"/>
              <a:t>theta.sort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446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結果與討論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60" y="1255044"/>
            <a:ext cx="10058400" cy="4023360"/>
          </a:xfrm>
        </p:spPr>
        <p:txBody>
          <a:bodyPr/>
          <a:lstStyle/>
          <a:p>
            <a:r>
              <a:rPr lang="zh-TW" altLang="en-US" dirty="0" smtClean="0"/>
              <a:t>輸入層</a:t>
            </a:r>
            <a:r>
              <a:rPr lang="en-US" altLang="zh-TW" dirty="0" err="1" smtClean="0"/>
              <a:t>x1</a:t>
            </a:r>
            <a:r>
              <a:rPr lang="zh-TW" altLang="en-US" dirty="0" smtClean="0"/>
              <a:t>、隱藏層</a:t>
            </a:r>
            <a:r>
              <a:rPr lang="en-US" altLang="zh-TW" dirty="0" err="1" smtClean="0"/>
              <a:t>x1</a:t>
            </a:r>
            <a:r>
              <a:rPr lang="zh-TW" altLang="en-US" dirty="0" smtClean="0"/>
              <a:t>；輸</a:t>
            </a:r>
            <a:r>
              <a:rPr lang="zh-TW" altLang="en-US" dirty="0"/>
              <a:t>出</a:t>
            </a:r>
            <a:r>
              <a:rPr lang="zh-TW" altLang="en-US" dirty="0" smtClean="0"/>
              <a:t>層</a:t>
            </a:r>
            <a:r>
              <a:rPr lang="en-US" altLang="zh-TW" dirty="0" err="1"/>
              <a:t>x1</a:t>
            </a:r>
            <a:endParaRPr lang="en-US" altLang="zh-TW" dirty="0" smtClean="0"/>
          </a:p>
          <a:p>
            <a:r>
              <a:rPr lang="en-US" altLang="zh-TW" dirty="0" err="1" smtClean="0"/>
              <a:t>Dataset10000</a:t>
            </a:r>
            <a:r>
              <a:rPr lang="zh-TW" altLang="en-US" dirty="0" smtClean="0"/>
              <a:t>；</a:t>
            </a:r>
            <a:r>
              <a:rPr lang="en-US" altLang="zh-TW" dirty="0"/>
              <a:t> loss='</a:t>
            </a:r>
            <a:r>
              <a:rPr lang="en-US" altLang="zh-TW" dirty="0" err="1">
                <a:solidFill>
                  <a:srgbClr val="FF0000"/>
                </a:solidFill>
              </a:rPr>
              <a:t>mse</a:t>
            </a:r>
            <a:r>
              <a:rPr lang="en-US" altLang="zh-TW" dirty="0"/>
              <a:t>',metrics=['</a:t>
            </a:r>
            <a:r>
              <a:rPr lang="en-US" altLang="zh-TW" dirty="0">
                <a:solidFill>
                  <a:srgbClr val="FF0000"/>
                </a:solidFill>
              </a:rPr>
              <a:t>accuracy</a:t>
            </a:r>
            <a:r>
              <a:rPr lang="en-US" altLang="zh-TW" dirty="0"/>
              <a:t>']; </a:t>
            </a:r>
            <a:r>
              <a:rPr lang="en-US" altLang="zh-TW" dirty="0" err="1" smtClean="0"/>
              <a:t>validation_split</a:t>
            </a:r>
            <a:r>
              <a:rPr lang="en-US" altLang="zh-TW" dirty="0"/>
              <a:t>=0.1; activation=</a:t>
            </a:r>
            <a:r>
              <a:rPr lang="en-US" altLang="zh-TW" dirty="0">
                <a:solidFill>
                  <a:srgbClr val="FF0000"/>
                </a:solidFill>
              </a:rPr>
              <a:t>'</a:t>
            </a:r>
            <a:r>
              <a:rPr lang="en-US" altLang="zh-TW" dirty="0" err="1">
                <a:solidFill>
                  <a:srgbClr val="FF0000"/>
                </a:solidFill>
              </a:rPr>
              <a:t>relu</a:t>
            </a:r>
            <a:r>
              <a:rPr lang="en-US" altLang="zh-TW" dirty="0">
                <a:solidFill>
                  <a:srgbClr val="FF0000"/>
                </a:solidFill>
              </a:rPr>
              <a:t>'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8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360797"/>
              </p:ext>
            </p:extLst>
          </p:nvPr>
        </p:nvGraphicFramePr>
        <p:xfrm>
          <a:off x="179518" y="2436425"/>
          <a:ext cx="11664952" cy="237882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95527">
                  <a:extLst>
                    <a:ext uri="{9D8B030D-6E8A-4147-A177-3AD203B41FA5}">
                      <a16:colId xmlns:a16="http://schemas.microsoft.com/office/drawing/2014/main" val="471813327"/>
                    </a:ext>
                  </a:extLst>
                </a:gridCol>
                <a:gridCol w="2523431">
                  <a:extLst>
                    <a:ext uri="{9D8B030D-6E8A-4147-A177-3AD203B41FA5}">
                      <a16:colId xmlns:a16="http://schemas.microsoft.com/office/drawing/2014/main" val="3724120341"/>
                    </a:ext>
                  </a:extLst>
                </a:gridCol>
                <a:gridCol w="2754864">
                  <a:extLst>
                    <a:ext uri="{9D8B030D-6E8A-4147-A177-3AD203B41FA5}">
                      <a16:colId xmlns:a16="http://schemas.microsoft.com/office/drawing/2014/main" val="1055700351"/>
                    </a:ext>
                  </a:extLst>
                </a:gridCol>
                <a:gridCol w="2658139">
                  <a:extLst>
                    <a:ext uri="{9D8B030D-6E8A-4147-A177-3AD203B41FA5}">
                      <a16:colId xmlns:a16="http://schemas.microsoft.com/office/drawing/2014/main" val="2321592886"/>
                    </a:ext>
                  </a:extLst>
                </a:gridCol>
                <a:gridCol w="2332991">
                  <a:extLst>
                    <a:ext uri="{9D8B030D-6E8A-4147-A177-3AD203B41FA5}">
                      <a16:colId xmlns:a16="http://schemas.microsoft.com/office/drawing/2014/main" val="1818900110"/>
                    </a:ext>
                  </a:extLst>
                </a:gridCol>
              </a:tblGrid>
              <a:tr h="42095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Optimizer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+ dropout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+1 Dense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+2 Dense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97589"/>
                  </a:ext>
                </a:extLst>
              </a:tr>
              <a:tr h="63219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Adam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loss: 11089.33290625</a:t>
                      </a:r>
                    </a:p>
                    <a:p>
                      <a:r>
                        <a:rPr lang="en-US" altLang="zh-TW" dirty="0" smtClean="0"/>
                        <a:t>accuracy: 0.857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loss: 14345.139265625</a:t>
                      </a:r>
                    </a:p>
                    <a:p>
                      <a:r>
                        <a:rPr lang="en-US" altLang="zh-TW" dirty="0" smtClean="0"/>
                        <a:t>accuracy: 0.857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loss: 3569.3128515625</a:t>
                      </a:r>
                    </a:p>
                    <a:p>
                      <a:r>
                        <a:rPr lang="en-US" altLang="zh-TW" dirty="0" smtClean="0"/>
                        <a:t>accuracy: 0.868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loss: 12391.6475</a:t>
                      </a:r>
                    </a:p>
                    <a:p>
                      <a:r>
                        <a:rPr lang="en-US" altLang="zh-TW" dirty="0" smtClean="0"/>
                        <a:t>accuracy: 0.857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017058"/>
                  </a:ext>
                </a:extLst>
              </a:tr>
              <a:tr h="677713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RMSprop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loss: 51783.994</a:t>
                      </a:r>
                    </a:p>
                    <a:p>
                      <a:r>
                        <a:rPr lang="en-US" altLang="zh-TW" dirty="0" smtClean="0"/>
                        <a:t>accuracy: 0.516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loss: 15048.03925</a:t>
                      </a:r>
                    </a:p>
                    <a:p>
                      <a:r>
                        <a:rPr lang="en-US" altLang="zh-TW" dirty="0" smtClean="0"/>
                        <a:t>accuracy: 0.857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041396"/>
                  </a:ext>
                </a:extLst>
              </a:tr>
              <a:tr h="63219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SGD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loss: 61700.014875</a:t>
                      </a:r>
                    </a:p>
                    <a:p>
                      <a:r>
                        <a:rPr lang="en-US" altLang="zh-TW" dirty="0" smtClean="0"/>
                        <a:t>accuracy: 0.857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loss: 61700.014875</a:t>
                      </a:r>
                    </a:p>
                    <a:p>
                      <a:r>
                        <a:rPr lang="en-US" altLang="zh-TW" dirty="0" smtClean="0"/>
                        <a:t>accuracy: 0.857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873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62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18297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結果與討論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1908361"/>
            <a:ext cx="10058400" cy="1190439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網絡加深、加廣等，皆無法突破</a:t>
            </a:r>
            <a:r>
              <a:rPr lang="en-US" altLang="zh-TW" dirty="0" smtClean="0"/>
              <a:t>90%</a:t>
            </a:r>
          </a:p>
          <a:p>
            <a:r>
              <a:rPr lang="zh-TW" altLang="en-US" dirty="0" smtClean="0"/>
              <a:t>最後把網絡調回一個隱藏層，</a:t>
            </a:r>
            <a:r>
              <a:rPr lang="en-US" altLang="zh-TW" dirty="0" smtClean="0"/>
              <a:t>dataset</a:t>
            </a:r>
            <a:r>
              <a:rPr lang="zh-TW" altLang="en-US" dirty="0" smtClean="0"/>
              <a:t>改成</a:t>
            </a:r>
            <a:r>
              <a:rPr lang="en-US" altLang="zh-TW" dirty="0" smtClean="0"/>
              <a:t>10</a:t>
            </a:r>
            <a:r>
              <a:rPr lang="zh-TW" altLang="en-US" dirty="0" smtClean="0"/>
              <a:t>萬筆，訓練時偶爾出現九成的</a:t>
            </a:r>
            <a:r>
              <a:rPr lang="en-US" altLang="zh-TW" dirty="0" err="1" smtClean="0"/>
              <a:t>acc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054100" y="3119843"/>
            <a:ext cx="10058400" cy="26920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355600" indent="-355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1338" indent="-34131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19138" indent="-3349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896938" indent="-3302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074738" indent="-325438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= keras.models.Sequential()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model.add(keras.layers.Dense(2, input_dim=2,kernel_initializer='normal', activation='relu')) 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model.add(keras.layers.Dense(8, activation='relu'))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model.add(keras.layers.Dropout(0.2, noise_shape=None, seed=None))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model.add(keras.layers.Dense(2, activation='relu'))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model.compile(optimizer='adam',loss='mse',metrics=['accuracy'])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93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1883</TotalTime>
  <Words>477</Words>
  <Application>Microsoft Office PowerPoint</Application>
  <PresentationFormat>寬螢幕</PresentationFormat>
  <Paragraphs>80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回顧</vt:lpstr>
      <vt:lpstr>機器學習於材料資訊的應用 期中報告-拋物線神經網絡模型建置</vt:lpstr>
      <vt:lpstr>Exercise</vt:lpstr>
      <vt:lpstr>問題釐清</vt:lpstr>
      <vt:lpstr>分工項目</vt:lpstr>
      <vt:lpstr>網絡與訓練步驟</vt:lpstr>
      <vt:lpstr>拋物線Max R與Max H曲面</vt:lpstr>
      <vt:lpstr>訓練模型random資料數據點繪圖</vt:lpstr>
      <vt:lpstr>結果與討論</vt:lpstr>
      <vt:lpstr>結果與討論</vt:lpstr>
      <vt:lpstr>Tensorboard</vt:lpstr>
      <vt:lpstr>Tensorboard</vt:lpstr>
      <vt:lpstr>結論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for 「台灣腦科技發展及國際躍升計畫」</dc:title>
  <dc:creator>Administrator</dc:creator>
  <cp:lastModifiedBy>363</cp:lastModifiedBy>
  <cp:revision>55</cp:revision>
  <dcterms:created xsi:type="dcterms:W3CDTF">2017-01-09T00:26:57Z</dcterms:created>
  <dcterms:modified xsi:type="dcterms:W3CDTF">2019-05-06T17:14:30Z</dcterms:modified>
</cp:coreProperties>
</file>