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32" r:id="rId3"/>
    <p:sldId id="331" r:id="rId4"/>
    <p:sldId id="333" r:id="rId5"/>
    <p:sldId id="334" r:id="rId6"/>
    <p:sldId id="335" r:id="rId7"/>
    <p:sldId id="336" r:id="rId8"/>
    <p:sldId id="337" r:id="rId9"/>
    <p:sldId id="339" r:id="rId10"/>
    <p:sldId id="340" r:id="rId11"/>
    <p:sldId id="341" r:id="rId12"/>
    <p:sldId id="342" r:id="rId13"/>
    <p:sldId id="343" r:id="rId14"/>
    <p:sldId id="344" r:id="rId15"/>
    <p:sldId id="347" r:id="rId16"/>
    <p:sldId id="346" r:id="rId17"/>
    <p:sldId id="345"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8" r:id="rId38"/>
    <p:sldId id="367" r:id="rId39"/>
    <p:sldId id="369" r:id="rId40"/>
    <p:sldId id="372" r:id="rId41"/>
    <p:sldId id="370" r:id="rId42"/>
    <p:sldId id="371" r:id="rId43"/>
    <p:sldId id="373" r:id="rId44"/>
    <p:sldId id="374" r:id="rId45"/>
    <p:sldId id="375" r:id="rId46"/>
    <p:sldId id="376" r:id="rId47"/>
    <p:sldId id="377" r:id="rId48"/>
    <p:sldId id="378" r:id="rId49"/>
    <p:sldId id="379" r:id="rId50"/>
    <p:sldId id="381" r:id="rId51"/>
    <p:sldId id="380" r:id="rId52"/>
    <p:sldId id="382" r:id="rId53"/>
    <p:sldId id="383" r:id="rId54"/>
    <p:sldId id="384" r:id="rId55"/>
    <p:sldId id="385" r:id="rId56"/>
    <p:sldId id="386" r:id="rId57"/>
    <p:sldId id="387" r:id="rId58"/>
    <p:sldId id="33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4E3A-8C8D-4D6C-9122-68F250023317}"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059A4-4C11-432C-BE58-AC7785F9B6F0}" type="slidenum">
              <a:rPr lang="en-US" smtClean="0"/>
              <a:t>‹#›</a:t>
            </a:fld>
            <a:endParaRPr lang="en-US"/>
          </a:p>
        </p:txBody>
      </p:sp>
    </p:spTree>
    <p:extLst>
      <p:ext uri="{BB962C8B-B14F-4D97-AF65-F5344CB8AC3E}">
        <p14:creationId xmlns:p14="http://schemas.microsoft.com/office/powerpoint/2010/main" val="155556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059A4-4C11-432C-BE58-AC7785F9B6F0}" type="slidenum">
              <a:rPr lang="en-US" smtClean="0"/>
              <a:t>22</a:t>
            </a:fld>
            <a:endParaRPr lang="en-US"/>
          </a:p>
        </p:txBody>
      </p:sp>
    </p:spTree>
    <p:extLst>
      <p:ext uri="{BB962C8B-B14F-4D97-AF65-F5344CB8AC3E}">
        <p14:creationId xmlns:p14="http://schemas.microsoft.com/office/powerpoint/2010/main" val="98135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FDAFF-71CC-4E05-9A86-B4E6AAB9272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02A3-35C8-4991-B563-E0FEAC49D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6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FDAFF-71CC-4E05-9A86-B4E6AAB9272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372138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FDAFF-71CC-4E05-9A86-B4E6AAB9272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387813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FDAFF-71CC-4E05-9A86-B4E6AAB9272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223697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FDAFF-71CC-4E05-9A86-B4E6AAB9272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302A3-35C8-4991-B563-E0FEAC49D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19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FDAFF-71CC-4E05-9A86-B4E6AAB92723}"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264015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FDAFF-71CC-4E05-9A86-B4E6AAB92723}"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209531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DFDAFF-71CC-4E05-9A86-B4E6AAB92723}"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265728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DFDAFF-71CC-4E05-9A86-B4E6AAB92723}" type="datetimeFigureOut">
              <a:rPr lang="en-US" smtClean="0"/>
              <a:t>2/22/2023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273042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16101" y="-19791"/>
            <a:ext cx="5644326" cy="6426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47346" y="552796"/>
            <a:ext cx="4466492" cy="1181687"/>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6096000" y="731520"/>
            <a:ext cx="51968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022231"/>
            <a:ext cx="4967654" cy="428297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DFDAFF-71CC-4E05-9A86-B4E6AAB92723}" type="datetimeFigureOut">
              <a:rPr lang="en-US" smtClean="0"/>
              <a:t>2/22/2023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2302A3-35C8-4991-B563-E0FEAC49DB83}" type="slidenum">
              <a:rPr lang="en-US" smtClean="0"/>
              <a:t>‹#›</a:t>
            </a:fld>
            <a:endParaRPr lang="en-US"/>
          </a:p>
        </p:txBody>
      </p:sp>
    </p:spTree>
    <p:extLst>
      <p:ext uri="{BB962C8B-B14F-4D97-AF65-F5344CB8AC3E}">
        <p14:creationId xmlns:p14="http://schemas.microsoft.com/office/powerpoint/2010/main" val="391472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FDAFF-71CC-4E05-9A86-B4E6AAB92723}"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302A3-35C8-4991-B563-E0FEAC49DB83}" type="slidenum">
              <a:rPr lang="en-US" smtClean="0"/>
              <a:t>‹#›</a:t>
            </a:fld>
            <a:endParaRPr lang="en-US"/>
          </a:p>
        </p:txBody>
      </p:sp>
    </p:spTree>
    <p:extLst>
      <p:ext uri="{BB962C8B-B14F-4D97-AF65-F5344CB8AC3E}">
        <p14:creationId xmlns:p14="http://schemas.microsoft.com/office/powerpoint/2010/main" val="426117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DFDAFF-71CC-4E05-9A86-B4E6AAB92723}" type="datetimeFigureOut">
              <a:rPr lang="en-US" smtClean="0"/>
              <a:t>2/22/2023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2302A3-35C8-4991-B563-E0FEAC49DB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053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mirwa@ines.ac.r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Learn/JavaScript/First_steps/Variables#numbers" TargetMode="Externa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eveloper.mozilla.org/en-US/docs/Web/JavaScript/Reference/Statements/for...of"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8.xml"/><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en-US/docs/Learn/JavaScript/First_steps/What_is_JavaScript" TargetMode="External"/><Relationship Id="rId2" Type="http://schemas.openxmlformats.org/officeDocument/2006/relationships/hyperlink" Target="https://www.w3schools.com/js/defaul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5C34-6DD8-9F8A-BB48-9FE2497428E7}"/>
              </a:ext>
            </a:extLst>
          </p:cNvPr>
          <p:cNvSpPr>
            <a:spLocks noGrp="1"/>
          </p:cNvSpPr>
          <p:nvPr>
            <p:ph type="ctrTitle"/>
          </p:nvPr>
        </p:nvSpPr>
        <p:spPr>
          <a:xfrm>
            <a:off x="279919" y="1122363"/>
            <a:ext cx="11411338" cy="1938078"/>
          </a:xfrm>
        </p:spPr>
        <p:txBody>
          <a:bodyPr>
            <a:normAutofit/>
          </a:bodyPr>
          <a:lstStyle/>
          <a:p>
            <a:pPr algn="ctr"/>
            <a:r>
              <a:rPr lang="en-US" sz="6000" b="1" dirty="0">
                <a:latin typeface="Times New Roman" panose="02020603050405020304" pitchFamily="18" charset="0"/>
                <a:cs typeface="Times New Roman" panose="02020603050405020304" pitchFamily="18" charset="0"/>
              </a:rPr>
              <a:t>UNIT3:JavaScript(JS)</a:t>
            </a:r>
          </a:p>
        </p:txBody>
      </p:sp>
      <p:sp>
        <p:nvSpPr>
          <p:cNvPr id="3" name="Subtitle 2">
            <a:extLst>
              <a:ext uri="{FF2B5EF4-FFF2-40B4-BE49-F238E27FC236}">
                <a16:creationId xmlns:a16="http://schemas.microsoft.com/office/drawing/2014/main" id="{66F75593-4F5D-BBCC-4F46-A291C5C46C30}"/>
              </a:ext>
            </a:extLst>
          </p:cNvPr>
          <p:cNvSpPr>
            <a:spLocks noGrp="1"/>
          </p:cNvSpPr>
          <p:nvPr>
            <p:ph type="subTitle" idx="1"/>
          </p:nvPr>
        </p:nvSpPr>
        <p:spPr>
          <a:xfrm>
            <a:off x="2070594" y="4907756"/>
            <a:ext cx="9144000" cy="1231787"/>
          </a:xfrm>
        </p:spPr>
        <p:txBody>
          <a:bodyPr>
            <a:normAutofit fontScale="92500" lnSpcReduction="20000"/>
          </a:bodyPr>
          <a:lstStyle/>
          <a:p>
            <a:pPr algn="r"/>
            <a:r>
              <a:rPr lang="en-US" cap="none" dirty="0">
                <a:solidFill>
                  <a:schemeClr val="bg2">
                    <a:lumMod val="50000"/>
                  </a:schemeClr>
                </a:solidFill>
                <a:latin typeface="Times New Roman" panose="02020603050405020304" pitchFamily="18" charset="0"/>
                <a:cs typeface="Times New Roman" panose="02020603050405020304" pitchFamily="18" charset="0"/>
              </a:rPr>
              <a:t>Lecturer</a:t>
            </a:r>
            <a:r>
              <a:rPr lang="en-US" cap="none" dirty="0">
                <a:solidFill>
                  <a:schemeClr val="tx1"/>
                </a:solidFill>
                <a:latin typeface="Times New Roman" panose="02020603050405020304" pitchFamily="18" charset="0"/>
                <a:cs typeface="Times New Roman" panose="02020603050405020304" pitchFamily="18" charset="0"/>
              </a:rPr>
              <a:t>: Shimirwa Aline Valerie</a:t>
            </a:r>
          </a:p>
          <a:p>
            <a:pPr algn="r"/>
            <a:r>
              <a:rPr lang="en-US" cap="none" dirty="0">
                <a:solidFill>
                  <a:schemeClr val="tx1"/>
                </a:solidFill>
                <a:latin typeface="Times New Roman" panose="02020603050405020304" pitchFamily="18" charset="0"/>
                <a:cs typeface="Times New Roman" panose="02020603050405020304" pitchFamily="18" charset="0"/>
              </a:rPr>
              <a:t>Email: </a:t>
            </a:r>
            <a:r>
              <a:rPr lang="en-US" b="0" i="0" u="sng" cap="none" dirty="0">
                <a:solidFill>
                  <a:srgbClr val="196AD4"/>
                </a:solidFill>
                <a:effectLst/>
                <a:latin typeface="Times New Roman" panose="02020603050405020304" pitchFamily="18" charset="0"/>
                <a:cs typeface="Times New Roman" panose="02020603050405020304" pitchFamily="18" charset="0"/>
                <a:hlinkClick r:id="rId2"/>
              </a:rPr>
              <a:t>a.shimirwa@ines.ac.rw</a:t>
            </a:r>
            <a:endParaRPr lang="en-US" b="0" i="0" u="sng" cap="none" dirty="0">
              <a:solidFill>
                <a:srgbClr val="196AD4"/>
              </a:solidFill>
              <a:effectLst/>
              <a:latin typeface="Times New Roman" panose="02020603050405020304" pitchFamily="18" charset="0"/>
              <a:cs typeface="Times New Roman" panose="02020603050405020304" pitchFamily="18" charset="0"/>
            </a:endParaRPr>
          </a:p>
          <a:p>
            <a:pPr algn="r"/>
            <a:r>
              <a:rPr lang="en-US" cap="none" dirty="0">
                <a:solidFill>
                  <a:schemeClr val="tx1"/>
                </a:solidFill>
                <a:latin typeface="Times New Roman" panose="02020603050405020304" pitchFamily="18" charset="0"/>
                <a:cs typeface="Times New Roman" panose="02020603050405020304" pitchFamily="18" charset="0"/>
              </a:rPr>
              <a:t>Tel: 0784931189</a:t>
            </a:r>
          </a:p>
        </p:txBody>
      </p:sp>
    </p:spTree>
    <p:extLst>
      <p:ext uri="{BB962C8B-B14F-4D97-AF65-F5344CB8AC3E}">
        <p14:creationId xmlns:p14="http://schemas.microsoft.com/office/powerpoint/2010/main" val="309015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dirty="0">
                <a:solidFill>
                  <a:srgbClr val="00B0F0"/>
                </a:solidFill>
                <a:latin typeface="Times New Roman" panose="02020603050405020304" pitchFamily="18" charset="0"/>
                <a:cs typeface="Times New Roman" panose="02020603050405020304" pitchFamily="18" charset="0"/>
              </a:rPr>
              <a:t>Script loading strategies cont..</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In the external example, we use  the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defer</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attribute, which tells the browser to continue downloading the HTML content once the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&lt;script&gt;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tag element has been reached.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i="0" dirty="0">
                <a:solidFill>
                  <a:srgbClr val="1B1B1B"/>
                </a:solidFill>
                <a:effectLst/>
                <a:latin typeface="Times New Roman" panose="02020603050405020304" pitchFamily="18" charset="0"/>
                <a:cs typeface="Times New Roman" panose="02020603050405020304" pitchFamily="18" charset="0"/>
              </a:rPr>
              <a:t>In this case both the script and the HTML will load simultaneously and the code will work.</a:t>
            </a:r>
          </a:p>
          <a:p>
            <a:pPr marL="342900" indent="-342900" algn="just">
              <a:buFont typeface="Wingdings" panose="05000000000000000000" pitchFamily="2" charset="2"/>
              <a:buChar char="q"/>
            </a:pPr>
            <a:endParaRPr kumimoji="0" lang="en-US" altLang="en-US" sz="2000" u="none" strike="noStrike" cap="none" normalizeH="0" baseline="0" dirty="0">
              <a:ln>
                <a:noFill/>
              </a:ln>
              <a:solidFill>
                <a:srgbClr val="1B1B1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An old-fashioned solution to this problem used to be to put your script element right at the bottom of the body (e.g. just before the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&lt;/body&gt;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tag), so that it would load after all the HTML has been parsed. The problem with this solution is that parsing of the script is completely blocked until the HTML DOM has been loaded. On larger sites with lots of JavaScript, this can cause a major performance issue, slowing down your site.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935A5B81-7763-5BF2-2E83-50901CE07F6B}"/>
              </a:ext>
            </a:extLst>
          </p:cNvPr>
          <p:cNvPicPr>
            <a:picLocks noGrp="1" noChangeAspect="1"/>
          </p:cNvPicPr>
          <p:nvPr>
            <p:ph idx="1"/>
          </p:nvPr>
        </p:nvPicPr>
        <p:blipFill>
          <a:blip r:embed="rId2"/>
          <a:stretch>
            <a:fillRect/>
          </a:stretch>
        </p:blipFill>
        <p:spPr>
          <a:xfrm>
            <a:off x="6808633" y="1414048"/>
            <a:ext cx="5183342" cy="5058605"/>
          </a:xfrm>
          <a:prstGeom prst="rect">
            <a:avLst/>
          </a:prstGeom>
        </p:spPr>
      </p:pic>
      <p:pic>
        <p:nvPicPr>
          <p:cNvPr id="8" name="Picture 7">
            <a:extLst>
              <a:ext uri="{FF2B5EF4-FFF2-40B4-BE49-F238E27FC236}">
                <a16:creationId xmlns:a16="http://schemas.microsoft.com/office/drawing/2014/main" id="{04CFA2D6-1BB3-0249-23F4-8E365AF1D6FF}"/>
              </a:ext>
            </a:extLst>
          </p:cNvPr>
          <p:cNvPicPr>
            <a:picLocks noChangeAspect="1"/>
          </p:cNvPicPr>
          <p:nvPr/>
        </p:nvPicPr>
        <p:blipFill>
          <a:blip r:embed="rId3"/>
          <a:stretch>
            <a:fillRect/>
          </a:stretch>
        </p:blipFill>
        <p:spPr>
          <a:xfrm>
            <a:off x="1695551" y="2940488"/>
            <a:ext cx="3781425" cy="257175"/>
          </a:xfrm>
          <a:prstGeom prst="rect">
            <a:avLst/>
          </a:prstGeom>
        </p:spPr>
      </p:pic>
    </p:spTree>
    <p:extLst>
      <p:ext uri="{BB962C8B-B14F-4D97-AF65-F5344CB8AC3E}">
        <p14:creationId xmlns:p14="http://schemas.microsoft.com/office/powerpoint/2010/main" val="128900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Storing the information you need  in Variables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What is a variable?</a:t>
            </a:r>
            <a:endParaRPr lang="en-US" sz="20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A variable is a container for a value, like a number we might use in a sum, or a string that we might use as part of a sentence.</a:t>
            </a:r>
          </a:p>
          <a:p>
            <a:pPr algn="ctr"/>
            <a:r>
              <a:rPr lang="en-US" sz="2000" b="1" u="sng" dirty="0">
                <a:solidFill>
                  <a:srgbClr val="FF0000"/>
                </a:solidFill>
                <a:latin typeface="Times New Roman" panose="02020603050405020304" pitchFamily="18" charset="0"/>
                <a:cs typeface="Times New Roman" panose="02020603050405020304" pitchFamily="18" charset="0"/>
              </a:rPr>
              <a:t>Declaring a variable</a:t>
            </a:r>
          </a:p>
          <a:p>
            <a:pPr marL="342900" indent="-342900">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To use a variable, you've first got to create it:</a:t>
            </a:r>
          </a:p>
          <a:p>
            <a:pPr algn="ctr"/>
            <a:endParaRPr lang="en-US" sz="2000" b="1" u="sng" dirty="0">
              <a:solidFill>
                <a:srgbClr val="FF0000"/>
              </a:solidFill>
              <a:latin typeface="Times New Roman" panose="02020603050405020304" pitchFamily="18" charset="0"/>
              <a:cs typeface="Times New Roman" panose="02020603050405020304" pitchFamily="18" charset="0"/>
            </a:endParaRPr>
          </a:p>
          <a:p>
            <a:pPr algn="ctr"/>
            <a:endParaRPr lang="en-US" sz="2000" b="1" u="sng" dirty="0">
              <a:solidFill>
                <a:srgbClr val="FF0000"/>
              </a:solidFill>
              <a:latin typeface="Times New Roman" panose="02020603050405020304" pitchFamily="18" charset="0"/>
              <a:cs typeface="Times New Roman" panose="02020603050405020304" pitchFamily="18" charset="0"/>
            </a:endParaRPr>
          </a:p>
          <a:p>
            <a:pPr algn="ctr"/>
            <a:r>
              <a:rPr lang="en-US" sz="2000" b="1" u="sng" dirty="0">
                <a:solidFill>
                  <a:srgbClr val="FF0000"/>
                </a:solidFill>
                <a:latin typeface="Times New Roman" panose="02020603050405020304" pitchFamily="18" charset="0"/>
                <a:cs typeface="Times New Roman" panose="02020603050405020304" pitchFamily="18" charset="0"/>
              </a:rPr>
              <a:t>Initializing a variable</a:t>
            </a: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Once you've declared a variable, you can initialize it with a value:</a:t>
            </a:r>
            <a:endParaRPr lang="en-US" sz="2000" b="1" i="0"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603312-0F59-FD13-B195-A9F015CECE31}"/>
              </a:ext>
            </a:extLst>
          </p:cNvPr>
          <p:cNvSpPr>
            <a:spLocks noGrp="1"/>
          </p:cNvSpPr>
          <p:nvPr>
            <p:ph idx="1"/>
          </p:nvPr>
        </p:nvSpPr>
        <p:spPr>
          <a:xfrm>
            <a:off x="6749143" y="1040719"/>
            <a:ext cx="5196840" cy="5257800"/>
          </a:xfrm>
        </p:spPr>
        <p:txBody>
          <a:bodyPr/>
          <a:lstStyle/>
          <a:p>
            <a:pPr>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You can declare and initialize a variable at the same time, like this:</a:t>
            </a:r>
          </a:p>
          <a:p>
            <a:endParaRPr lang="en-US" dirty="0">
              <a:solidFill>
                <a:srgbClr val="1B1B1B"/>
              </a:solidFill>
              <a:latin typeface="Times New Roman" panose="02020603050405020304" pitchFamily="18" charset="0"/>
              <a:cs typeface="Times New Roman" panose="02020603050405020304" pitchFamily="18" charset="0"/>
            </a:endParaRPr>
          </a:p>
          <a:p>
            <a:endParaRPr lang="en-US" dirty="0">
              <a:solidFill>
                <a:srgbClr val="1B1B1B"/>
              </a:solidFill>
              <a:latin typeface="Times New Roman" panose="02020603050405020304" pitchFamily="18" charset="0"/>
              <a:cs typeface="Times New Roman" panose="02020603050405020304" pitchFamily="18" charset="0"/>
            </a:endParaRPr>
          </a:p>
          <a:p>
            <a:pPr algn="ctr"/>
            <a:r>
              <a:rPr lang="en-US" b="1" u="sng" dirty="0">
                <a:solidFill>
                  <a:srgbClr val="FF0000"/>
                </a:solidFill>
                <a:latin typeface="Times New Roman" panose="02020603050405020304" pitchFamily="18" charset="0"/>
                <a:cs typeface="Times New Roman" panose="02020603050405020304" pitchFamily="18" charset="0"/>
              </a:rPr>
              <a:t>Updating a variable</a:t>
            </a:r>
            <a:endParaRPr lang="en-US" b="1" i="0" u="sng" dirty="0">
              <a:solidFill>
                <a:srgbClr val="FF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Once a variable has been initialized with a value, you can change (or update) that value by giving it a different value:</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16A7C1E-3C75-5A03-6006-20A0200278EB}"/>
              </a:ext>
            </a:extLst>
          </p:cNvPr>
          <p:cNvPicPr>
            <a:picLocks noChangeAspect="1"/>
          </p:cNvPicPr>
          <p:nvPr/>
        </p:nvPicPr>
        <p:blipFill>
          <a:blip r:embed="rId2"/>
          <a:stretch>
            <a:fillRect/>
          </a:stretch>
        </p:blipFill>
        <p:spPr>
          <a:xfrm>
            <a:off x="3769957" y="3608158"/>
            <a:ext cx="1181100" cy="676275"/>
          </a:xfrm>
          <a:prstGeom prst="rect">
            <a:avLst/>
          </a:prstGeom>
        </p:spPr>
      </p:pic>
      <p:pic>
        <p:nvPicPr>
          <p:cNvPr id="7" name="Picture 6">
            <a:extLst>
              <a:ext uri="{FF2B5EF4-FFF2-40B4-BE49-F238E27FC236}">
                <a16:creationId xmlns:a16="http://schemas.microsoft.com/office/drawing/2014/main" id="{C5580692-3ED2-C826-8980-DB8C7FA79A51}"/>
              </a:ext>
            </a:extLst>
          </p:cNvPr>
          <p:cNvPicPr>
            <a:picLocks noChangeAspect="1"/>
          </p:cNvPicPr>
          <p:nvPr/>
        </p:nvPicPr>
        <p:blipFill>
          <a:blip r:embed="rId3"/>
          <a:stretch>
            <a:fillRect/>
          </a:stretch>
        </p:blipFill>
        <p:spPr>
          <a:xfrm>
            <a:off x="2474557" y="5494020"/>
            <a:ext cx="1295400" cy="495300"/>
          </a:xfrm>
          <a:prstGeom prst="rect">
            <a:avLst/>
          </a:prstGeom>
        </p:spPr>
      </p:pic>
      <p:pic>
        <p:nvPicPr>
          <p:cNvPr id="11" name="Picture 10">
            <a:extLst>
              <a:ext uri="{FF2B5EF4-FFF2-40B4-BE49-F238E27FC236}">
                <a16:creationId xmlns:a16="http://schemas.microsoft.com/office/drawing/2014/main" id="{42219E38-CB57-32CE-B605-F867E7B27CC0}"/>
              </a:ext>
            </a:extLst>
          </p:cNvPr>
          <p:cNvPicPr>
            <a:picLocks noChangeAspect="1"/>
          </p:cNvPicPr>
          <p:nvPr/>
        </p:nvPicPr>
        <p:blipFill>
          <a:blip r:embed="rId4"/>
          <a:stretch>
            <a:fillRect/>
          </a:stretch>
        </p:blipFill>
        <p:spPr>
          <a:xfrm>
            <a:off x="8910054" y="1654920"/>
            <a:ext cx="1743075" cy="581025"/>
          </a:xfrm>
          <a:prstGeom prst="rect">
            <a:avLst/>
          </a:prstGeom>
        </p:spPr>
      </p:pic>
      <p:pic>
        <p:nvPicPr>
          <p:cNvPr id="12" name="Picture 11">
            <a:extLst>
              <a:ext uri="{FF2B5EF4-FFF2-40B4-BE49-F238E27FC236}">
                <a16:creationId xmlns:a16="http://schemas.microsoft.com/office/drawing/2014/main" id="{FFB62286-FCEB-4258-100F-6507AE0DE3E2}"/>
              </a:ext>
            </a:extLst>
          </p:cNvPr>
          <p:cNvPicPr>
            <a:picLocks noChangeAspect="1"/>
          </p:cNvPicPr>
          <p:nvPr/>
        </p:nvPicPr>
        <p:blipFill>
          <a:blip r:embed="rId5"/>
          <a:stretch>
            <a:fillRect/>
          </a:stretch>
        </p:blipFill>
        <p:spPr>
          <a:xfrm>
            <a:off x="9347563" y="4050556"/>
            <a:ext cx="1238250" cy="571500"/>
          </a:xfrm>
          <a:prstGeom prst="rect">
            <a:avLst/>
          </a:prstGeom>
        </p:spPr>
      </p:pic>
    </p:spTree>
    <p:extLst>
      <p:ext uri="{BB962C8B-B14F-4D97-AF65-F5344CB8AC3E}">
        <p14:creationId xmlns:p14="http://schemas.microsoft.com/office/powerpoint/2010/main" val="25482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b="1" dirty="0">
                <a:solidFill>
                  <a:srgbClr val="00B0F0"/>
                </a:solidFill>
                <a:latin typeface="Times New Roman" panose="02020603050405020304" pitchFamily="18" charset="0"/>
                <a:cs typeface="Times New Roman" panose="02020603050405020304" pitchFamily="18" charset="0"/>
              </a:rPr>
              <a:t>Variable Naming Rules</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fontScale="92500" lnSpcReduction="10000"/>
          </a:bodyPr>
          <a:lstStyle/>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When naming,</a:t>
            </a:r>
            <a:r>
              <a:rPr lang="en-US" sz="2400" b="0" i="0" dirty="0">
                <a:solidFill>
                  <a:schemeClr val="tx1"/>
                </a:solidFill>
                <a:effectLst/>
                <a:latin typeface="Times New Roman" panose="02020603050405020304" pitchFamily="18" charset="0"/>
                <a:cs typeface="Times New Roman" panose="02020603050405020304" pitchFamily="18" charset="0"/>
              </a:rPr>
              <a:t> you should stick to just using Latin characters (0-9, a-z, A-Z) and the underscore character.</a:t>
            </a:r>
          </a:p>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You shouldn't use other characters because they may cause errors or be hard to understand for an international audience.</a:t>
            </a:r>
          </a:p>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Don't use underscores at the start of variable names — this is used in certain JavaScript constructs to mean specific things, so may get confusing.</a:t>
            </a:r>
          </a:p>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Don't use numbers at the start of variables. This isn't allowed and causes an error.</a:t>
            </a:r>
          </a:p>
          <a:p>
            <a:pPr marL="342900" indent="-342900" algn="just">
              <a:buFont typeface="Wingdings" panose="05000000000000000000"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A safe convention to stick to is so-called </a:t>
            </a:r>
            <a:r>
              <a:rPr lang="en-US" sz="2400" u="sng" dirty="0">
                <a:solidFill>
                  <a:schemeClr val="tx1"/>
                </a:solidFill>
                <a:latin typeface="Times New Roman" panose="02020603050405020304" pitchFamily="18" charset="0"/>
                <a:cs typeface="Times New Roman" panose="02020603050405020304" pitchFamily="18" charset="0"/>
              </a:rPr>
              <a:t>"lower camel case“,</a:t>
            </a:r>
            <a:r>
              <a:rPr lang="en-US" sz="2400" b="0" i="0" dirty="0">
                <a:solidFill>
                  <a:schemeClr val="tx1"/>
                </a:solidFill>
                <a:effectLst/>
                <a:latin typeface="Times New Roman" panose="02020603050405020304" pitchFamily="18" charset="0"/>
                <a:cs typeface="Times New Roman" panose="02020603050405020304" pitchFamily="18" charset="0"/>
              </a:rPr>
              <a:t> where you stick together multiple words, using lower case for the whole first word and then capitalize subsequent words.</a:t>
            </a:r>
          </a:p>
          <a:p>
            <a:pPr marL="342900" indent="-342900" algn="just">
              <a:buFont typeface="Wingdings" panose="05000000000000000000" pitchFamily="2" charset="2"/>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603312-0F59-FD13-B195-A9F015CECE31}"/>
              </a:ext>
            </a:extLst>
          </p:cNvPr>
          <p:cNvSpPr>
            <a:spLocks noGrp="1"/>
          </p:cNvSpPr>
          <p:nvPr>
            <p:ph idx="1"/>
          </p:nvPr>
        </p:nvSpPr>
        <p:spPr>
          <a:xfrm>
            <a:off x="6749143" y="1040719"/>
            <a:ext cx="5196840" cy="5257800"/>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Make variable names intuitive, so they describe the data they contain. Don't just use single letters/numbers, or big long phrases.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Variables are case sensitive. </a:t>
            </a:r>
            <a:r>
              <a:rPr lang="en-US" altLang="en-US" dirty="0">
                <a:solidFill>
                  <a:schemeClr val="tx1"/>
                </a:solidFill>
                <a:latin typeface="Times New Roman" panose="02020603050405020304" pitchFamily="18" charset="0"/>
                <a:ea typeface="Inter"/>
                <a:cs typeface="Times New Roman" panose="02020603050405020304" pitchFamily="18" charset="0"/>
              </a:rPr>
              <a:t>So,</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var(--font-code)"/>
                <a:cs typeface="Times New Roman" panose="02020603050405020304" pitchFamily="18" charset="0"/>
              </a:rPr>
              <a:t>myage</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is a different variable from </a:t>
            </a:r>
            <a:r>
              <a:rPr kumimoji="0" lang="en-US" altLang="en-US" b="0" i="0" u="none" strike="noStrike" cap="none" normalizeH="0" baseline="0" dirty="0" err="1">
                <a:ln>
                  <a:noFill/>
                </a:ln>
                <a:solidFill>
                  <a:schemeClr val="tx1"/>
                </a:solidFill>
                <a:effectLst/>
                <a:latin typeface="Times New Roman" panose="02020603050405020304" pitchFamily="18" charset="0"/>
                <a:ea typeface="var(--font-code)"/>
                <a:cs typeface="Times New Roman" panose="02020603050405020304" pitchFamily="18" charset="0"/>
              </a:rPr>
              <a:t>myAge</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One last point: you also need to avoid using JavaScript reserved words as your variable names. By this, we mean the words that make up the actual syntax of JavaScript! So, you can't use words like </a:t>
            </a:r>
            <a:r>
              <a:rPr kumimoji="0" lang="en-US" altLang="en-US"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function</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let</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and </a:t>
            </a:r>
            <a:r>
              <a:rPr kumimoji="0" lang="en-US" altLang="en-US"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for</a:t>
            </a:r>
            <a:r>
              <a:rPr kumimoji="0" lang="en-US" altLang="en-US"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as variable names. Browsers recognize them as different code items, and so you'll get errors.</a:t>
            </a: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98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sz="3600" b="1" dirty="0">
                <a:solidFill>
                  <a:srgbClr val="00B0F0"/>
                </a:solidFill>
                <a:latin typeface="Times New Roman" panose="02020603050405020304" pitchFamily="18" charset="0"/>
                <a:cs typeface="Times New Roman" panose="02020603050405020304" pitchFamily="18" charset="0"/>
              </a:rPr>
              <a:t>Variable types</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There are a few different types of data we can store in variables.</a:t>
            </a:r>
          </a:p>
          <a:p>
            <a:pPr algn="ctr"/>
            <a:r>
              <a:rPr lang="en-US" sz="2400" b="1" i="0" u="sng" dirty="0">
                <a:solidFill>
                  <a:srgbClr val="FF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Numbers</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You can store numbers in variables, either whole numbers or decimal numbers.</a:t>
            </a:r>
            <a:r>
              <a:rPr lang="en-US" sz="2000" dirty="0">
                <a:solidFill>
                  <a:srgbClr val="1B1B1B"/>
                </a:solidFill>
                <a:latin typeface="Times New Roman" panose="02020603050405020304" pitchFamily="18" charset="0"/>
                <a:cs typeface="Times New Roman" panose="02020603050405020304" pitchFamily="18" charset="0"/>
              </a:rPr>
              <a:t> e.g.:</a:t>
            </a: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a:p>
            <a:pPr algn="ctr"/>
            <a:endParaRPr lang="en-US" sz="2000" b="1" u="sng" dirty="0">
              <a:solidFill>
                <a:srgbClr val="FF0000"/>
              </a:solidFill>
              <a:latin typeface="Times New Roman" panose="02020603050405020304" pitchFamily="18" charset="0"/>
              <a:cs typeface="Times New Roman" panose="02020603050405020304" pitchFamily="18" charset="0"/>
            </a:endParaRPr>
          </a:p>
          <a:p>
            <a:pPr algn="ctr"/>
            <a:r>
              <a:rPr lang="en-US" sz="2400" b="1" u="sng" dirty="0">
                <a:solidFill>
                  <a:srgbClr val="FF0000"/>
                </a:solidFill>
                <a:latin typeface="Times New Roman" panose="02020603050405020304" pitchFamily="18" charset="0"/>
                <a:cs typeface="Times New Roman" panose="02020603050405020304" pitchFamily="18" charset="0"/>
              </a:rPr>
              <a:t>Strings</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Strings are pieces of text. When you give a variable a string value, you need to wrap it in single or double quote marks. e.g.:</a:t>
            </a: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603312-0F59-FD13-B195-A9F015CECE31}"/>
              </a:ext>
            </a:extLst>
          </p:cNvPr>
          <p:cNvSpPr>
            <a:spLocks noGrp="1"/>
          </p:cNvSpPr>
          <p:nvPr>
            <p:ph idx="1"/>
          </p:nvPr>
        </p:nvSpPr>
        <p:spPr>
          <a:xfrm>
            <a:off x="6749143" y="1040719"/>
            <a:ext cx="5196840" cy="5257800"/>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b="1" u="sng" dirty="0">
                <a:solidFill>
                  <a:srgbClr val="FF0000"/>
                </a:solidFill>
                <a:latin typeface="Times New Roman" panose="02020603050405020304" pitchFamily="18" charset="0"/>
                <a:ea typeface="Inter"/>
                <a:cs typeface="Times New Roman" panose="02020603050405020304" pitchFamily="18" charset="0"/>
              </a:rPr>
              <a:t>Booleans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Booleans are true/false values. These are generally used to test a condition, after which code is run as appropriate. </a:t>
            </a:r>
            <a:r>
              <a:rPr lang="en-US" altLang="en-US" dirty="0">
                <a:solidFill>
                  <a:srgbClr val="1B1B1B"/>
                </a:solidFill>
                <a:latin typeface="Times New Roman" panose="02020603050405020304" pitchFamily="18" charset="0"/>
                <a:ea typeface="Inter"/>
                <a:cs typeface="Times New Roman" panose="02020603050405020304" pitchFamily="18" charset="0"/>
              </a:rPr>
              <a:t>e</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1B1B1B"/>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endParaRPr>
          </a:p>
          <a:p>
            <a:pPr algn="ctr"/>
            <a:r>
              <a:rPr lang="en-US" sz="2400" b="1" u="sng" dirty="0">
                <a:solidFill>
                  <a:srgbClr val="FF0000"/>
                </a:solidFill>
                <a:latin typeface="Times New Roman" panose="02020603050405020304" pitchFamily="18" charset="0"/>
                <a:cs typeface="Times New Roman" panose="02020603050405020304" pitchFamily="18" charset="0"/>
              </a:rPr>
              <a:t>Arrays</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An array is a single object that contains multiple values enclosed in square brackets and separated by commas. </a:t>
            </a:r>
            <a:r>
              <a:rPr lang="en-US" dirty="0">
                <a:solidFill>
                  <a:srgbClr val="1B1B1B"/>
                </a:solidFill>
                <a:latin typeface="Times New Roman" panose="02020603050405020304" pitchFamily="18" charset="0"/>
                <a:cs typeface="Times New Roman" panose="02020603050405020304" pitchFamily="18" charset="0"/>
              </a:rPr>
              <a:t>e.g.:</a:t>
            </a:r>
            <a:endParaRPr lang="en-US" b="0" i="0" dirty="0">
              <a:solidFill>
                <a:srgbClr val="1B1B1B"/>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EC940C-E261-2BE9-696E-195AD4EEA1D5}"/>
              </a:ext>
            </a:extLst>
          </p:cNvPr>
          <p:cNvPicPr>
            <a:picLocks noChangeAspect="1"/>
          </p:cNvPicPr>
          <p:nvPr/>
        </p:nvPicPr>
        <p:blipFill>
          <a:blip r:embed="rId3"/>
          <a:stretch>
            <a:fillRect/>
          </a:stretch>
        </p:blipFill>
        <p:spPr>
          <a:xfrm>
            <a:off x="2622610" y="3188606"/>
            <a:ext cx="1434874" cy="523875"/>
          </a:xfrm>
          <a:prstGeom prst="rect">
            <a:avLst/>
          </a:prstGeom>
        </p:spPr>
      </p:pic>
      <p:pic>
        <p:nvPicPr>
          <p:cNvPr id="6" name="Picture 5">
            <a:extLst>
              <a:ext uri="{FF2B5EF4-FFF2-40B4-BE49-F238E27FC236}">
                <a16:creationId xmlns:a16="http://schemas.microsoft.com/office/drawing/2014/main" id="{CFFDCF3B-0E11-212C-16FD-F673F707FB82}"/>
              </a:ext>
            </a:extLst>
          </p:cNvPr>
          <p:cNvPicPr>
            <a:picLocks noChangeAspect="1"/>
          </p:cNvPicPr>
          <p:nvPr/>
        </p:nvPicPr>
        <p:blipFill>
          <a:blip r:embed="rId4"/>
          <a:stretch>
            <a:fillRect/>
          </a:stretch>
        </p:blipFill>
        <p:spPr>
          <a:xfrm>
            <a:off x="3276434" y="5594801"/>
            <a:ext cx="1562100" cy="438150"/>
          </a:xfrm>
          <a:prstGeom prst="rect">
            <a:avLst/>
          </a:prstGeom>
        </p:spPr>
      </p:pic>
      <p:pic>
        <p:nvPicPr>
          <p:cNvPr id="9" name="Picture 8">
            <a:extLst>
              <a:ext uri="{FF2B5EF4-FFF2-40B4-BE49-F238E27FC236}">
                <a16:creationId xmlns:a16="http://schemas.microsoft.com/office/drawing/2014/main" id="{BBC55FEC-D5A7-E7B7-4385-356924AE1AC9}"/>
              </a:ext>
            </a:extLst>
          </p:cNvPr>
          <p:cNvPicPr>
            <a:picLocks noChangeAspect="1"/>
          </p:cNvPicPr>
          <p:nvPr/>
        </p:nvPicPr>
        <p:blipFill>
          <a:blip r:embed="rId5"/>
          <a:stretch>
            <a:fillRect/>
          </a:stretch>
        </p:blipFill>
        <p:spPr>
          <a:xfrm>
            <a:off x="8708572" y="2791019"/>
            <a:ext cx="1828800" cy="342900"/>
          </a:xfrm>
          <a:prstGeom prst="rect">
            <a:avLst/>
          </a:prstGeom>
        </p:spPr>
      </p:pic>
      <p:pic>
        <p:nvPicPr>
          <p:cNvPr id="10" name="Picture 9">
            <a:extLst>
              <a:ext uri="{FF2B5EF4-FFF2-40B4-BE49-F238E27FC236}">
                <a16:creationId xmlns:a16="http://schemas.microsoft.com/office/drawing/2014/main" id="{DDD38A3E-F944-56C6-7369-87DE4F0F6228}"/>
              </a:ext>
            </a:extLst>
          </p:cNvPr>
          <p:cNvPicPr>
            <a:picLocks noChangeAspect="1"/>
          </p:cNvPicPr>
          <p:nvPr/>
        </p:nvPicPr>
        <p:blipFill>
          <a:blip r:embed="rId6"/>
          <a:stretch>
            <a:fillRect/>
          </a:stretch>
        </p:blipFill>
        <p:spPr>
          <a:xfrm>
            <a:off x="7379931" y="5110062"/>
            <a:ext cx="4448175" cy="533400"/>
          </a:xfrm>
          <a:prstGeom prst="rect">
            <a:avLst/>
          </a:prstGeom>
        </p:spPr>
      </p:pic>
    </p:spTree>
    <p:extLst>
      <p:ext uri="{BB962C8B-B14F-4D97-AF65-F5344CB8AC3E}">
        <p14:creationId xmlns:p14="http://schemas.microsoft.com/office/powerpoint/2010/main" val="42527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sz="3600" b="1" dirty="0">
                <a:solidFill>
                  <a:srgbClr val="00B0F0"/>
                </a:solidFill>
                <a:latin typeface="Times New Roman" panose="02020603050405020304" pitchFamily="18" charset="0"/>
                <a:cs typeface="Times New Roman" panose="02020603050405020304" pitchFamily="18" charset="0"/>
              </a:rPr>
              <a:t>Variable types </a:t>
            </a:r>
            <a:r>
              <a:rPr lang="en-US" sz="3600" b="1" dirty="0" err="1">
                <a:solidFill>
                  <a:srgbClr val="00B0F0"/>
                </a:solidFill>
                <a:latin typeface="Times New Roman" panose="02020603050405020304" pitchFamily="18" charset="0"/>
                <a:cs typeface="Times New Roman" panose="02020603050405020304" pitchFamily="18" charset="0"/>
              </a:rPr>
              <a:t>cont</a:t>
            </a:r>
            <a:r>
              <a:rPr lang="en-US" sz="3600" b="1" dirty="0">
                <a:solidFill>
                  <a:srgbClr val="00B0F0"/>
                </a:solidFill>
                <a:latin typeface="Times New Roman" panose="02020603050405020304" pitchFamily="18" charset="0"/>
                <a:cs typeface="Times New Roman" panose="02020603050405020304" pitchFamily="18" charset="0"/>
              </a:rPr>
              <a:t>…</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fontScale="92500" lnSpcReduction="10000"/>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Objects</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In programming, an object is a structure of code that models a real-life object. You can have a simple object that represents a person, and contains data about their name, height, weight, what language they speak, how to say hello to them, and more. </a:t>
            </a:r>
            <a:r>
              <a:rPr lang="en-US" sz="2000" dirty="0">
                <a:solidFill>
                  <a:srgbClr val="1B1B1B"/>
                </a:solidFill>
                <a:latin typeface="Times New Roman" panose="02020603050405020304" pitchFamily="18" charset="0"/>
                <a:cs typeface="Times New Roman" panose="02020603050405020304" pitchFamily="18" charset="0"/>
              </a:rPr>
              <a:t>e</a:t>
            </a:r>
            <a:r>
              <a:rPr lang="en-US" sz="2000" b="0" i="0" dirty="0">
                <a:solidFill>
                  <a:srgbClr val="1B1B1B"/>
                </a:solidFill>
                <a:effectLst/>
                <a:latin typeface="Times New Roman" panose="02020603050405020304" pitchFamily="18" charset="0"/>
                <a:cs typeface="Times New Roman" panose="02020603050405020304" pitchFamily="18" charset="0"/>
              </a:rPr>
              <a:t>.g.:</a:t>
            </a:r>
          </a:p>
          <a:p>
            <a:pPr algn="just"/>
            <a:endParaRPr lang="en-US" sz="2000" dirty="0">
              <a:solidFill>
                <a:srgbClr val="1B1B1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To retrieve the information stored in the object, you can use the following syntax:</a:t>
            </a:r>
          </a:p>
          <a:p>
            <a:pPr algn="ctr"/>
            <a:endParaRPr lang="en-US" sz="2000" b="0" i="0" dirty="0">
              <a:solidFill>
                <a:srgbClr val="1B1B1B"/>
              </a:solidFill>
              <a:effectLst/>
              <a:latin typeface="Times New Roman" panose="02020603050405020304" pitchFamily="18" charset="0"/>
              <a:cs typeface="Times New Roman" panose="02020603050405020304" pitchFamily="18" charset="0"/>
            </a:endParaRPr>
          </a:p>
          <a:p>
            <a:pPr marL="0" indent="0" algn="ctr" eaLnBrk="0" fontAlgn="base" hangingPunct="0">
              <a:lnSpc>
                <a:spcPct val="100000"/>
              </a:lnSpc>
              <a:spcBef>
                <a:spcPct val="0"/>
              </a:spcBef>
              <a:spcAft>
                <a:spcPct val="0"/>
              </a:spcAft>
              <a:buClrTx/>
              <a:buSzTx/>
              <a:buNone/>
            </a:pPr>
            <a:r>
              <a:rPr lang="en-US" sz="2600" b="1" u="sng" dirty="0">
                <a:solidFill>
                  <a:srgbClr val="FF0000"/>
                </a:solidFill>
                <a:latin typeface="Times New Roman" panose="02020603050405020304" pitchFamily="18" charset="0"/>
                <a:cs typeface="Times New Roman" panose="02020603050405020304" pitchFamily="18" charset="0"/>
              </a:rPr>
              <a:t>Constants in JavaScript</a:t>
            </a:r>
            <a:endParaRPr lang="en-US" sz="2600" b="1" i="0" dirty="0">
              <a:solidFill>
                <a:srgbClr val="FF0000"/>
              </a:solidFill>
              <a:effectLst/>
              <a:latin typeface="Times New Roman" panose="02020603050405020304" pitchFamily="18" charset="0"/>
              <a:cs typeface="Times New Roman" panose="02020603050405020304" pitchFamily="18" charset="0"/>
            </a:endParaRPr>
          </a:p>
          <a:p>
            <a:pPr algn="just"/>
            <a:r>
              <a:rPr lang="en-US" sz="2200" b="0" i="0" dirty="0">
                <a:solidFill>
                  <a:srgbClr val="1B1B1B"/>
                </a:solidFill>
                <a:effectLst/>
                <a:latin typeface="Times New Roman" panose="02020603050405020304" pitchFamily="18" charset="0"/>
                <a:cs typeface="Times New Roman" panose="02020603050405020304" pitchFamily="18" charset="0"/>
              </a:rPr>
              <a:t>As well as variables, you can declare constants. These are like variables, except that:</a:t>
            </a:r>
          </a:p>
          <a:p>
            <a:pPr algn="just">
              <a:buFont typeface="Wingdings" panose="05000000000000000000" pitchFamily="2" charset="2"/>
              <a:buChar char="§"/>
            </a:pPr>
            <a:r>
              <a:rPr lang="en-US" sz="2200" b="0" i="0" dirty="0">
                <a:solidFill>
                  <a:srgbClr val="1B1B1B"/>
                </a:solidFill>
                <a:effectLst/>
                <a:latin typeface="Times New Roman" panose="02020603050405020304" pitchFamily="18" charset="0"/>
                <a:cs typeface="Times New Roman" panose="02020603050405020304" pitchFamily="18" charset="0"/>
              </a:rPr>
              <a:t>you must initialize them when you declare them.</a:t>
            </a:r>
          </a:p>
          <a:p>
            <a:pPr algn="just">
              <a:buFont typeface="Wingdings" panose="05000000000000000000" pitchFamily="2" charset="2"/>
              <a:buChar char="§"/>
            </a:pPr>
            <a:r>
              <a:rPr lang="en-US" sz="2200" b="0" i="0" dirty="0">
                <a:solidFill>
                  <a:srgbClr val="1B1B1B"/>
                </a:solidFill>
                <a:effectLst/>
                <a:latin typeface="Times New Roman" panose="02020603050405020304" pitchFamily="18" charset="0"/>
                <a:cs typeface="Times New Roman" panose="02020603050405020304" pitchFamily="18" charset="0"/>
              </a:rPr>
              <a:t>you can't assign them a new value after you have initialized them.</a:t>
            </a: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603312-0F59-FD13-B195-A9F015CECE31}"/>
              </a:ext>
            </a:extLst>
          </p:cNvPr>
          <p:cNvSpPr>
            <a:spLocks noGrp="1"/>
          </p:cNvSpPr>
          <p:nvPr>
            <p:ph idx="1"/>
          </p:nvPr>
        </p:nvSpPr>
        <p:spPr>
          <a:xfrm>
            <a:off x="6749143" y="1040719"/>
            <a:ext cx="5196840" cy="5584016"/>
          </a:xfrm>
        </p:spPr>
        <p:txBody>
          <a:bodyPr>
            <a:noAutofit/>
          </a:bodyPr>
          <a:lstStyle/>
          <a:p>
            <a:pPr algn="just" eaLnBrk="0" fontAlgn="base" hangingPunct="0">
              <a:lnSpc>
                <a:spcPct val="100000"/>
              </a:lnSpc>
              <a:spcBef>
                <a:spcPct val="0"/>
              </a:spcBef>
              <a:spcAft>
                <a:spcPct val="0"/>
              </a:spcAft>
              <a:buClrTx/>
              <a:buSzTx/>
              <a:buFont typeface="Wingdings" panose="05000000000000000000" pitchFamily="2" charset="2"/>
              <a:buChar char="§"/>
            </a:pPr>
            <a:r>
              <a:rPr lang="en-US" b="0" i="0" dirty="0">
                <a:solidFill>
                  <a:srgbClr val="1B1B1B"/>
                </a:solidFill>
                <a:effectLst/>
                <a:latin typeface="Times New Roman" panose="02020603050405020304" pitchFamily="18" charset="0"/>
                <a:cs typeface="Times New Roman" panose="02020603050405020304" pitchFamily="18" charset="0"/>
              </a:rPr>
              <a:t>Note that although a constant in JavaScript must always name the same value, you can change the content of the value that it names. This isn't a useful distinction for simple types like numbers or Booleans, but consider an object:</a:t>
            </a:r>
          </a:p>
          <a:p>
            <a:pPr marL="0" indent="0" algn="just" eaLnBrk="0" fontAlgn="base" hangingPunct="0">
              <a:lnSpc>
                <a:spcPct val="100000"/>
              </a:lnSpc>
              <a:spcBef>
                <a:spcPct val="0"/>
              </a:spcBef>
              <a:spcAft>
                <a:spcPct val="0"/>
              </a:spcAft>
              <a:buClrTx/>
              <a:buSzTx/>
              <a:buNone/>
            </a:pPr>
            <a:endParaRPr kumimoji="0" lang="en-US" altLang="en-US" u="none" strike="noStrike" cap="none" normalizeH="0" baseline="0" dirty="0">
              <a:ln>
                <a:noFill/>
              </a:ln>
              <a:solidFill>
                <a:srgbClr val="1B1B1B"/>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lang="en-US" altLang="en-US" dirty="0">
              <a:solidFill>
                <a:srgbClr val="1B1B1B"/>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u="none" strike="noStrike" cap="none" normalizeH="0" baseline="0" dirty="0">
              <a:ln>
                <a:noFill/>
              </a:ln>
              <a:solidFill>
                <a:srgbClr val="1B1B1B"/>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update, add, or remove properties of an object declared using </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because even though the content of the object has changed, the constant is still pointing to the same object: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2C0CC52-C065-C720-645C-B2208995CC78}"/>
              </a:ext>
            </a:extLst>
          </p:cNvPr>
          <p:cNvPicPr>
            <a:picLocks noChangeAspect="1"/>
          </p:cNvPicPr>
          <p:nvPr/>
        </p:nvPicPr>
        <p:blipFill>
          <a:blip r:embed="rId2"/>
          <a:stretch>
            <a:fillRect/>
          </a:stretch>
        </p:blipFill>
        <p:spPr>
          <a:xfrm>
            <a:off x="628484" y="3010062"/>
            <a:ext cx="5295900" cy="314325"/>
          </a:xfrm>
          <a:prstGeom prst="rect">
            <a:avLst/>
          </a:prstGeom>
        </p:spPr>
      </p:pic>
      <p:pic>
        <p:nvPicPr>
          <p:cNvPr id="8" name="Picture 7">
            <a:extLst>
              <a:ext uri="{FF2B5EF4-FFF2-40B4-BE49-F238E27FC236}">
                <a16:creationId xmlns:a16="http://schemas.microsoft.com/office/drawing/2014/main" id="{479B9B51-A84F-7CC4-35C9-D6BBF52D1D0F}"/>
              </a:ext>
            </a:extLst>
          </p:cNvPr>
          <p:cNvPicPr>
            <a:picLocks noChangeAspect="1"/>
          </p:cNvPicPr>
          <p:nvPr/>
        </p:nvPicPr>
        <p:blipFill>
          <a:blip r:embed="rId3"/>
          <a:stretch>
            <a:fillRect/>
          </a:stretch>
        </p:blipFill>
        <p:spPr>
          <a:xfrm>
            <a:off x="3321698" y="4011805"/>
            <a:ext cx="1314450" cy="333375"/>
          </a:xfrm>
          <a:prstGeom prst="rect">
            <a:avLst/>
          </a:prstGeom>
        </p:spPr>
      </p:pic>
      <p:pic>
        <p:nvPicPr>
          <p:cNvPr id="11" name="Picture 10">
            <a:extLst>
              <a:ext uri="{FF2B5EF4-FFF2-40B4-BE49-F238E27FC236}">
                <a16:creationId xmlns:a16="http://schemas.microsoft.com/office/drawing/2014/main" id="{4954004B-548E-2358-9F54-1F914BA5DA2B}"/>
              </a:ext>
            </a:extLst>
          </p:cNvPr>
          <p:cNvPicPr>
            <a:picLocks noChangeAspect="1"/>
          </p:cNvPicPr>
          <p:nvPr/>
        </p:nvPicPr>
        <p:blipFill>
          <a:blip r:embed="rId4"/>
          <a:stretch>
            <a:fillRect/>
          </a:stretch>
        </p:blipFill>
        <p:spPr>
          <a:xfrm>
            <a:off x="7960956" y="2605249"/>
            <a:ext cx="3867150" cy="561975"/>
          </a:xfrm>
          <a:prstGeom prst="rect">
            <a:avLst/>
          </a:prstGeom>
        </p:spPr>
      </p:pic>
      <p:pic>
        <p:nvPicPr>
          <p:cNvPr id="13" name="Picture 12">
            <a:extLst>
              <a:ext uri="{FF2B5EF4-FFF2-40B4-BE49-F238E27FC236}">
                <a16:creationId xmlns:a16="http://schemas.microsoft.com/office/drawing/2014/main" id="{C7A0E6A2-78E5-6CE4-175C-AF0E3576FAF8}"/>
              </a:ext>
            </a:extLst>
          </p:cNvPr>
          <p:cNvPicPr>
            <a:picLocks noChangeAspect="1"/>
          </p:cNvPicPr>
          <p:nvPr/>
        </p:nvPicPr>
        <p:blipFill>
          <a:blip r:embed="rId5"/>
          <a:stretch>
            <a:fillRect/>
          </a:stretch>
        </p:blipFill>
        <p:spPr>
          <a:xfrm>
            <a:off x="7215225" y="4972827"/>
            <a:ext cx="4714875" cy="495300"/>
          </a:xfrm>
          <a:prstGeom prst="rect">
            <a:avLst/>
          </a:prstGeom>
        </p:spPr>
      </p:pic>
    </p:spTree>
    <p:extLst>
      <p:ext uri="{BB962C8B-B14F-4D97-AF65-F5344CB8AC3E}">
        <p14:creationId xmlns:p14="http://schemas.microsoft.com/office/powerpoint/2010/main" val="23426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sz="3600" b="1" dirty="0">
                <a:solidFill>
                  <a:srgbClr val="00B0F0"/>
                </a:solidFill>
                <a:latin typeface="Times New Roman" panose="02020603050405020304" pitchFamily="18" charset="0"/>
                <a:cs typeface="Times New Roman" panose="02020603050405020304" pitchFamily="18" charset="0"/>
              </a:rPr>
              <a:t>Variable types </a:t>
            </a:r>
            <a:r>
              <a:rPr lang="en-US" sz="3600" b="1" dirty="0" err="1">
                <a:solidFill>
                  <a:srgbClr val="00B0F0"/>
                </a:solidFill>
                <a:latin typeface="Times New Roman" panose="02020603050405020304" pitchFamily="18" charset="0"/>
                <a:cs typeface="Times New Roman" panose="02020603050405020304" pitchFamily="18" charset="0"/>
              </a:rPr>
              <a:t>cont</a:t>
            </a:r>
            <a:r>
              <a:rPr lang="en-US" sz="3600" b="1" dirty="0">
                <a:solidFill>
                  <a:srgbClr val="00B0F0"/>
                </a:solidFill>
                <a:latin typeface="Times New Roman" panose="02020603050405020304" pitchFamily="18" charset="0"/>
                <a:cs typeface="Times New Roman" panose="02020603050405020304" pitchFamily="18" charset="0"/>
              </a:rPr>
              <a:t>…</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u="sng" dirty="0">
                <a:solidFill>
                  <a:srgbClr val="FF0000"/>
                </a:solidFill>
                <a:latin typeface="Times New Roman" panose="02020603050405020304" pitchFamily="18" charset="0"/>
                <a:ea typeface="Inter"/>
                <a:cs typeface="Times New Roman" panose="02020603050405020304" pitchFamily="18" charset="0"/>
              </a:rPr>
              <a:t>When to use const and when to use let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If you can't do as much with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as you can with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let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why would you prefer to use it rather than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let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In fact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is very useful. If you use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to name a value, it tells anyone looking at your code that this name will never be assigned to a different value. Any time they see this name, they will know what it refers to.</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Follow this principle about when to use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let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and when to use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p>
          <a:p>
            <a:pPr marL="800100" lvl="1" indent="-34290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1700" b="0" i="1"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Use </a:t>
            </a:r>
            <a:r>
              <a:rPr kumimoji="0" lang="en-US" altLang="en-US" sz="1700" b="0" i="1"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const</a:t>
            </a:r>
            <a:r>
              <a:rPr kumimoji="0" lang="en-US" altLang="en-US" sz="1700" b="0" i="1"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when you can, and use </a:t>
            </a:r>
            <a:r>
              <a:rPr kumimoji="0" lang="en-US" altLang="en-US" sz="1700" b="0" i="1"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let</a:t>
            </a:r>
            <a:r>
              <a:rPr kumimoji="0" lang="en-US" altLang="en-US" sz="1700" b="0" i="1"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when you have to.</a:t>
            </a:r>
            <a:r>
              <a:rPr lang="en-US" altLang="en-US" sz="1700" dirty="0">
                <a:solidFill>
                  <a:srgbClr val="1B1B1B"/>
                </a:solidFill>
                <a:latin typeface="Times New Roman" panose="02020603050405020304" pitchFamily="18" charset="0"/>
                <a:ea typeface="Inter"/>
                <a:cs typeface="Times New Roman" panose="02020603050405020304" pitchFamily="18" charset="0"/>
              </a:rPr>
              <a:t> </a:t>
            </a:r>
            <a:r>
              <a:rPr kumimoji="0" lang="en-US" altLang="en-US" sz="17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This means that if you can initialize a variable when you declare it, and don't need to reassign it later, make it a constant.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4603312-0F59-FD13-B195-A9F015CECE31}"/>
              </a:ext>
            </a:extLst>
          </p:cNvPr>
          <p:cNvSpPr>
            <a:spLocks noGrp="1"/>
          </p:cNvSpPr>
          <p:nvPr>
            <p:ph idx="1"/>
          </p:nvPr>
        </p:nvSpPr>
        <p:spPr>
          <a:xfrm>
            <a:off x="6749143" y="1040719"/>
            <a:ext cx="5196840" cy="5584016"/>
          </a:xfrm>
        </p:spPr>
        <p:txBody>
          <a:bodyPr>
            <a:noAutofit/>
          </a:bodyPr>
          <a:lstStyle/>
          <a:p>
            <a:pPr marL="0" indent="0" algn="just" eaLnBrk="0" fontAlgn="base" hangingPunct="0">
              <a:lnSpc>
                <a:spcPct val="100000"/>
              </a:lnSpc>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D8E318D-68FC-AF0A-8B22-2B8D88A9AB4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85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Basic math in JavaScript (operators)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4814596" cy="5411038"/>
          </a:xfrm>
        </p:spPr>
        <p:txBody>
          <a:bodyPr>
            <a:normAutofit/>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Arithmetic operators</a:t>
            </a:r>
            <a:endParaRPr lang="en-US" sz="24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Arithmetic operators are the basic operators that we use to do arithmetic operations in JavaScript.</a:t>
            </a:r>
          </a:p>
          <a:p>
            <a:pPr algn="ctr"/>
            <a:r>
              <a:rPr lang="en-US" sz="2400" b="1" u="sng" dirty="0">
                <a:solidFill>
                  <a:srgbClr val="FF0000"/>
                </a:solidFill>
                <a:latin typeface="Times New Roman" panose="02020603050405020304" pitchFamily="18" charset="0"/>
                <a:cs typeface="Times New Roman" panose="02020603050405020304" pitchFamily="18" charset="0"/>
              </a:rPr>
              <a:t>Operator precedence</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some operators are applied before others when calculating the result of a calculation. </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multiplication and division are always done first. then addition and subtraction.</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the calculation is always evaluated from left to right. </a:t>
            </a:r>
            <a:r>
              <a:rPr lang="en-US" sz="2000" dirty="0">
                <a:solidFill>
                  <a:srgbClr val="1B1B1B"/>
                </a:solidFill>
                <a:latin typeface="Times New Roman" panose="02020603050405020304" pitchFamily="18" charset="0"/>
                <a:cs typeface="Times New Roman" panose="02020603050405020304" pitchFamily="18" charset="0"/>
              </a:rPr>
              <a:t>e.g.:</a:t>
            </a:r>
          </a:p>
          <a:p>
            <a:pPr algn="just"/>
            <a:endParaRPr lang="en-US" sz="2000" dirty="0">
              <a:solidFill>
                <a:srgbClr val="1B1B1B"/>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F4C79B5-4921-56FD-1112-647F286A403A}"/>
              </a:ext>
            </a:extLst>
          </p:cNvPr>
          <p:cNvPicPr>
            <a:picLocks noGrp="1" noChangeAspect="1"/>
          </p:cNvPicPr>
          <p:nvPr>
            <p:ph idx="1"/>
          </p:nvPr>
        </p:nvPicPr>
        <p:blipFill>
          <a:blip r:embed="rId2"/>
          <a:stretch>
            <a:fillRect/>
          </a:stretch>
        </p:blipFill>
        <p:spPr>
          <a:xfrm>
            <a:off x="5607699" y="1520890"/>
            <a:ext cx="6338240" cy="5196434"/>
          </a:xfrm>
          <a:prstGeom prst="rect">
            <a:avLst/>
          </a:prstGeom>
        </p:spPr>
      </p:pic>
      <p:sp>
        <p:nvSpPr>
          <p:cNvPr id="6" name="Rectangle 2">
            <a:extLst>
              <a:ext uri="{FF2B5EF4-FFF2-40B4-BE49-F238E27FC236}">
                <a16:creationId xmlns:a16="http://schemas.microsoft.com/office/drawing/2014/main" id="{3D8E318D-68FC-AF0A-8B22-2B8D88A9AB4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1592736-C2D6-4F06-9AAA-7629F995C5CB}"/>
              </a:ext>
            </a:extLst>
          </p:cNvPr>
          <p:cNvPicPr>
            <a:picLocks noChangeAspect="1"/>
          </p:cNvPicPr>
          <p:nvPr/>
        </p:nvPicPr>
        <p:blipFill>
          <a:blip r:embed="rId3"/>
          <a:stretch>
            <a:fillRect/>
          </a:stretch>
        </p:blipFill>
        <p:spPr>
          <a:xfrm>
            <a:off x="534625" y="5887422"/>
            <a:ext cx="1543050" cy="476250"/>
          </a:xfrm>
          <a:prstGeom prst="rect">
            <a:avLst/>
          </a:prstGeom>
        </p:spPr>
      </p:pic>
      <p:pic>
        <p:nvPicPr>
          <p:cNvPr id="9" name="Picture 8">
            <a:extLst>
              <a:ext uri="{FF2B5EF4-FFF2-40B4-BE49-F238E27FC236}">
                <a16:creationId xmlns:a16="http://schemas.microsoft.com/office/drawing/2014/main" id="{7A4E5784-2C9D-7162-5E70-20636F1A45DA}"/>
              </a:ext>
            </a:extLst>
          </p:cNvPr>
          <p:cNvPicPr>
            <a:picLocks noChangeAspect="1"/>
          </p:cNvPicPr>
          <p:nvPr/>
        </p:nvPicPr>
        <p:blipFill>
          <a:blip r:embed="rId4"/>
          <a:stretch>
            <a:fillRect/>
          </a:stretch>
        </p:blipFill>
        <p:spPr>
          <a:xfrm>
            <a:off x="2569807" y="5887422"/>
            <a:ext cx="2552700" cy="428625"/>
          </a:xfrm>
          <a:prstGeom prst="rect">
            <a:avLst/>
          </a:prstGeom>
        </p:spPr>
      </p:pic>
    </p:spTree>
    <p:extLst>
      <p:ext uri="{BB962C8B-B14F-4D97-AF65-F5344CB8AC3E}">
        <p14:creationId xmlns:p14="http://schemas.microsoft.com/office/powerpoint/2010/main" val="390107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Basic math in JavaScript (operators)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Increment and decrement operators</a:t>
            </a:r>
            <a:endParaRPr lang="en-US" sz="2000" b="1" i="0" u="sng"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Sometimes you'll want to repeatedly add or subtract one  from a numeric variable value. This can be conveniently done using the increment </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a:t>
            </a:r>
            <a:r>
              <a:rPr kumimoji="0" lang="en-US" altLang="en-US" sz="2000" b="0"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and decrement </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a:t>
            </a:r>
            <a:r>
              <a:rPr kumimoji="0" lang="en-US" altLang="en-US" sz="2000" b="0"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operators.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Increment(e.g.,) :             Decrement (e.g.,):</a:t>
            </a:r>
          </a:p>
          <a:p>
            <a:pPr marL="342900" indent="-342900" algn="just">
              <a:buFont typeface="Wingdings" panose="05000000000000000000" pitchFamily="2" charset="2"/>
              <a:buChar char="q"/>
            </a:pPr>
            <a:endParaRPr lang="en-US" sz="2000" dirty="0">
              <a:solidFill>
                <a:srgbClr val="1B1B1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1B1B1B"/>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dirty="0">
              <a:solidFill>
                <a:srgbClr val="1B1B1B"/>
              </a:solidFill>
              <a:latin typeface="Times New Roman" panose="02020603050405020304" pitchFamily="18" charset="0"/>
              <a:cs typeface="Times New Roman" panose="02020603050405020304" pitchFamily="18" charset="0"/>
            </a:endParaRPr>
          </a:p>
          <a:p>
            <a:pPr algn="ctr"/>
            <a:r>
              <a:rPr lang="en-US" sz="2400" b="1" u="sng" dirty="0">
                <a:solidFill>
                  <a:srgbClr val="FF0000"/>
                </a:solidFill>
                <a:latin typeface="Times New Roman" panose="02020603050405020304" pitchFamily="18" charset="0"/>
                <a:cs typeface="Times New Roman" panose="02020603050405020304" pitchFamily="18" charset="0"/>
              </a:rPr>
              <a:t>Assignment operators</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Assignment operators are operators that assign a value to a variable.</a:t>
            </a:r>
            <a:r>
              <a:rPr lang="en-US" sz="2000" dirty="0">
                <a:solidFill>
                  <a:srgbClr val="1B1B1B"/>
                </a:solidFill>
                <a:latin typeface="Times New Roman" panose="02020603050405020304" pitchFamily="18" charset="0"/>
                <a:cs typeface="Times New Roman" panose="02020603050405020304" pitchFamily="18" charset="0"/>
              </a:rPr>
              <a:t> The figure shows the most common used assignment operators in JavaScript. </a:t>
            </a:r>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4212DC7-21BF-99AD-638B-2AA37D0A27D0}"/>
              </a:ext>
            </a:extLst>
          </p:cNvPr>
          <p:cNvPicPr>
            <a:picLocks noGrp="1" noChangeAspect="1"/>
          </p:cNvPicPr>
          <p:nvPr>
            <p:ph idx="1"/>
          </p:nvPr>
        </p:nvPicPr>
        <p:blipFill>
          <a:blip r:embed="rId2"/>
          <a:stretch>
            <a:fillRect/>
          </a:stretch>
        </p:blipFill>
        <p:spPr>
          <a:xfrm>
            <a:off x="6932645" y="1814446"/>
            <a:ext cx="5078608" cy="4688991"/>
          </a:xfrm>
          <a:prstGeom prst="rect">
            <a:avLst/>
          </a:prstGeom>
        </p:spPr>
      </p:pic>
      <p:sp>
        <p:nvSpPr>
          <p:cNvPr id="6" name="Rectangle 2">
            <a:extLst>
              <a:ext uri="{FF2B5EF4-FFF2-40B4-BE49-F238E27FC236}">
                <a16:creationId xmlns:a16="http://schemas.microsoft.com/office/drawing/2014/main" id="{3D8E318D-68FC-AF0A-8B22-2B8D88A9AB4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8657B53-24A3-C6A9-1DA9-495DE304699D}"/>
              </a:ext>
            </a:extLst>
          </p:cNvPr>
          <p:cNvPicPr>
            <a:picLocks noChangeAspect="1"/>
          </p:cNvPicPr>
          <p:nvPr/>
        </p:nvPicPr>
        <p:blipFill>
          <a:blip r:embed="rId3"/>
          <a:stretch>
            <a:fillRect/>
          </a:stretch>
        </p:blipFill>
        <p:spPr>
          <a:xfrm>
            <a:off x="1562538" y="3510545"/>
            <a:ext cx="1114425" cy="1076325"/>
          </a:xfrm>
          <a:prstGeom prst="rect">
            <a:avLst/>
          </a:prstGeom>
        </p:spPr>
      </p:pic>
      <p:pic>
        <p:nvPicPr>
          <p:cNvPr id="8" name="Picture 7">
            <a:extLst>
              <a:ext uri="{FF2B5EF4-FFF2-40B4-BE49-F238E27FC236}">
                <a16:creationId xmlns:a16="http://schemas.microsoft.com/office/drawing/2014/main" id="{7CA24221-A435-F38A-CCC1-E414DDED3D7F}"/>
              </a:ext>
            </a:extLst>
          </p:cNvPr>
          <p:cNvPicPr>
            <a:picLocks noChangeAspect="1"/>
          </p:cNvPicPr>
          <p:nvPr/>
        </p:nvPicPr>
        <p:blipFill>
          <a:blip r:embed="rId4"/>
          <a:stretch>
            <a:fillRect/>
          </a:stretch>
        </p:blipFill>
        <p:spPr>
          <a:xfrm>
            <a:off x="3830048" y="3510545"/>
            <a:ext cx="1504950" cy="1123950"/>
          </a:xfrm>
          <a:prstGeom prst="rect">
            <a:avLst/>
          </a:prstGeom>
        </p:spPr>
      </p:pic>
    </p:spTree>
    <p:extLst>
      <p:ext uri="{BB962C8B-B14F-4D97-AF65-F5344CB8AC3E}">
        <p14:creationId xmlns:p14="http://schemas.microsoft.com/office/powerpoint/2010/main" val="382201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Basic math in JavaScript (operators)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483619" cy="5411038"/>
          </a:xfrm>
        </p:spPr>
        <p:txBody>
          <a:bodyPr>
            <a:normAutofit/>
          </a:bodyPr>
          <a:lstStyle/>
          <a:p>
            <a:pPr algn="ctr"/>
            <a:r>
              <a:rPr lang="en-US" sz="2400" b="1" u="sng" dirty="0">
                <a:solidFill>
                  <a:srgbClr val="00B0F0"/>
                </a:solidFill>
                <a:latin typeface="Times New Roman" panose="02020603050405020304" pitchFamily="18" charset="0"/>
                <a:cs typeface="Times New Roman" panose="02020603050405020304" pitchFamily="18" charset="0"/>
              </a:rPr>
              <a:t>Comparison operators</a:t>
            </a:r>
            <a:endParaRPr lang="en-US" sz="2400" b="1" i="0" dirty="0">
              <a:solidFill>
                <a:srgbClr val="00B0F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Sometimes we will want to run true/false tests, then act accordingly based on the result of that test (to do this we use </a:t>
            </a:r>
            <a:r>
              <a:rPr lang="en-US" sz="2000" b="1" i="0" dirty="0">
                <a:solidFill>
                  <a:srgbClr val="1B1B1B"/>
                </a:solidFill>
                <a:effectLst/>
                <a:latin typeface="Times New Roman" panose="02020603050405020304" pitchFamily="18" charset="0"/>
                <a:cs typeface="Times New Roman" panose="02020603050405020304" pitchFamily="18" charset="0"/>
              </a:rPr>
              <a:t>comparison operators</a:t>
            </a:r>
            <a:r>
              <a:rPr lang="en-US" sz="2000" i="0" dirty="0">
                <a:solidFill>
                  <a:srgbClr val="1B1B1B"/>
                </a:solidFill>
                <a:effectLst/>
                <a:latin typeface="Times New Roman" panose="02020603050405020304" pitchFamily="18" charset="0"/>
                <a:cs typeface="Times New Roman" panose="02020603050405020304" pitchFamily="18" charset="0"/>
              </a:rPr>
              <a:t>). The figure on the right shows comparison operators.</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You may see some people using </a:t>
            </a:r>
            <a:r>
              <a:rPr kumimoji="0" lang="en-US" altLang="en-US" sz="20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and </a:t>
            </a:r>
            <a:r>
              <a:rPr kumimoji="0" lang="en-US" altLang="en-US" sz="20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in their tests for equality and non-equality. These are valid operators in JavaScript, but they differ from </a:t>
            </a:r>
            <a:r>
              <a:rPr kumimoji="0" lang="en-US" altLang="en-US" sz="20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The former versions test whether the values are the same but not whether the values' datatypes are the same.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2000" i="0" dirty="0">
              <a:solidFill>
                <a:srgbClr val="1B1B1B"/>
              </a:solidFill>
              <a:effectLst/>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523678BC-DAF0-521C-2BC4-0EA68AE088D7}"/>
              </a:ext>
            </a:extLst>
          </p:cNvPr>
          <p:cNvPicPr>
            <a:picLocks noGrp="1" noChangeAspect="1"/>
          </p:cNvPicPr>
          <p:nvPr>
            <p:ph idx="1"/>
          </p:nvPr>
        </p:nvPicPr>
        <p:blipFill>
          <a:blip r:embed="rId2"/>
          <a:stretch>
            <a:fillRect/>
          </a:stretch>
        </p:blipFill>
        <p:spPr>
          <a:xfrm>
            <a:off x="6671389" y="1567543"/>
            <a:ext cx="5387262" cy="4599992"/>
          </a:xfrm>
          <a:prstGeom prst="rect">
            <a:avLst/>
          </a:prstGeom>
        </p:spPr>
      </p:pic>
    </p:spTree>
    <p:extLst>
      <p:ext uri="{BB962C8B-B14F-4D97-AF65-F5344CB8AC3E}">
        <p14:creationId xmlns:p14="http://schemas.microsoft.com/office/powerpoint/2010/main" val="15584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Basic math in JavaScript (operators)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26571" y="1306286"/>
            <a:ext cx="5483619" cy="5411038"/>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u="sng" dirty="0">
                <a:solidFill>
                  <a:srgbClr val="FF0000"/>
                </a:solidFill>
                <a:latin typeface="Times New Roman" panose="02020603050405020304" pitchFamily="18" charset="0"/>
                <a:cs typeface="Times New Roman" panose="02020603050405020304" pitchFamily="18" charset="0"/>
              </a:rPr>
              <a:t>Exercise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Create four variables that contain numbers. Call the variables something sensible.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Add the first two variables together and store the result in another variable.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Subtract the fourth variable from the third and store the result in another variable.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Multiply the results from steps </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2</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and </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3</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and store the result in a variable called </a:t>
            </a:r>
            <a:r>
              <a:rPr kumimoji="0" lang="en-US" altLang="en-US" sz="2000"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finalResult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Check if </a:t>
            </a:r>
            <a:r>
              <a:rPr kumimoji="0" lang="en-US" altLang="en-US" sz="2000"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finalResult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is an even number using an </a:t>
            </a:r>
            <a:r>
              <a:rPr lang="en-US" altLang="en-US" sz="2000" u="sng" dirty="0">
                <a:solidFill>
                  <a:srgbClr val="1B1B1B"/>
                </a:solidFill>
                <a:latin typeface="Times New Roman" panose="02020603050405020304" pitchFamily="18" charset="0"/>
                <a:ea typeface="Inter"/>
                <a:cs typeface="Times New Roman" panose="02020603050405020304" pitchFamily="18" charset="0"/>
              </a:rPr>
              <a:t>arithmetic operator</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and store the result in a variable called </a:t>
            </a:r>
            <a:r>
              <a:rPr kumimoji="0" lang="en-US" altLang="en-US" sz="2000"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evenOddResult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b="1"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90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1D7B-976D-8FAF-234E-683F9DF923A0}"/>
              </a:ext>
            </a:extLst>
          </p:cNvPr>
          <p:cNvSpPr>
            <a:spLocks noGrp="1"/>
          </p:cNvSpPr>
          <p:nvPr>
            <p:ph type="title"/>
          </p:nvPr>
        </p:nvSpPr>
        <p:spPr>
          <a:xfrm>
            <a:off x="581757" y="140676"/>
            <a:ext cx="4466492" cy="893155"/>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What is JavaScript?</a:t>
            </a:r>
          </a:p>
        </p:txBody>
      </p:sp>
      <p:sp>
        <p:nvSpPr>
          <p:cNvPr id="3" name="Content Placeholder 2">
            <a:extLst>
              <a:ext uri="{FF2B5EF4-FFF2-40B4-BE49-F238E27FC236}">
                <a16:creationId xmlns:a16="http://schemas.microsoft.com/office/drawing/2014/main" id="{52DAB0FA-C8B0-27D1-A4A8-55E72D316588}"/>
              </a:ext>
            </a:extLst>
          </p:cNvPr>
          <p:cNvSpPr>
            <a:spLocks noGrp="1"/>
          </p:cNvSpPr>
          <p:nvPr>
            <p:ph idx="1"/>
          </p:nvPr>
        </p:nvSpPr>
        <p:spPr>
          <a:xfrm>
            <a:off x="6096000" y="994662"/>
            <a:ext cx="5867988" cy="5798024"/>
          </a:xfrm>
        </p:spPr>
        <p:txBody>
          <a:bodyPr/>
          <a:lstStyle/>
          <a:p>
            <a:pPr algn="just">
              <a:buFont typeface="Wingdings" panose="05000000000000000000" pitchFamily="2" charset="2"/>
              <a:buChar char="§"/>
            </a:pPr>
            <a:r>
              <a:rPr lang="en-US" b="0" i="0" dirty="0">
                <a:solidFill>
                  <a:srgbClr val="1B1B1B"/>
                </a:solidFill>
                <a:effectLst/>
                <a:latin typeface="Times New Roman" panose="02020603050405020304" pitchFamily="18" charset="0"/>
                <a:cs typeface="Times New Roman" panose="02020603050405020304" pitchFamily="18" charset="0"/>
              </a:rPr>
              <a:t>Then we can add some CSS to make it look nice: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0" i="0" dirty="0">
                <a:solidFill>
                  <a:srgbClr val="1B1B1B"/>
                </a:solidFill>
                <a:effectLst/>
                <a:latin typeface="Times New Roman" panose="02020603050405020304" pitchFamily="18" charset="0"/>
                <a:cs typeface="Times New Roman" panose="02020603050405020304" pitchFamily="18" charset="0"/>
              </a:rPr>
              <a:t>And finally, we can add some JavaScript to implement dynamic behavior:</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6648654-F7E3-53B1-3B82-A64967D36C02}"/>
              </a:ext>
            </a:extLst>
          </p:cNvPr>
          <p:cNvSpPr>
            <a:spLocks noGrp="1"/>
          </p:cNvSpPr>
          <p:nvPr>
            <p:ph type="body" sz="half" idx="2"/>
          </p:nvPr>
        </p:nvSpPr>
        <p:spPr>
          <a:xfrm>
            <a:off x="111967" y="1362269"/>
            <a:ext cx="5551715" cy="5355055"/>
          </a:xfrm>
        </p:spPr>
        <p:txBody>
          <a:bodyPr>
            <a:noAutofit/>
          </a:bodyPr>
          <a:lstStyle/>
          <a:p>
            <a:pPr marL="342900" indent="-342900" algn="just">
              <a:buFont typeface="Wingdings" panose="05000000000000000000" pitchFamily="2" charset="2"/>
              <a:buChar char="q"/>
            </a:pPr>
            <a:r>
              <a:rPr lang="en-US" sz="2000" b="1" i="0" dirty="0">
                <a:solidFill>
                  <a:srgbClr val="FF0000"/>
                </a:solidFill>
                <a:effectLst/>
                <a:latin typeface="Times New Roman" panose="02020603050405020304" pitchFamily="18" charset="0"/>
                <a:cs typeface="Times New Roman" panose="02020603050405020304" pitchFamily="18" charset="0"/>
              </a:rPr>
              <a:t>JavaScript </a:t>
            </a:r>
            <a:r>
              <a:rPr lang="en-US" sz="2000" b="0" i="0" dirty="0">
                <a:solidFill>
                  <a:srgbClr val="000000"/>
                </a:solidFill>
                <a:effectLst/>
                <a:latin typeface="Times New Roman" panose="02020603050405020304" pitchFamily="18" charset="0"/>
                <a:cs typeface="Times New Roman" panose="02020603050405020304" pitchFamily="18" charset="0"/>
              </a:rPr>
              <a:t>is the world's most popular programming language, which is used  to program the behavior of website(i.e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1B1B1B"/>
                </a:solidFill>
                <a:latin typeface="Times New Roman" panose="02020603050405020304" pitchFamily="18" charset="0"/>
                <a:cs typeface="Times New Roman" panose="02020603050405020304" pitchFamily="18" charset="0"/>
              </a:rPr>
              <a:t>JavaScript </a:t>
            </a:r>
            <a:r>
              <a:rPr lang="en-US" sz="2000" b="0" i="0" dirty="0">
                <a:solidFill>
                  <a:srgbClr val="1B1B1B"/>
                </a:solidFill>
                <a:effectLst/>
                <a:latin typeface="Times New Roman" panose="02020603050405020304" pitchFamily="18" charset="0"/>
                <a:cs typeface="Times New Roman" panose="02020603050405020304" pitchFamily="18" charset="0"/>
              </a:rPr>
              <a:t>enables us to create dynamically updating content, control multimedia, animate images, </a:t>
            </a:r>
            <a:r>
              <a:rPr lang="en-US" sz="2000" dirty="0">
                <a:solidFill>
                  <a:srgbClr val="1B1B1B"/>
                </a:solidFill>
                <a:latin typeface="Times New Roman" panose="02020603050405020304" pitchFamily="18" charset="0"/>
                <a:cs typeface="Times New Roman" panose="02020603050405020304" pitchFamily="18" charset="0"/>
              </a:rPr>
              <a:t>etc.</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000" b="1" i="0" dirty="0">
                <a:solidFill>
                  <a:srgbClr val="000000"/>
                </a:solidFill>
                <a:effectLst/>
                <a:latin typeface="Times New Roman" panose="02020603050405020304" pitchFamily="18" charset="0"/>
                <a:cs typeface="Times New Roman" panose="02020603050405020304" pitchFamily="18" charset="0"/>
              </a:rPr>
              <a:t>JavaScript</a:t>
            </a:r>
            <a:r>
              <a:rPr lang="en-US" sz="2000" b="0" i="0" dirty="0">
                <a:solidFill>
                  <a:srgbClr val="000000"/>
                </a:solidFill>
                <a:effectLst/>
                <a:latin typeface="Times New Roman" panose="02020603050405020304" pitchFamily="18" charset="0"/>
                <a:cs typeface="Times New Roman" panose="02020603050405020304" pitchFamily="18" charset="0"/>
              </a:rPr>
              <a:t> was invented by </a:t>
            </a:r>
            <a:r>
              <a:rPr lang="en-US" sz="2000" b="1" i="0" dirty="0">
                <a:solidFill>
                  <a:srgbClr val="000000"/>
                </a:solidFill>
                <a:effectLst/>
                <a:latin typeface="Times New Roman" panose="02020603050405020304" pitchFamily="18" charset="0"/>
                <a:cs typeface="Times New Roman" panose="02020603050405020304" pitchFamily="18" charset="0"/>
              </a:rPr>
              <a:t>Brendan </a:t>
            </a:r>
            <a:r>
              <a:rPr lang="en-US" sz="2000" b="1" i="0" dirty="0" err="1">
                <a:solidFill>
                  <a:srgbClr val="000000"/>
                </a:solidFill>
                <a:effectLst/>
                <a:latin typeface="Times New Roman" panose="02020603050405020304" pitchFamily="18" charset="0"/>
                <a:cs typeface="Times New Roman" panose="02020603050405020304" pitchFamily="18" charset="0"/>
              </a:rPr>
              <a:t>Eich</a:t>
            </a:r>
            <a:r>
              <a:rPr lang="en-US" sz="2000" b="0" i="0" dirty="0">
                <a:solidFill>
                  <a:srgbClr val="000000"/>
                </a:solidFill>
                <a:effectLst/>
                <a:latin typeface="Times New Roman" panose="02020603050405020304" pitchFamily="18" charset="0"/>
                <a:cs typeface="Times New Roman" panose="02020603050405020304" pitchFamily="18" charset="0"/>
              </a:rPr>
              <a:t> in 1995. It was developed for </a:t>
            </a:r>
            <a:r>
              <a:rPr lang="en-US" sz="2000" b="1" i="0" dirty="0">
                <a:solidFill>
                  <a:srgbClr val="000000"/>
                </a:solidFill>
                <a:effectLst/>
                <a:latin typeface="Times New Roman" panose="02020603050405020304" pitchFamily="18" charset="0"/>
                <a:cs typeface="Times New Roman" panose="02020603050405020304" pitchFamily="18" charset="0"/>
              </a:rPr>
              <a:t>Netscape 2</a:t>
            </a:r>
            <a:r>
              <a:rPr lang="en-US" sz="2000" b="0" i="0" dirty="0">
                <a:solidFill>
                  <a:srgbClr val="000000"/>
                </a:solidFill>
                <a:effectLst/>
                <a:latin typeface="Times New Roman" panose="02020603050405020304" pitchFamily="18" charset="0"/>
                <a:cs typeface="Times New Roman" panose="02020603050405020304" pitchFamily="18" charset="0"/>
              </a:rPr>
              <a:t>, and became the </a:t>
            </a:r>
            <a:r>
              <a:rPr lang="en-US" sz="2000" b="1" i="0" dirty="0">
                <a:solidFill>
                  <a:srgbClr val="000000"/>
                </a:solidFill>
                <a:effectLst/>
                <a:latin typeface="Times New Roman" panose="02020603050405020304" pitchFamily="18" charset="0"/>
                <a:cs typeface="Times New Roman" panose="02020603050405020304" pitchFamily="18" charset="0"/>
              </a:rPr>
              <a:t>ECMA-262</a:t>
            </a:r>
            <a:r>
              <a:rPr lang="en-US" sz="2000" b="0" i="0" dirty="0">
                <a:solidFill>
                  <a:srgbClr val="000000"/>
                </a:solidFill>
                <a:effectLst/>
                <a:latin typeface="Times New Roman" panose="02020603050405020304" pitchFamily="18" charset="0"/>
                <a:cs typeface="Times New Roman" panose="02020603050405020304" pitchFamily="18" charset="0"/>
              </a:rPr>
              <a:t> standard in 1997.</a:t>
            </a:r>
          </a:p>
          <a:p>
            <a:pPr marL="342900" indent="-34290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It is the third layer of the layer cake of standard web technologies, two of which (</a:t>
            </a:r>
            <a:r>
              <a:rPr lang="en-US" sz="2000" u="sng" dirty="0">
                <a:solidFill>
                  <a:schemeClr val="tx1"/>
                </a:solidFill>
                <a:latin typeface="Times New Roman" panose="02020603050405020304" pitchFamily="18" charset="0"/>
                <a:cs typeface="Times New Roman" panose="02020603050405020304" pitchFamily="18" charset="0"/>
              </a:rPr>
              <a:t>HTML</a:t>
            </a:r>
            <a:r>
              <a:rPr lang="en-US" sz="2000" b="0" i="0" dirty="0">
                <a:solidFill>
                  <a:schemeClr val="tx1"/>
                </a:solidFill>
                <a:effectLst/>
                <a:latin typeface="Times New Roman" panose="02020603050405020304" pitchFamily="18" charset="0"/>
                <a:cs typeface="Times New Roman" panose="02020603050405020304" pitchFamily="18" charset="0"/>
              </a:rPr>
              <a:t> and </a:t>
            </a:r>
            <a:r>
              <a:rPr lang="en-US" sz="2000" u="sng" dirty="0">
                <a:solidFill>
                  <a:schemeClr val="tx1"/>
                </a:solidFill>
                <a:latin typeface="Times New Roman" panose="02020603050405020304" pitchFamily="18" charset="0"/>
                <a:cs typeface="Times New Roman" panose="02020603050405020304" pitchFamily="18" charset="0"/>
              </a:rPr>
              <a:t>CSS</a:t>
            </a:r>
            <a:r>
              <a:rPr lang="en-US" sz="2000" b="0" i="0" dirty="0">
                <a:solidFill>
                  <a:schemeClr val="tx1"/>
                </a:solidFill>
                <a:effectLst/>
                <a:latin typeface="Times New Roman" panose="02020603050405020304" pitchFamily="18" charset="0"/>
                <a:cs typeface="Times New Roman" panose="02020603050405020304" pitchFamily="18" charset="0"/>
              </a:rPr>
              <a:t>) we have covered. These three layers are built on top of one another nicely. </a:t>
            </a:r>
            <a:r>
              <a:rPr lang="en-US" sz="2000" b="1" i="0" dirty="0">
                <a:solidFill>
                  <a:schemeClr val="tx1"/>
                </a:solidFill>
                <a:effectLst/>
                <a:latin typeface="Times New Roman" panose="02020603050405020304" pitchFamily="18" charset="0"/>
                <a:cs typeface="Times New Roman" panose="02020603050405020304" pitchFamily="18" charset="0"/>
              </a:rPr>
              <a:t>Let's take a simple text as an example</a:t>
            </a:r>
            <a:r>
              <a:rPr lang="en-US" sz="2000" dirty="0">
                <a:solidFill>
                  <a:schemeClr val="tx1"/>
                </a:solidFill>
                <a:latin typeface="Times New Roman" panose="02020603050405020304" pitchFamily="18" charset="0"/>
                <a:cs typeface="Times New Roman" panose="02020603050405020304" pitchFamily="18" charset="0"/>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1700" b="0" i="0" dirty="0">
                <a:solidFill>
                  <a:schemeClr val="tx1"/>
                </a:solidFill>
                <a:effectLst/>
                <a:latin typeface="Times New Roman" panose="02020603050405020304" pitchFamily="18" charset="0"/>
                <a:cs typeface="Times New Roman" panose="02020603050405020304" pitchFamily="18" charset="0"/>
              </a:rPr>
              <a:t>We can mark it up using HTML to give it structure and purpose</a:t>
            </a:r>
            <a:r>
              <a:rPr lang="en-US" sz="1700" b="0" i="0" dirty="0">
                <a:solidFill>
                  <a:srgbClr val="1B1B1B"/>
                </a:solidFill>
                <a:effectLst/>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4B311-76E0-73A5-11E1-568F2F61E435}"/>
              </a:ext>
            </a:extLst>
          </p:cNvPr>
          <p:cNvPicPr>
            <a:picLocks noChangeAspect="1"/>
          </p:cNvPicPr>
          <p:nvPr/>
        </p:nvPicPr>
        <p:blipFill>
          <a:blip r:embed="rId2"/>
          <a:stretch>
            <a:fillRect/>
          </a:stretch>
        </p:blipFill>
        <p:spPr>
          <a:xfrm>
            <a:off x="2815003" y="6180559"/>
            <a:ext cx="2609850" cy="276225"/>
          </a:xfrm>
          <a:prstGeom prst="rect">
            <a:avLst/>
          </a:prstGeom>
        </p:spPr>
      </p:pic>
      <p:pic>
        <p:nvPicPr>
          <p:cNvPr id="6" name="Picture 5">
            <a:extLst>
              <a:ext uri="{FF2B5EF4-FFF2-40B4-BE49-F238E27FC236}">
                <a16:creationId xmlns:a16="http://schemas.microsoft.com/office/drawing/2014/main" id="{F99CDB92-9022-AD50-F3ED-4FE51F5B84FD}"/>
              </a:ext>
            </a:extLst>
          </p:cNvPr>
          <p:cNvPicPr>
            <a:picLocks noChangeAspect="1"/>
          </p:cNvPicPr>
          <p:nvPr/>
        </p:nvPicPr>
        <p:blipFill>
          <a:blip r:embed="rId3"/>
          <a:stretch>
            <a:fillRect/>
          </a:stretch>
        </p:blipFill>
        <p:spPr>
          <a:xfrm>
            <a:off x="6727473" y="1490386"/>
            <a:ext cx="4605041" cy="2456463"/>
          </a:xfrm>
          <a:prstGeom prst="rect">
            <a:avLst/>
          </a:prstGeom>
        </p:spPr>
      </p:pic>
      <p:pic>
        <p:nvPicPr>
          <p:cNvPr id="7" name="Picture 6">
            <a:extLst>
              <a:ext uri="{FF2B5EF4-FFF2-40B4-BE49-F238E27FC236}">
                <a16:creationId xmlns:a16="http://schemas.microsoft.com/office/drawing/2014/main" id="{3D737B0C-787D-840C-F9A9-88CEEBAFBFA1}"/>
              </a:ext>
            </a:extLst>
          </p:cNvPr>
          <p:cNvPicPr>
            <a:picLocks noChangeAspect="1"/>
          </p:cNvPicPr>
          <p:nvPr/>
        </p:nvPicPr>
        <p:blipFill>
          <a:blip r:embed="rId4"/>
          <a:stretch>
            <a:fillRect/>
          </a:stretch>
        </p:blipFill>
        <p:spPr>
          <a:xfrm>
            <a:off x="6309218" y="4813490"/>
            <a:ext cx="3543886" cy="1903834"/>
          </a:xfrm>
          <a:prstGeom prst="rect">
            <a:avLst/>
          </a:prstGeom>
        </p:spPr>
      </p:pic>
      <p:pic>
        <p:nvPicPr>
          <p:cNvPr id="8" name="Picture 7">
            <a:extLst>
              <a:ext uri="{FF2B5EF4-FFF2-40B4-BE49-F238E27FC236}">
                <a16:creationId xmlns:a16="http://schemas.microsoft.com/office/drawing/2014/main" id="{9ED132BD-8DBA-70A8-3C79-E04C116F3F8B}"/>
              </a:ext>
            </a:extLst>
          </p:cNvPr>
          <p:cNvPicPr>
            <a:picLocks noChangeAspect="1"/>
          </p:cNvPicPr>
          <p:nvPr/>
        </p:nvPicPr>
        <p:blipFill>
          <a:blip r:embed="rId5"/>
          <a:stretch>
            <a:fillRect/>
          </a:stretch>
        </p:blipFill>
        <p:spPr>
          <a:xfrm>
            <a:off x="9865276" y="5031982"/>
            <a:ext cx="2247900" cy="733425"/>
          </a:xfrm>
          <a:prstGeom prst="rect">
            <a:avLst/>
          </a:prstGeom>
        </p:spPr>
      </p:pic>
    </p:spTree>
    <p:extLst>
      <p:ext uri="{BB962C8B-B14F-4D97-AF65-F5344CB8AC3E}">
        <p14:creationId xmlns:p14="http://schemas.microsoft.com/office/powerpoint/2010/main" val="211413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Handling text(strings in JavaScript)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26571" y="1306286"/>
            <a:ext cx="5483619"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JavaScript strings are for storing and manipulating text.</a:t>
            </a:r>
          </a:p>
          <a:p>
            <a:pPr algn="ctr"/>
            <a:r>
              <a:rPr lang="en-US" sz="2400" b="1" u="sng" dirty="0">
                <a:solidFill>
                  <a:srgbClr val="FF0000"/>
                </a:solidFill>
                <a:latin typeface="Times New Roman" panose="02020603050405020304" pitchFamily="18" charset="0"/>
                <a:cs typeface="Times New Roman" panose="02020603050405020304" pitchFamily="18" charset="0"/>
              </a:rPr>
              <a:t>Creating a string</a:t>
            </a:r>
          </a:p>
          <a:p>
            <a:pPr algn="just"/>
            <a:endParaRPr lang="en-US" sz="2000" b="1" u="sng" dirty="0">
              <a:solidFill>
                <a:srgbClr val="FF0000"/>
              </a:solidFill>
              <a:latin typeface="Times New Roman" panose="02020603050405020304" pitchFamily="18" charset="0"/>
              <a:cs typeface="Times New Roman" panose="02020603050405020304" pitchFamily="18" charset="0"/>
            </a:endParaRPr>
          </a:p>
          <a:p>
            <a:pPr algn="just"/>
            <a:endParaRPr lang="en-US" sz="2000" b="1" u="sng" dirty="0">
              <a:solidFill>
                <a:srgbClr val="FF0000"/>
              </a:solidFill>
              <a:latin typeface="Times New Roman" panose="02020603050405020304" pitchFamily="18" charset="0"/>
              <a:cs typeface="Times New Roman" panose="02020603050405020304" pitchFamily="18" charset="0"/>
            </a:endParaRPr>
          </a:p>
          <a:p>
            <a:pPr algn="ctr"/>
            <a:r>
              <a:rPr lang="fr-FR" sz="2400" b="1" u="sng" dirty="0">
                <a:solidFill>
                  <a:srgbClr val="FF0000"/>
                </a:solidFill>
                <a:latin typeface="Times New Roman" panose="02020603050405020304" pitchFamily="18" charset="0"/>
                <a:cs typeface="Times New Roman" panose="02020603050405020304" pitchFamily="18" charset="0"/>
              </a:rPr>
              <a:t>Single </a:t>
            </a:r>
            <a:r>
              <a:rPr lang="fr-FR" sz="2400" b="1" u="sng" dirty="0" err="1">
                <a:solidFill>
                  <a:srgbClr val="FF0000"/>
                </a:solidFill>
                <a:latin typeface="Times New Roman" panose="02020603050405020304" pitchFamily="18" charset="0"/>
                <a:cs typeface="Times New Roman" panose="02020603050405020304" pitchFamily="18" charset="0"/>
              </a:rPr>
              <a:t>quotes</a:t>
            </a:r>
            <a:r>
              <a:rPr lang="fr-FR" sz="2400" b="1" u="sng" dirty="0">
                <a:solidFill>
                  <a:srgbClr val="FF0000"/>
                </a:solidFill>
                <a:latin typeface="Times New Roman" panose="02020603050405020304" pitchFamily="18" charset="0"/>
                <a:cs typeface="Times New Roman" panose="02020603050405020304" pitchFamily="18" charset="0"/>
              </a:rPr>
              <a:t> vs. double </a:t>
            </a:r>
            <a:r>
              <a:rPr lang="fr-FR" sz="2400" b="1" u="sng" dirty="0" err="1">
                <a:solidFill>
                  <a:srgbClr val="FF0000"/>
                </a:solidFill>
                <a:latin typeface="Times New Roman" panose="02020603050405020304" pitchFamily="18" charset="0"/>
                <a:cs typeface="Times New Roman" panose="02020603050405020304" pitchFamily="18" charset="0"/>
              </a:rPr>
              <a:t>quotes</a:t>
            </a:r>
            <a:endParaRPr lang="fr-FR" sz="24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In JavaScript, you can choose single quotes or double quotes to wrap your strings in.</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Don’t mix double quotes and single </a:t>
            </a:r>
            <a:r>
              <a:rPr lang="en-US" sz="2000" dirty="0">
                <a:solidFill>
                  <a:srgbClr val="1B1B1B"/>
                </a:solidFill>
                <a:latin typeface="Times New Roman" panose="02020603050405020304" pitchFamily="18" charset="0"/>
                <a:cs typeface="Times New Roman" panose="02020603050405020304" pitchFamily="18" charset="0"/>
              </a:rPr>
              <a:t>quotes. </a:t>
            </a:r>
            <a:r>
              <a:rPr lang="en-US" sz="2000" b="0" i="0" dirty="0">
                <a:solidFill>
                  <a:srgbClr val="1B1B1B"/>
                </a:solidFill>
                <a:effectLst/>
                <a:latin typeface="Times New Roman" panose="02020603050405020304" pitchFamily="18" charset="0"/>
                <a:cs typeface="Times New Roman" panose="02020603050405020304" pitchFamily="18" charset="0"/>
              </a:rPr>
              <a:t>You should choose one and stick to it. The following will return an error:</a:t>
            </a:r>
            <a:endParaRPr lang="en-US" sz="2000" b="1" u="sng" dirty="0">
              <a:solidFill>
                <a:srgbClr val="FF0000"/>
              </a:solidFill>
              <a:latin typeface="Times New Roman" panose="02020603050405020304" pitchFamily="18" charset="0"/>
              <a:cs typeface="Times New Roman" panose="02020603050405020304" pitchFamily="18" charset="0"/>
            </a:endParaRPr>
          </a:p>
          <a:p>
            <a:pPr algn="just"/>
            <a:endParaRPr lang="en-US" sz="2000" b="1" i="0" u="sng"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97216" y="1459524"/>
            <a:ext cx="5196840" cy="5257800"/>
          </a:xfrm>
        </p:spPr>
        <p:txBody>
          <a:bodyPr/>
          <a:lstStyle/>
          <a:p>
            <a:pPr algn="ctr"/>
            <a:r>
              <a:rPr lang="en-US" sz="2400" b="1" i="0" u="sng" dirty="0">
                <a:solidFill>
                  <a:srgbClr val="FF0000"/>
                </a:solidFill>
                <a:effectLst/>
                <a:latin typeface="Times New Roman" panose="02020603050405020304" pitchFamily="18" charset="0"/>
                <a:cs typeface="Times New Roman" panose="02020603050405020304" pitchFamily="18" charset="0"/>
              </a:rPr>
              <a:t>Breaking Long Code Lines</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If a JavaScript statement does not fit on one line, the best place to break it is after an operator. E.g.:</a:t>
            </a:r>
          </a:p>
          <a:p>
            <a:endParaRPr lang="en-US" dirty="0"/>
          </a:p>
          <a:p>
            <a:endParaRPr lang="en-US" dirty="0"/>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You can also break up a code line </a:t>
            </a:r>
            <a:r>
              <a:rPr lang="en-US" b="1" i="0" dirty="0">
                <a:solidFill>
                  <a:srgbClr val="000000"/>
                </a:solidFill>
                <a:effectLst/>
                <a:latin typeface="Times New Roman" panose="02020603050405020304" pitchFamily="18" charset="0"/>
                <a:cs typeface="Times New Roman" panose="02020603050405020304" pitchFamily="18" charset="0"/>
              </a:rPr>
              <a:t>within a text string</a:t>
            </a:r>
            <a:r>
              <a:rPr lang="en-US" b="0" i="0" dirty="0">
                <a:solidFill>
                  <a:srgbClr val="000000"/>
                </a:solidFill>
                <a:effectLst/>
                <a:latin typeface="Times New Roman" panose="02020603050405020304" pitchFamily="18" charset="0"/>
                <a:cs typeface="Times New Roman" panose="02020603050405020304" pitchFamily="18" charset="0"/>
              </a:rPr>
              <a:t> using  string addition. E.g.: </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59382BE-D737-C510-B641-ACE0E114B31D}"/>
              </a:ext>
            </a:extLst>
          </p:cNvPr>
          <p:cNvPicPr>
            <a:picLocks noChangeAspect="1"/>
          </p:cNvPicPr>
          <p:nvPr/>
        </p:nvPicPr>
        <p:blipFill>
          <a:blip r:embed="rId2"/>
          <a:stretch>
            <a:fillRect/>
          </a:stretch>
        </p:blipFill>
        <p:spPr>
          <a:xfrm>
            <a:off x="2819653" y="5550392"/>
            <a:ext cx="2486025" cy="266700"/>
          </a:xfrm>
          <a:prstGeom prst="rect">
            <a:avLst/>
          </a:prstGeom>
        </p:spPr>
      </p:pic>
      <p:pic>
        <p:nvPicPr>
          <p:cNvPr id="8" name="Picture 7">
            <a:extLst>
              <a:ext uri="{FF2B5EF4-FFF2-40B4-BE49-F238E27FC236}">
                <a16:creationId xmlns:a16="http://schemas.microsoft.com/office/drawing/2014/main" id="{6894C941-F436-4E80-C057-6022AC76A7A2}"/>
              </a:ext>
            </a:extLst>
          </p:cNvPr>
          <p:cNvPicPr>
            <a:picLocks noChangeAspect="1"/>
          </p:cNvPicPr>
          <p:nvPr/>
        </p:nvPicPr>
        <p:blipFill>
          <a:blip r:embed="rId3"/>
          <a:stretch>
            <a:fillRect/>
          </a:stretch>
        </p:blipFill>
        <p:spPr>
          <a:xfrm>
            <a:off x="1510004" y="2672539"/>
            <a:ext cx="4114800" cy="523875"/>
          </a:xfrm>
          <a:prstGeom prst="rect">
            <a:avLst/>
          </a:prstGeom>
        </p:spPr>
      </p:pic>
      <p:pic>
        <p:nvPicPr>
          <p:cNvPr id="9" name="Picture 8">
            <a:extLst>
              <a:ext uri="{FF2B5EF4-FFF2-40B4-BE49-F238E27FC236}">
                <a16:creationId xmlns:a16="http://schemas.microsoft.com/office/drawing/2014/main" id="{A89C2E99-D7F6-8945-BAE1-98B2535D700E}"/>
              </a:ext>
            </a:extLst>
          </p:cNvPr>
          <p:cNvPicPr>
            <a:picLocks noChangeAspect="1"/>
          </p:cNvPicPr>
          <p:nvPr/>
        </p:nvPicPr>
        <p:blipFill>
          <a:blip r:embed="rId4"/>
          <a:stretch>
            <a:fillRect/>
          </a:stretch>
        </p:blipFill>
        <p:spPr>
          <a:xfrm>
            <a:off x="6985848" y="2876550"/>
            <a:ext cx="4219575" cy="552450"/>
          </a:xfrm>
          <a:prstGeom prst="rect">
            <a:avLst/>
          </a:prstGeom>
        </p:spPr>
      </p:pic>
      <p:pic>
        <p:nvPicPr>
          <p:cNvPr id="10" name="Picture 9">
            <a:extLst>
              <a:ext uri="{FF2B5EF4-FFF2-40B4-BE49-F238E27FC236}">
                <a16:creationId xmlns:a16="http://schemas.microsoft.com/office/drawing/2014/main" id="{A34CA4BA-6BA9-2AC8-E8FF-5709B0FB7404}"/>
              </a:ext>
            </a:extLst>
          </p:cNvPr>
          <p:cNvPicPr>
            <a:picLocks noChangeAspect="1"/>
          </p:cNvPicPr>
          <p:nvPr/>
        </p:nvPicPr>
        <p:blipFill>
          <a:blip r:embed="rId5"/>
          <a:stretch>
            <a:fillRect/>
          </a:stretch>
        </p:blipFill>
        <p:spPr>
          <a:xfrm>
            <a:off x="6769631" y="4373074"/>
            <a:ext cx="4924425" cy="466725"/>
          </a:xfrm>
          <a:prstGeom prst="rect">
            <a:avLst/>
          </a:prstGeom>
        </p:spPr>
      </p:pic>
    </p:spTree>
    <p:extLst>
      <p:ext uri="{BB962C8B-B14F-4D97-AF65-F5344CB8AC3E}">
        <p14:creationId xmlns:p14="http://schemas.microsoft.com/office/powerpoint/2010/main" val="406787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Handling text(strings in JavaScript) </a:t>
            </a:r>
            <a:r>
              <a:rPr lang="en-US" b="1" i="0" dirty="0" err="1">
                <a:solidFill>
                  <a:srgbClr val="00B0F0"/>
                </a:solidFill>
                <a:effectLst/>
                <a:latin typeface="Times New Roman" panose="02020603050405020304" pitchFamily="18" charset="0"/>
                <a:cs typeface="Times New Roman" panose="02020603050405020304" pitchFamily="18" charset="0"/>
              </a:rPr>
              <a:t>cont</a:t>
            </a:r>
            <a:r>
              <a:rPr lang="en-US"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26571" y="1306286"/>
            <a:ext cx="5483619" cy="5411038"/>
          </a:xfrm>
        </p:spPr>
        <p:txBody>
          <a:bodyPr>
            <a:norm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Concatenating strings</a:t>
            </a:r>
            <a:endParaRPr lang="en-US" sz="28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Concatenate just means "join together". To join together strings in JavaScript you can use a different type of string, called a </a:t>
            </a:r>
            <a:r>
              <a:rPr lang="en-US" sz="2000" b="0" i="1" dirty="0">
                <a:solidFill>
                  <a:srgbClr val="1B1B1B"/>
                </a:solidFill>
                <a:effectLst/>
                <a:latin typeface="Times New Roman" panose="02020603050405020304" pitchFamily="18" charset="0"/>
                <a:cs typeface="Times New Roman" panose="02020603050405020304" pitchFamily="18" charset="0"/>
              </a:rPr>
              <a:t>template literal</a:t>
            </a:r>
            <a:r>
              <a:rPr lang="en-US" sz="2000" dirty="0">
                <a:solidFill>
                  <a:srgbClr val="1B1B1B"/>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 template literal looks just like a normal string, but instead of using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or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you use backtick characters (</a:t>
            </a:r>
            <a:r>
              <a:rPr kumimoji="0" lang="en-US" altLang="en-US" sz="2000" b="0"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E.g.: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a:p>
            <a:pPr algn="just"/>
            <a:endParaRPr lang="en-US" sz="2000" b="1" dirty="0">
              <a:solidFill>
                <a:srgbClr val="1B1B1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also concatenate strings using the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operator. E.g.: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97216" y="1459524"/>
            <a:ext cx="5196840" cy="5257800"/>
          </a:xfrm>
        </p:spPr>
        <p:txBody>
          <a:bodyPr/>
          <a:lstStyle/>
          <a:p>
            <a:pPr>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Let's have a look at concatenation being used in action:</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E3605C-75E4-4C8C-1E1E-F458AEF338FF}"/>
              </a:ext>
            </a:extLst>
          </p:cNvPr>
          <p:cNvPicPr>
            <a:picLocks noChangeAspect="1"/>
          </p:cNvPicPr>
          <p:nvPr/>
        </p:nvPicPr>
        <p:blipFill>
          <a:blip r:embed="rId2"/>
          <a:stretch>
            <a:fillRect/>
          </a:stretch>
        </p:blipFill>
        <p:spPr>
          <a:xfrm>
            <a:off x="1042762" y="3621280"/>
            <a:ext cx="3286125" cy="781050"/>
          </a:xfrm>
          <a:prstGeom prst="rect">
            <a:avLst/>
          </a:prstGeom>
        </p:spPr>
      </p:pic>
      <p:pic>
        <p:nvPicPr>
          <p:cNvPr id="12" name="Picture 11">
            <a:extLst>
              <a:ext uri="{FF2B5EF4-FFF2-40B4-BE49-F238E27FC236}">
                <a16:creationId xmlns:a16="http://schemas.microsoft.com/office/drawing/2014/main" id="{03AC6C55-4454-1126-5990-1194DCAAEE44}"/>
              </a:ext>
            </a:extLst>
          </p:cNvPr>
          <p:cNvPicPr>
            <a:picLocks noChangeAspect="1"/>
          </p:cNvPicPr>
          <p:nvPr/>
        </p:nvPicPr>
        <p:blipFill>
          <a:blip r:embed="rId3"/>
          <a:stretch>
            <a:fillRect/>
          </a:stretch>
        </p:blipFill>
        <p:spPr>
          <a:xfrm>
            <a:off x="1153915" y="5361020"/>
            <a:ext cx="4400550" cy="857250"/>
          </a:xfrm>
          <a:prstGeom prst="rect">
            <a:avLst/>
          </a:prstGeom>
        </p:spPr>
      </p:pic>
      <p:pic>
        <p:nvPicPr>
          <p:cNvPr id="13" name="Picture 12">
            <a:extLst>
              <a:ext uri="{FF2B5EF4-FFF2-40B4-BE49-F238E27FC236}">
                <a16:creationId xmlns:a16="http://schemas.microsoft.com/office/drawing/2014/main" id="{7CE0382F-4249-C252-88FC-2581E0E324BE}"/>
              </a:ext>
            </a:extLst>
          </p:cNvPr>
          <p:cNvPicPr>
            <a:picLocks noChangeAspect="1"/>
          </p:cNvPicPr>
          <p:nvPr/>
        </p:nvPicPr>
        <p:blipFill>
          <a:blip r:embed="rId4"/>
          <a:stretch>
            <a:fillRect/>
          </a:stretch>
        </p:blipFill>
        <p:spPr>
          <a:xfrm>
            <a:off x="7437342" y="1976401"/>
            <a:ext cx="4141947" cy="4643085"/>
          </a:xfrm>
          <a:prstGeom prst="rect">
            <a:avLst/>
          </a:prstGeom>
        </p:spPr>
      </p:pic>
    </p:spTree>
    <p:extLst>
      <p:ext uri="{BB962C8B-B14F-4D97-AF65-F5344CB8AC3E}">
        <p14:creationId xmlns:p14="http://schemas.microsoft.com/office/powerpoint/2010/main" val="86115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fontScale="90000"/>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Handling text(strings in JavaScript) </a:t>
            </a:r>
            <a:r>
              <a:rPr lang="en-US" b="1" i="0" dirty="0" err="1">
                <a:solidFill>
                  <a:srgbClr val="00B0F0"/>
                </a:solidFill>
                <a:effectLst/>
                <a:latin typeface="Times New Roman" panose="02020603050405020304" pitchFamily="18" charset="0"/>
                <a:cs typeface="Times New Roman" panose="02020603050405020304" pitchFamily="18" charset="0"/>
              </a:rPr>
              <a:t>cont</a:t>
            </a:r>
            <a:r>
              <a:rPr lang="en-US"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26571" y="1306286"/>
            <a:ext cx="5483619" cy="5411038"/>
          </a:xfrm>
        </p:spPr>
        <p:txBody>
          <a:bodyPr>
            <a:normAutofit/>
          </a:bodyPr>
          <a:lstStyle/>
          <a:p>
            <a:pPr algn="just"/>
            <a:r>
              <a:rPr lang="en-US" sz="2000" b="1" u="sng" dirty="0">
                <a:solidFill>
                  <a:srgbClr val="FF0000"/>
                </a:solidFill>
                <a:latin typeface="Times New Roman" panose="02020603050405020304" pitchFamily="18" charset="0"/>
                <a:cs typeface="Times New Roman" panose="02020603050405020304" pitchFamily="18" charset="0"/>
              </a:rPr>
              <a:t>Converting string to numbers and vice-versa</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The</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Number()</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function converts anything passed to it into a number</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E</a:t>
            </a:r>
            <a:r>
              <a:rPr lang="en-US" altLang="en-US" sz="2000" dirty="0">
                <a:solidFill>
                  <a:schemeClr val="tx1"/>
                </a:solidFill>
                <a:latin typeface="Times New Roman" panose="02020603050405020304" pitchFamily="18" charset="0"/>
                <a:ea typeface="Inter"/>
                <a:cs typeface="Times New Roman" panose="02020603050405020304" pitchFamily="18" charset="0"/>
              </a:rPr>
              <a:t>.g.: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u="sng"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1" u="sng" dirty="0">
              <a:solidFill>
                <a:srgbClr val="FF0000"/>
              </a:solidFill>
              <a:latin typeface="Times New Roman" panose="02020603050405020304" pitchFamily="18" charset="0"/>
              <a:cs typeface="Times New Roman" panose="02020603050405020304" pitchFamily="18" charset="0"/>
            </a:endParaRPr>
          </a:p>
          <a:p>
            <a:pPr algn="just"/>
            <a:endPar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endParaRPr>
          </a:p>
          <a:p>
            <a:pPr algn="just"/>
            <a:endParaRPr lang="en-US" altLang="en-US" sz="2000" dirty="0">
              <a:solidFill>
                <a:srgbClr val="1B1B1B"/>
              </a:solidFill>
              <a:latin typeface="Times New Roman" panose="02020603050405020304" pitchFamily="18" charset="0"/>
              <a:ea typeface="Inter"/>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Conversely, every number has a method called </a:t>
            </a:r>
            <a:r>
              <a:rPr lang="en-US" altLang="en-US" sz="2000" b="1" u="sng" dirty="0" err="1">
                <a:solidFill>
                  <a:schemeClr val="tx1"/>
                </a:solidFill>
                <a:latin typeface="Times New Roman" panose="02020603050405020304" pitchFamily="18" charset="0"/>
                <a:ea typeface="var(--font-code)"/>
                <a:cs typeface="Times New Roman" panose="02020603050405020304" pitchFamily="18" charset="0"/>
              </a:rPr>
              <a:t>toString</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that converts it to the equivalent string. </a:t>
            </a:r>
            <a:r>
              <a:rPr lang="en-US" altLang="en-US" sz="2000" dirty="0">
                <a:solidFill>
                  <a:srgbClr val="1B1B1B"/>
                </a:solidFill>
                <a:latin typeface="Times New Roman" panose="02020603050405020304" pitchFamily="18" charset="0"/>
                <a:ea typeface="Inter"/>
                <a:cs typeface="Times New Roman" panose="02020603050405020304" pitchFamily="18" charset="0"/>
              </a:rPr>
              <a:t>E.g.: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u="sng"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1" i="0" u="sng" dirty="0">
              <a:solidFill>
                <a:srgbClr val="FF0000"/>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97216" y="1459524"/>
            <a:ext cx="5196840" cy="5257800"/>
          </a:xfrm>
        </p:spPr>
        <p:txBody>
          <a:bodyPr/>
          <a:lstStyle/>
          <a:p>
            <a:pPr marL="0" indent="0" algn="ctr">
              <a:buNone/>
            </a:pPr>
            <a:r>
              <a:rPr lang="en-US" b="1" u="sng" dirty="0">
                <a:solidFill>
                  <a:srgbClr val="FF0000"/>
                </a:solidFill>
                <a:latin typeface="Times New Roman" panose="02020603050405020304" pitchFamily="18" charset="0"/>
                <a:cs typeface="Times New Roman" panose="02020603050405020304" pitchFamily="18" charset="0"/>
              </a:rPr>
              <a:t>Including expressions in strings</a:t>
            </a:r>
            <a:endParaRPr lang="en-US" b="1" i="0" dirty="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1B1B1B"/>
                </a:solidFill>
                <a:effectLst/>
                <a:latin typeface="Times New Roman" panose="02020603050405020304" pitchFamily="18" charset="0"/>
                <a:cs typeface="Times New Roman" panose="02020603050405020304" pitchFamily="18" charset="0"/>
              </a:rPr>
              <a:t>You can include JavaScript expressions in template literals.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1F3A19-34B7-166F-D775-CECA9160B92E}"/>
              </a:ext>
            </a:extLst>
          </p:cNvPr>
          <p:cNvPicPr>
            <a:picLocks noChangeAspect="1"/>
          </p:cNvPicPr>
          <p:nvPr/>
        </p:nvPicPr>
        <p:blipFill>
          <a:blip r:embed="rId3"/>
          <a:stretch>
            <a:fillRect/>
          </a:stretch>
        </p:blipFill>
        <p:spPr>
          <a:xfrm>
            <a:off x="1936685" y="2581275"/>
            <a:ext cx="2533650" cy="847725"/>
          </a:xfrm>
          <a:prstGeom prst="rect">
            <a:avLst/>
          </a:prstGeom>
        </p:spPr>
      </p:pic>
      <p:pic>
        <p:nvPicPr>
          <p:cNvPr id="9" name="Picture 8">
            <a:extLst>
              <a:ext uri="{FF2B5EF4-FFF2-40B4-BE49-F238E27FC236}">
                <a16:creationId xmlns:a16="http://schemas.microsoft.com/office/drawing/2014/main" id="{C3A51096-4751-6E7A-3DE4-AA922E979471}"/>
              </a:ext>
            </a:extLst>
          </p:cNvPr>
          <p:cNvPicPr>
            <a:picLocks noChangeAspect="1"/>
          </p:cNvPicPr>
          <p:nvPr/>
        </p:nvPicPr>
        <p:blipFill>
          <a:blip r:embed="rId4"/>
          <a:stretch>
            <a:fillRect/>
          </a:stretch>
        </p:blipFill>
        <p:spPr>
          <a:xfrm>
            <a:off x="1724578" y="5366364"/>
            <a:ext cx="2952750" cy="790575"/>
          </a:xfrm>
          <a:prstGeom prst="rect">
            <a:avLst/>
          </a:prstGeom>
        </p:spPr>
      </p:pic>
      <p:pic>
        <p:nvPicPr>
          <p:cNvPr id="10" name="Picture 9">
            <a:extLst>
              <a:ext uri="{FF2B5EF4-FFF2-40B4-BE49-F238E27FC236}">
                <a16:creationId xmlns:a16="http://schemas.microsoft.com/office/drawing/2014/main" id="{32FEC0A1-2A9A-66A2-062E-742ADD494A84}"/>
              </a:ext>
            </a:extLst>
          </p:cNvPr>
          <p:cNvPicPr>
            <a:picLocks noChangeAspect="1"/>
          </p:cNvPicPr>
          <p:nvPr/>
        </p:nvPicPr>
        <p:blipFill>
          <a:blip r:embed="rId5"/>
          <a:stretch>
            <a:fillRect/>
          </a:stretch>
        </p:blipFill>
        <p:spPr>
          <a:xfrm>
            <a:off x="6693354" y="2647950"/>
            <a:ext cx="5172075" cy="2903764"/>
          </a:xfrm>
          <a:prstGeom prst="rect">
            <a:avLst/>
          </a:prstGeom>
        </p:spPr>
      </p:pic>
    </p:spTree>
    <p:extLst>
      <p:ext uri="{BB962C8B-B14F-4D97-AF65-F5344CB8AC3E}">
        <p14:creationId xmlns:p14="http://schemas.microsoft.com/office/powerpoint/2010/main" val="1808188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3200" b="1" i="0" dirty="0">
                <a:solidFill>
                  <a:srgbClr val="00B0F0"/>
                </a:solidFill>
                <a:effectLst/>
                <a:latin typeface="Times New Roman" panose="02020603050405020304" pitchFamily="18" charset="0"/>
                <a:cs typeface="Times New Roman" panose="02020603050405020304" pitchFamily="18" charset="0"/>
              </a:rPr>
              <a:t>Useful string methods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26571" y="1306286"/>
            <a:ext cx="5483619" cy="5411038"/>
          </a:xfrm>
        </p:spPr>
        <p:txBody>
          <a:bodyPr>
            <a:normAutofit/>
          </a:bodyPr>
          <a:lstStyle/>
          <a:p>
            <a:pPr marL="342900" indent="-342900" algn="just">
              <a:buFont typeface="Wingdings" panose="05000000000000000000" pitchFamily="2" charset="2"/>
              <a:buChar char="q"/>
            </a:pPr>
            <a:r>
              <a:rPr lang="en-US" sz="1800" b="0" i="0" dirty="0">
                <a:solidFill>
                  <a:srgbClr val="1B1B1B"/>
                </a:solidFill>
                <a:effectLst/>
                <a:latin typeface="Times New Roman" panose="02020603050405020304" pitchFamily="18" charset="0"/>
                <a:cs typeface="Times New Roman" panose="02020603050405020304" pitchFamily="18" charset="0"/>
              </a:rPr>
              <a:t>Now that we've looked at the very basics of strings, let's move up a gear and start thinking about what useful operations we can do on strings with built-in methods, such as finding the length of a text string, joining and splitting strings, substituting one character in a string for another, and more.</a:t>
            </a:r>
          </a:p>
          <a:p>
            <a:pPr algn="ctr"/>
            <a:r>
              <a:rPr lang="en-US" sz="2400" b="1" u="sng" dirty="0">
                <a:solidFill>
                  <a:srgbClr val="FF0000"/>
                </a:solidFill>
                <a:latin typeface="Times New Roman" panose="02020603050405020304" pitchFamily="18" charset="0"/>
                <a:cs typeface="Times New Roman" panose="02020603050405020304" pitchFamily="18" charset="0"/>
              </a:rPr>
              <a:t>Finding the length of a string</a:t>
            </a: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algn="just"/>
            <a:r>
              <a:rPr kumimoji="0" lang="en-US" altLang="en-US" sz="1800" b="0" i="0" u="none" strike="noStrike" cap="none" normalizeH="0" baseline="0" dirty="0">
                <a:ln>
                  <a:noFill/>
                </a:ln>
                <a:solidFill>
                  <a:srgbClr val="1B1B1B"/>
                </a:solidFill>
                <a:effectLst/>
                <a:latin typeface="Arial" panose="020B0604020202020204" pitchFamily="34" charset="0"/>
                <a:ea typeface="Inter"/>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use the </a:t>
            </a:r>
            <a:r>
              <a:rPr lang="en-US" altLang="en-US" sz="2000" u="sng" dirty="0">
                <a:solidFill>
                  <a:schemeClr val="tx1"/>
                </a:solidFill>
                <a:latin typeface="Times New Roman" panose="02020603050405020304" pitchFamily="18" charset="0"/>
                <a:ea typeface="var(--font-code)"/>
                <a:cs typeface="Times New Roman" panose="02020603050405020304" pitchFamily="18" charset="0"/>
              </a:rPr>
              <a:t>length</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property</a:t>
            </a:r>
            <a:r>
              <a:rPr lang="en-US" altLang="en-US" sz="2000" dirty="0">
                <a:solidFill>
                  <a:schemeClr val="tx1"/>
                </a:solidFill>
                <a:latin typeface="Arial" panose="020B0604020202020204" pitchFamily="34" charset="0"/>
                <a:ea typeface="Inter"/>
                <a:cs typeface="Times New Roman" panose="02020603050405020304" pitchFamily="18" charset="0"/>
              </a:rPr>
              <a:t>. E.g.:</a:t>
            </a:r>
            <a:endParaRPr lang="en-US" altLang="en-US" sz="1800" b="1" u="sng" dirty="0">
              <a:solidFill>
                <a:srgbClr val="FF0000"/>
              </a:solidFill>
              <a:latin typeface="Times New Roman" panose="02020603050405020304" pitchFamily="18" charset="0"/>
              <a:ea typeface="Inter"/>
              <a:cs typeface="Times New Roman" panose="02020603050405020304" pitchFamily="18" charset="0"/>
            </a:endParaRPr>
          </a:p>
          <a:p>
            <a:pPr algn="just"/>
            <a:endParaRPr lang="en-US" sz="2000" b="1" u="sng" dirty="0">
              <a:solidFill>
                <a:srgbClr val="FF0000"/>
              </a:solidFill>
              <a:latin typeface="Inter"/>
            </a:endParaRPr>
          </a:p>
          <a:p>
            <a:pPr algn="ctr"/>
            <a:endParaRPr lang="en-US" sz="2000" b="1" u="sng" dirty="0">
              <a:solidFill>
                <a:srgbClr val="FF0000"/>
              </a:solidFill>
              <a:latin typeface="Inter"/>
            </a:endParaRPr>
          </a:p>
          <a:p>
            <a:pPr algn="ctr"/>
            <a:r>
              <a:rPr lang="en-US" sz="2000" b="1" u="sng" dirty="0">
                <a:solidFill>
                  <a:srgbClr val="FF0000"/>
                </a:solidFill>
                <a:latin typeface="Inter"/>
              </a:rPr>
              <a:t>Retrieving a specific string character</a:t>
            </a:r>
            <a:endParaRPr lang="en-US" sz="1800" b="1" i="0" u="sng" dirty="0">
              <a:solidFill>
                <a:schemeClr val="tx1"/>
              </a:solidFill>
              <a:effectLst/>
              <a:latin typeface="Times New Roman" panose="02020603050405020304" pitchFamily="18" charset="0"/>
              <a:cs typeface="Times New Roman" panose="02020603050405020304" pitchFamily="18" charset="0"/>
            </a:endParaRPr>
          </a:p>
          <a:p>
            <a:pPr algn="just"/>
            <a:r>
              <a:rPr lang="en-US" sz="1800" b="1" i="0" u="sng" dirty="0">
                <a:solidFill>
                  <a:schemeClr val="tx1"/>
                </a:solidFill>
                <a:effectLst/>
                <a:latin typeface="Times New Roman" panose="02020603050405020304" pitchFamily="18" charset="0"/>
                <a:cs typeface="Times New Roman" panose="02020603050405020304" pitchFamily="18" charset="0"/>
              </a:rPr>
              <a:t>First Character</a:t>
            </a:r>
            <a:r>
              <a:rPr lang="en-US" sz="1800" b="1" i="0" dirty="0">
                <a:solidFill>
                  <a:srgbClr val="FF0000"/>
                </a:solidFill>
                <a:effectLst/>
                <a:latin typeface="Times New Roman" panose="02020603050405020304" pitchFamily="18" charset="0"/>
                <a:cs typeface="Times New Roman" panose="02020603050405020304" pitchFamily="18" charset="0"/>
              </a:rPr>
              <a:t>                          </a:t>
            </a:r>
            <a:r>
              <a:rPr lang="en-US" sz="1800" b="1" i="0" u="sng" dirty="0">
                <a:solidFill>
                  <a:schemeClr val="tx1"/>
                </a:solidFill>
                <a:effectLst/>
                <a:latin typeface="Times New Roman" panose="02020603050405020304" pitchFamily="18" charset="0"/>
                <a:cs typeface="Times New Roman" panose="02020603050405020304" pitchFamily="18" charset="0"/>
              </a:rPr>
              <a:t>Last Character</a:t>
            </a: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97216" y="1459524"/>
            <a:ext cx="5196840" cy="5257800"/>
          </a:xfrm>
        </p:spPr>
        <p:txBody>
          <a:bodyPr>
            <a:normAutofit/>
          </a:bodyPr>
          <a:lstStyle/>
          <a:p>
            <a:pPr marL="0" indent="0" algn="ctr">
              <a:buNone/>
            </a:pPr>
            <a:r>
              <a:rPr lang="en-US" sz="2400" b="1" u="sng" dirty="0">
                <a:solidFill>
                  <a:srgbClr val="FF0000"/>
                </a:solidFill>
                <a:latin typeface="Times New Roman" panose="02020603050405020304" pitchFamily="18" charset="0"/>
                <a:cs typeface="Times New Roman" panose="02020603050405020304" pitchFamily="18" charset="0"/>
              </a:rPr>
              <a:t>Testing if a string contains a substring</a:t>
            </a:r>
            <a:endParaRPr lang="en-US" sz="2400" b="1"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you can check  if a smaller string is present inside a larger one  using the </a:t>
            </a:r>
            <a:r>
              <a:rPr lang="en-US" altLang="en-US" b="1" u="sng" dirty="0">
                <a:solidFill>
                  <a:schemeClr val="tx1"/>
                </a:solidFill>
                <a:latin typeface="Times New Roman" panose="02020603050405020304" pitchFamily="18" charset="0"/>
                <a:ea typeface="var(--font-code)"/>
                <a:cs typeface="Times New Roman" panose="02020603050405020304" pitchFamily="18" charset="0"/>
              </a:rPr>
              <a:t>includes()</a:t>
            </a:r>
            <a:r>
              <a:rPr kumimoji="0" lang="en-US" altLang="en-US"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method, which takes a single </a:t>
            </a:r>
            <a:r>
              <a:rPr lang="en-US" altLang="en-US" b="1" u="sng" dirty="0">
                <a:solidFill>
                  <a:schemeClr val="tx1"/>
                </a:solidFill>
                <a:latin typeface="Times New Roman" panose="02020603050405020304" pitchFamily="18" charset="0"/>
                <a:ea typeface="Inter"/>
                <a:cs typeface="Times New Roman" panose="02020603050405020304" pitchFamily="18" charset="0"/>
              </a:rPr>
              <a:t>parameter.</a:t>
            </a:r>
            <a:r>
              <a:rPr lang="en-US" altLang="en-US" b="1" dirty="0">
                <a:solidFill>
                  <a:schemeClr val="tx1"/>
                </a:solidFill>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It returns </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true</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if the string contains the substring, and </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false</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otherwise.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a:t>
            </a:r>
          </a:p>
          <a:p>
            <a:pPr marL="0" indent="0" algn="just">
              <a:buNone/>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1DFB11-0EFC-034D-59D7-BA037A540530}"/>
              </a:ext>
            </a:extLst>
          </p:cNvPr>
          <p:cNvPicPr>
            <a:picLocks noChangeAspect="1"/>
          </p:cNvPicPr>
          <p:nvPr/>
        </p:nvPicPr>
        <p:blipFill>
          <a:blip r:embed="rId2"/>
          <a:stretch>
            <a:fillRect/>
          </a:stretch>
        </p:blipFill>
        <p:spPr>
          <a:xfrm>
            <a:off x="2063552" y="3985429"/>
            <a:ext cx="2581275" cy="638175"/>
          </a:xfrm>
          <a:prstGeom prst="rect">
            <a:avLst/>
          </a:prstGeom>
        </p:spPr>
      </p:pic>
      <p:pic>
        <p:nvPicPr>
          <p:cNvPr id="8" name="Picture 7">
            <a:extLst>
              <a:ext uri="{FF2B5EF4-FFF2-40B4-BE49-F238E27FC236}">
                <a16:creationId xmlns:a16="http://schemas.microsoft.com/office/drawing/2014/main" id="{EE52823A-1E99-6DAE-1E16-806A1EF5D100}"/>
              </a:ext>
            </a:extLst>
          </p:cNvPr>
          <p:cNvPicPr>
            <a:picLocks noChangeAspect="1"/>
          </p:cNvPicPr>
          <p:nvPr/>
        </p:nvPicPr>
        <p:blipFill>
          <a:blip r:embed="rId3"/>
          <a:stretch>
            <a:fillRect/>
          </a:stretch>
        </p:blipFill>
        <p:spPr>
          <a:xfrm>
            <a:off x="497944" y="5783874"/>
            <a:ext cx="2730971" cy="933450"/>
          </a:xfrm>
          <a:prstGeom prst="rect">
            <a:avLst/>
          </a:prstGeom>
        </p:spPr>
      </p:pic>
      <p:pic>
        <p:nvPicPr>
          <p:cNvPr id="11" name="Picture 10">
            <a:extLst>
              <a:ext uri="{FF2B5EF4-FFF2-40B4-BE49-F238E27FC236}">
                <a16:creationId xmlns:a16="http://schemas.microsoft.com/office/drawing/2014/main" id="{91607714-8D4D-8FD3-FD71-09B0DF619419}"/>
              </a:ext>
            </a:extLst>
          </p:cNvPr>
          <p:cNvPicPr>
            <a:picLocks noChangeAspect="1"/>
          </p:cNvPicPr>
          <p:nvPr/>
        </p:nvPicPr>
        <p:blipFill>
          <a:blip r:embed="rId4"/>
          <a:stretch>
            <a:fillRect/>
          </a:stretch>
        </p:blipFill>
        <p:spPr>
          <a:xfrm>
            <a:off x="3400288" y="5747657"/>
            <a:ext cx="2581275" cy="969667"/>
          </a:xfrm>
          <a:prstGeom prst="rect">
            <a:avLst/>
          </a:prstGeom>
        </p:spPr>
      </p:pic>
      <p:pic>
        <p:nvPicPr>
          <p:cNvPr id="14" name="Picture 13">
            <a:extLst>
              <a:ext uri="{FF2B5EF4-FFF2-40B4-BE49-F238E27FC236}">
                <a16:creationId xmlns:a16="http://schemas.microsoft.com/office/drawing/2014/main" id="{91D8A781-13DB-6A46-3D21-B538E75A70DB}"/>
              </a:ext>
            </a:extLst>
          </p:cNvPr>
          <p:cNvPicPr>
            <a:picLocks noChangeAspect="1"/>
          </p:cNvPicPr>
          <p:nvPr/>
        </p:nvPicPr>
        <p:blipFill>
          <a:blip r:embed="rId5"/>
          <a:stretch>
            <a:fillRect/>
          </a:stretch>
        </p:blipFill>
        <p:spPr>
          <a:xfrm>
            <a:off x="6813755" y="3528228"/>
            <a:ext cx="4552680" cy="2744753"/>
          </a:xfrm>
          <a:prstGeom prst="rect">
            <a:avLst/>
          </a:prstGeom>
        </p:spPr>
      </p:pic>
    </p:spTree>
    <p:extLst>
      <p:ext uri="{BB962C8B-B14F-4D97-AF65-F5344CB8AC3E}">
        <p14:creationId xmlns:p14="http://schemas.microsoft.com/office/powerpoint/2010/main" val="224474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3200" b="1" i="0" dirty="0">
                <a:solidFill>
                  <a:srgbClr val="00B0F0"/>
                </a:solidFill>
                <a:effectLst/>
                <a:latin typeface="Times New Roman" panose="02020603050405020304" pitchFamily="18" charset="0"/>
                <a:cs typeface="Times New Roman" panose="02020603050405020304" pitchFamily="18" charset="0"/>
              </a:rPr>
              <a:t>Useful string methods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altLang="en-US" sz="2400" b="1" u="sng" dirty="0" err="1">
                <a:solidFill>
                  <a:srgbClr val="FF0000"/>
                </a:solidFill>
                <a:latin typeface="Times New Roman" panose="02020603050405020304" pitchFamily="18" charset="0"/>
                <a:ea typeface="var(--font-code)"/>
                <a:cs typeface="Times New Roman" panose="02020603050405020304" pitchFamily="18" charset="0"/>
              </a:rPr>
              <a:t>startsWith</a:t>
            </a:r>
            <a:r>
              <a:rPr lang="en-US" altLang="en-US" sz="2400" b="1" u="sng" dirty="0">
                <a:solidFill>
                  <a:srgbClr val="FF0000"/>
                </a:solidFill>
                <a:latin typeface="Times New Roman" panose="02020603050405020304" pitchFamily="18" charset="0"/>
                <a:ea typeface="var(--font-code)"/>
                <a:cs typeface="Times New Roman" panose="02020603050405020304" pitchFamily="18" charset="0"/>
              </a:rPr>
              <a:t>()</a:t>
            </a:r>
            <a:r>
              <a:rPr kumimoji="0" lang="en-US" altLang="en-US" sz="2400" b="1" i="0" u="sng"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and </a:t>
            </a:r>
            <a:r>
              <a:rPr lang="en-US" altLang="en-US" sz="2400" b="1" u="sng" dirty="0" err="1">
                <a:solidFill>
                  <a:srgbClr val="FF0000"/>
                </a:solidFill>
                <a:latin typeface="Times New Roman" panose="02020603050405020304" pitchFamily="18" charset="0"/>
                <a:ea typeface="var(--font-code)"/>
                <a:cs typeface="Times New Roman" panose="02020603050405020304" pitchFamily="18" charset="0"/>
              </a:rPr>
              <a:t>endsWith</a:t>
            </a:r>
            <a:r>
              <a:rPr lang="en-US" altLang="en-US" sz="2400" b="1" u="sng" dirty="0">
                <a:solidFill>
                  <a:srgbClr val="FF0000"/>
                </a:solidFill>
                <a:latin typeface="Times New Roman" panose="02020603050405020304" pitchFamily="18" charset="0"/>
                <a:ea typeface="var(--font-code)"/>
                <a:cs typeface="Times New Roman" panose="02020603050405020304" pitchFamily="18" charset="0"/>
              </a:rPr>
              <a:t>() methods</a:t>
            </a:r>
            <a:endParaRPr kumimoji="0" lang="en-US" altLang="en-US" sz="2400" b="1" i="0" u="sng"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Often you'll want to know if a string starts or ends with a particular substring. There are two special methods for this: </a:t>
            </a:r>
            <a:r>
              <a:rPr lang="en-US" altLang="en-US" sz="2000" b="1" u="sng" dirty="0" err="1">
                <a:solidFill>
                  <a:schemeClr val="tx1"/>
                </a:solidFill>
                <a:latin typeface="Times New Roman" panose="02020603050405020304" pitchFamily="18" charset="0"/>
                <a:ea typeface="var(--font-code)"/>
                <a:cs typeface="Times New Roman" panose="02020603050405020304" pitchFamily="18" charset="0"/>
              </a:rPr>
              <a:t>startsWith</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and </a:t>
            </a:r>
            <a:r>
              <a:rPr lang="en-US" altLang="en-US" sz="2000" b="1" u="sng" dirty="0" err="1">
                <a:solidFill>
                  <a:schemeClr val="tx1"/>
                </a:solidFill>
                <a:latin typeface="Times New Roman" panose="02020603050405020304" pitchFamily="18" charset="0"/>
                <a:ea typeface="var(--font-code)"/>
                <a:cs typeface="Times New Roman" panose="02020603050405020304" pitchFamily="18" charset="0"/>
              </a:rPr>
              <a:t>endsWith</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1800" b="1"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97216" y="1459524"/>
            <a:ext cx="5196840" cy="5257800"/>
          </a:xfrm>
        </p:spPr>
        <p:txBody>
          <a:bodyPr>
            <a:normAutofit/>
          </a:bodyPr>
          <a:lstStyle/>
          <a:p>
            <a:pPr marL="0" indent="0" algn="just">
              <a:buNone/>
            </a:pPr>
            <a:r>
              <a:rPr lang="en-US" b="1" u="sng" dirty="0">
                <a:solidFill>
                  <a:srgbClr val="FF0000"/>
                </a:solidFill>
                <a:latin typeface="Times New Roman" panose="02020603050405020304" pitchFamily="18" charset="0"/>
                <a:cs typeface="Times New Roman" panose="02020603050405020304" pitchFamily="18" charset="0"/>
              </a:rPr>
              <a:t>Finding the position of a substring in a string</a:t>
            </a:r>
          </a:p>
          <a:p>
            <a:pPr marL="0" indent="0" algn="just">
              <a:buNone/>
            </a:pPr>
            <a:endParaRPr lang="en-US" b="1" i="0" dirty="0">
              <a:solidFill>
                <a:srgbClr val="FF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find the position of a substring inside a larger string using the </a:t>
            </a:r>
            <a:r>
              <a:rPr lang="en-US" altLang="en-US" b="1" u="sng" dirty="0" err="1">
                <a:solidFill>
                  <a:srgbClr val="1B1B1B"/>
                </a:solidFill>
                <a:latin typeface="Times New Roman" panose="02020603050405020304" pitchFamily="18" charset="0"/>
                <a:ea typeface="var(--font-code)"/>
                <a:cs typeface="Times New Roman" panose="02020603050405020304" pitchFamily="18" charset="0"/>
              </a:rPr>
              <a:t>indexOf</a:t>
            </a:r>
            <a:r>
              <a:rPr lang="en-US" altLang="en-US" b="1" u="sng" dirty="0">
                <a:solidFill>
                  <a:srgbClr val="1B1B1B"/>
                </a:solidFill>
                <a:latin typeface="Times New Roman" panose="02020603050405020304" pitchFamily="18" charset="0"/>
                <a:ea typeface="var(--font-code)"/>
                <a:cs typeface="Times New Roman" panose="02020603050405020304" pitchFamily="18" charset="0"/>
              </a:rPr>
              <a:t>()</a:t>
            </a:r>
            <a:r>
              <a:rPr kumimoji="0" lang="en-US" altLang="en-US"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method. </a:t>
            </a:r>
            <a:r>
              <a:rPr lang="en-US" altLang="en-US" dirty="0">
                <a:solidFill>
                  <a:schemeClr val="tx1"/>
                </a:solidFill>
                <a:latin typeface="Times New Roman" panose="02020603050405020304" pitchFamily="18" charset="0"/>
                <a:ea typeface="Inter"/>
                <a:cs typeface="Times New Roman" panose="02020603050405020304" pitchFamily="18" charset="0"/>
              </a:rPr>
              <a:t>I</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f the string contains the substring, </a:t>
            </a:r>
            <a:r>
              <a:rPr kumimoji="0" lang="en-US" altLang="en-US" b="1" i="0" u="sng"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indexOf</a:t>
            </a:r>
            <a:r>
              <a:rPr kumimoji="0" lang="en-US" altLang="en-US" b="1" i="0" u="sng"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b="1" i="0" u="sng"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returns the index of the first occurrence of the substring. E.g.: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If the string does not contain the substring, </a:t>
            </a:r>
            <a:r>
              <a:rPr kumimoji="0" lang="en-US" altLang="en-US"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indexOf</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returns </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-1</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616A504-C73D-5A80-CE14-54972DFCF707}"/>
              </a:ext>
            </a:extLst>
          </p:cNvPr>
          <p:cNvPicPr>
            <a:picLocks noChangeAspect="1"/>
          </p:cNvPicPr>
          <p:nvPr/>
        </p:nvPicPr>
        <p:blipFill>
          <a:blip r:embed="rId2"/>
          <a:stretch>
            <a:fillRect/>
          </a:stretch>
        </p:blipFill>
        <p:spPr>
          <a:xfrm>
            <a:off x="3354190" y="3198941"/>
            <a:ext cx="2549921" cy="1257300"/>
          </a:xfrm>
          <a:prstGeom prst="rect">
            <a:avLst/>
          </a:prstGeom>
        </p:spPr>
      </p:pic>
      <p:pic>
        <p:nvPicPr>
          <p:cNvPr id="13" name="Picture 12">
            <a:extLst>
              <a:ext uri="{FF2B5EF4-FFF2-40B4-BE49-F238E27FC236}">
                <a16:creationId xmlns:a16="http://schemas.microsoft.com/office/drawing/2014/main" id="{6A48D5FC-A2CB-35C5-BE1D-853670407988}"/>
              </a:ext>
            </a:extLst>
          </p:cNvPr>
          <p:cNvPicPr>
            <a:picLocks noChangeAspect="1"/>
          </p:cNvPicPr>
          <p:nvPr/>
        </p:nvPicPr>
        <p:blipFill>
          <a:blip r:embed="rId3"/>
          <a:stretch>
            <a:fillRect/>
          </a:stretch>
        </p:blipFill>
        <p:spPr>
          <a:xfrm>
            <a:off x="7578985" y="3635147"/>
            <a:ext cx="3714750" cy="619125"/>
          </a:xfrm>
          <a:prstGeom prst="rect">
            <a:avLst/>
          </a:prstGeom>
        </p:spPr>
      </p:pic>
      <p:pic>
        <p:nvPicPr>
          <p:cNvPr id="3" name="Picture 2">
            <a:extLst>
              <a:ext uri="{FF2B5EF4-FFF2-40B4-BE49-F238E27FC236}">
                <a16:creationId xmlns:a16="http://schemas.microsoft.com/office/drawing/2014/main" id="{41C75FF6-35CD-E0C4-3B47-619BF016EA1F}"/>
              </a:ext>
            </a:extLst>
          </p:cNvPr>
          <p:cNvPicPr>
            <a:picLocks noChangeAspect="1"/>
          </p:cNvPicPr>
          <p:nvPr/>
        </p:nvPicPr>
        <p:blipFill>
          <a:blip r:embed="rId4"/>
          <a:stretch>
            <a:fillRect/>
          </a:stretch>
        </p:blipFill>
        <p:spPr>
          <a:xfrm>
            <a:off x="77590" y="3084641"/>
            <a:ext cx="2876279" cy="1485900"/>
          </a:xfrm>
          <a:prstGeom prst="rect">
            <a:avLst/>
          </a:prstGeom>
        </p:spPr>
      </p:pic>
    </p:spTree>
    <p:extLst>
      <p:ext uri="{BB962C8B-B14F-4D97-AF65-F5344CB8AC3E}">
        <p14:creationId xmlns:p14="http://schemas.microsoft.com/office/powerpoint/2010/main" val="315593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3200" b="1" i="0" dirty="0">
                <a:solidFill>
                  <a:srgbClr val="00B0F0"/>
                </a:solidFill>
                <a:effectLst/>
                <a:latin typeface="Times New Roman" panose="02020603050405020304" pitchFamily="18" charset="0"/>
                <a:cs typeface="Times New Roman" panose="02020603050405020304" pitchFamily="18" charset="0"/>
              </a:rPr>
              <a:t>Useful string methods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Extracting a substring from a string</a:t>
            </a:r>
          </a:p>
          <a:p>
            <a:pPr algn="ct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extract a substring from a string using the </a:t>
            </a:r>
            <a:r>
              <a:rPr lang="en-US" altLang="en-US" sz="1800" b="1" u="sng" dirty="0">
                <a:solidFill>
                  <a:schemeClr val="tx1"/>
                </a:solidFill>
                <a:latin typeface="Times New Roman" panose="02020603050405020304" pitchFamily="18" charset="0"/>
                <a:ea typeface="var(--font-code)"/>
                <a:cs typeface="Times New Roman" panose="02020603050405020304" pitchFamily="18" charset="0"/>
              </a:rPr>
              <a:t>slice()</a:t>
            </a:r>
            <a:r>
              <a:rPr kumimoji="0" lang="en-US" altLang="en-US" sz="18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method</a:t>
            </a:r>
            <a:r>
              <a:rPr lang="en-US" altLang="en-US" sz="1800" dirty="0">
                <a:solidFill>
                  <a:schemeClr val="tx1"/>
                </a:solidFill>
                <a:latin typeface="Times New Roman" panose="02020603050405020304" pitchFamily="18" charset="0"/>
                <a:ea typeface="Inter"/>
                <a:cs typeface="Times New Roman" panose="02020603050405020304" pitchFamily="18" charset="0"/>
              </a:rPr>
              <a:t>. It can take the following parameters:</a:t>
            </a:r>
          </a:p>
          <a:p>
            <a:pPr marL="800100" lvl="1" indent="-342900" algn="just">
              <a:buFont typeface="Wingdings" panose="05000000000000000000" pitchFamily="2" charset="2"/>
              <a:buChar char="§"/>
            </a:pPr>
            <a:r>
              <a:rPr lang="en-US" sz="1700" b="0" i="0" dirty="0">
                <a:solidFill>
                  <a:srgbClr val="1B1B1B"/>
                </a:solidFill>
                <a:effectLst/>
                <a:latin typeface="Times New Roman" panose="02020603050405020304" pitchFamily="18" charset="0"/>
                <a:cs typeface="Times New Roman" panose="02020603050405020304" pitchFamily="18" charset="0"/>
              </a:rPr>
              <a:t>the index at which to start extracting</a:t>
            </a:r>
          </a:p>
          <a:p>
            <a:pPr marL="800100" lvl="1" indent="-342900" algn="just">
              <a:buFont typeface="Wingdings" panose="05000000000000000000" pitchFamily="2" charset="2"/>
              <a:buChar char="§"/>
            </a:pPr>
            <a:r>
              <a:rPr lang="en-US" sz="1700" b="0" i="0" dirty="0">
                <a:solidFill>
                  <a:srgbClr val="1B1B1B"/>
                </a:solidFill>
                <a:effectLst/>
                <a:latin typeface="Times New Roman" panose="02020603050405020304" pitchFamily="18" charset="0"/>
                <a:cs typeface="Times New Roman" panose="02020603050405020304" pitchFamily="18" charset="0"/>
              </a:rPr>
              <a:t>the index at which to stop extracting. This is exclusive, meaning that the character at this index is not included in the extracted substring. E.g.:</a:t>
            </a:r>
          </a:p>
          <a:p>
            <a:pPr lvl="1" algn="just"/>
            <a:endParaRPr lang="en-US" sz="1700" dirty="0">
              <a:solidFill>
                <a:srgbClr val="1B1B1B"/>
              </a:solidFill>
              <a:latin typeface="Times New Roman" panose="02020603050405020304" pitchFamily="18" charset="0"/>
              <a:cs typeface="Times New Roman" panose="02020603050405020304" pitchFamily="18" charset="0"/>
            </a:endParaRPr>
          </a:p>
          <a:p>
            <a:pPr lvl="1" algn="just"/>
            <a:endParaRPr lang="en-US" sz="1700" dirty="0">
              <a:solidFill>
                <a:srgbClr val="1B1B1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If you know that you want to extract all of the remaining characters in a string after a certain character, you don't have to include the second parameter.</a:t>
            </a:r>
          </a:p>
          <a:p>
            <a:pPr lvl="1" algn="just"/>
            <a:endParaRPr kumimoji="0" lang="en-US" altLang="en-US" sz="2500" b="0" i="0" u="none" strike="noStrike" cap="none" normalizeH="0" baseline="0" dirty="0">
              <a:ln>
                <a:noFill/>
              </a:ln>
              <a:solidFill>
                <a:schemeClr val="tx1"/>
              </a:solidFill>
              <a:effectLst/>
              <a:latin typeface="Arial" panose="020B0604020202020204" pitchFamily="34" charset="0"/>
            </a:endParaRPr>
          </a:p>
          <a:p>
            <a:pPr algn="just"/>
            <a:endParaRPr lang="en-US" sz="1800" b="1"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8"/>
            <a:ext cx="5196840" cy="5257800"/>
          </a:xfrm>
        </p:spPr>
        <p:txBody>
          <a:bodyPr>
            <a:normAutofit/>
          </a:bodyPr>
          <a:lstStyle/>
          <a:p>
            <a:pPr marL="0" indent="0" algn="ctr">
              <a:buNone/>
            </a:pPr>
            <a:r>
              <a:rPr lang="en-US" sz="2400" b="1" u="sng" dirty="0">
                <a:solidFill>
                  <a:srgbClr val="FF0000"/>
                </a:solidFill>
                <a:latin typeface="Times New Roman" panose="02020603050405020304" pitchFamily="18" charset="0"/>
                <a:cs typeface="Times New Roman" panose="02020603050405020304" pitchFamily="18" charset="0"/>
              </a:rPr>
              <a:t>Changing case</a:t>
            </a:r>
            <a:endParaRPr lang="en-US" sz="2400" b="1"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The string methods </a:t>
            </a:r>
            <a:r>
              <a:rPr lang="en-US" altLang="en-US" sz="1400" b="1" u="sng" dirty="0" err="1">
                <a:solidFill>
                  <a:schemeClr val="tx1"/>
                </a:solidFill>
                <a:latin typeface="Times New Roman" panose="02020603050405020304" pitchFamily="18" charset="0"/>
                <a:ea typeface="var(--font-code)"/>
                <a:cs typeface="Times New Roman" panose="02020603050405020304" pitchFamily="18" charset="0"/>
              </a:rPr>
              <a:t>toLowerCase</a:t>
            </a:r>
            <a:r>
              <a:rPr lang="en-US" altLang="en-US" sz="1400" b="1" u="sng" dirty="0">
                <a:solidFill>
                  <a:schemeClr val="tx1"/>
                </a:solidFill>
                <a:latin typeface="Times New Roman" panose="02020603050405020304" pitchFamily="18" charset="0"/>
                <a:ea typeface="var(--font-code)"/>
                <a:cs typeface="Times New Roman" panose="02020603050405020304" pitchFamily="18" charset="0"/>
              </a:rPr>
              <a:t>()</a:t>
            </a:r>
            <a:r>
              <a:rPr kumimoji="0" lang="en-US" altLang="en-US"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and </a:t>
            </a:r>
            <a:r>
              <a:rPr lang="en-US" altLang="en-US" sz="1400" b="1" u="sng" dirty="0" err="1">
                <a:solidFill>
                  <a:schemeClr val="tx1"/>
                </a:solidFill>
                <a:latin typeface="Times New Roman" panose="02020603050405020304" pitchFamily="18" charset="0"/>
                <a:ea typeface="var(--font-code)"/>
                <a:cs typeface="Times New Roman" panose="02020603050405020304" pitchFamily="18" charset="0"/>
              </a:rPr>
              <a:t>toUpperCase</a:t>
            </a:r>
            <a:r>
              <a:rPr lang="en-US" altLang="en-US" sz="1400" b="1" u="sng" dirty="0">
                <a:solidFill>
                  <a:schemeClr val="tx1"/>
                </a:solidFill>
                <a:latin typeface="Times New Roman" panose="02020603050405020304" pitchFamily="18" charset="0"/>
                <a:ea typeface="var(--font-code)"/>
                <a:cs typeface="Times New Roman" panose="02020603050405020304" pitchFamily="18" charset="0"/>
              </a:rPr>
              <a:t>()</a:t>
            </a:r>
            <a:r>
              <a:rPr lang="en-US" altLang="en-US" sz="1400" b="1" dirty="0">
                <a:solidFill>
                  <a:srgbClr val="1B1B1B"/>
                </a:solidFill>
                <a:latin typeface="Times New Roman" panose="02020603050405020304" pitchFamily="18" charset="0"/>
                <a:ea typeface="var(--font-code)"/>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take a string and convert all the characters to lower- or uppercase, respectively.</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b="0" i="0" dirty="0">
                <a:solidFill>
                  <a:srgbClr val="1B1B1B"/>
                </a:solidFill>
                <a:effectLst/>
                <a:latin typeface="Times New Roman" panose="02020603050405020304" pitchFamily="18" charset="0"/>
                <a:cs typeface="Times New Roman" panose="02020603050405020304" pitchFamily="18" charset="0"/>
              </a:rPr>
              <a:t>This can be useful for example if you want to normalize all user-entered data before storing it in a database.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D05ECF-419D-65DB-08CB-D7F4D7A64E23}"/>
              </a:ext>
            </a:extLst>
          </p:cNvPr>
          <p:cNvPicPr>
            <a:picLocks noChangeAspect="1"/>
          </p:cNvPicPr>
          <p:nvPr/>
        </p:nvPicPr>
        <p:blipFill>
          <a:blip r:embed="rId2"/>
          <a:stretch>
            <a:fillRect/>
          </a:stretch>
        </p:blipFill>
        <p:spPr>
          <a:xfrm>
            <a:off x="1758752" y="3827166"/>
            <a:ext cx="3190875" cy="685800"/>
          </a:xfrm>
          <a:prstGeom prst="rect">
            <a:avLst/>
          </a:prstGeom>
        </p:spPr>
      </p:pic>
      <p:pic>
        <p:nvPicPr>
          <p:cNvPr id="7" name="Picture 6">
            <a:extLst>
              <a:ext uri="{FF2B5EF4-FFF2-40B4-BE49-F238E27FC236}">
                <a16:creationId xmlns:a16="http://schemas.microsoft.com/office/drawing/2014/main" id="{26B80092-665C-ADAF-EF30-E56067619E1D}"/>
              </a:ext>
            </a:extLst>
          </p:cNvPr>
          <p:cNvPicPr>
            <a:picLocks noChangeAspect="1"/>
          </p:cNvPicPr>
          <p:nvPr/>
        </p:nvPicPr>
        <p:blipFill>
          <a:blip r:embed="rId3"/>
          <a:stretch>
            <a:fillRect/>
          </a:stretch>
        </p:blipFill>
        <p:spPr>
          <a:xfrm>
            <a:off x="1918315" y="5511595"/>
            <a:ext cx="3076575" cy="981075"/>
          </a:xfrm>
          <a:prstGeom prst="rect">
            <a:avLst/>
          </a:prstGeom>
        </p:spPr>
      </p:pic>
      <p:pic>
        <p:nvPicPr>
          <p:cNvPr id="11" name="Picture 10">
            <a:extLst>
              <a:ext uri="{FF2B5EF4-FFF2-40B4-BE49-F238E27FC236}">
                <a16:creationId xmlns:a16="http://schemas.microsoft.com/office/drawing/2014/main" id="{92EB205E-284F-CA04-B2DD-D4E76D4F4CD4}"/>
              </a:ext>
            </a:extLst>
          </p:cNvPr>
          <p:cNvPicPr>
            <a:picLocks noChangeAspect="1"/>
          </p:cNvPicPr>
          <p:nvPr/>
        </p:nvPicPr>
        <p:blipFill>
          <a:blip r:embed="rId4"/>
          <a:stretch>
            <a:fillRect/>
          </a:stretch>
        </p:blipFill>
        <p:spPr>
          <a:xfrm>
            <a:off x="7704365" y="3641428"/>
            <a:ext cx="3314700" cy="1057275"/>
          </a:xfrm>
          <a:prstGeom prst="rect">
            <a:avLst/>
          </a:prstGeom>
        </p:spPr>
      </p:pic>
    </p:spTree>
    <p:extLst>
      <p:ext uri="{BB962C8B-B14F-4D97-AF65-F5344CB8AC3E}">
        <p14:creationId xmlns:p14="http://schemas.microsoft.com/office/powerpoint/2010/main" val="96819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3200" b="1" i="0" dirty="0">
                <a:solidFill>
                  <a:srgbClr val="00B0F0"/>
                </a:solidFill>
                <a:effectLst/>
                <a:latin typeface="Times New Roman" panose="02020603050405020304" pitchFamily="18" charset="0"/>
                <a:cs typeface="Times New Roman" panose="02020603050405020304" pitchFamily="18" charset="0"/>
              </a:rPr>
              <a:t>Useful string methods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Updating parts of a string</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replace one substring inside a string with another substring using the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replace()</a:t>
            </a:r>
            <a:r>
              <a:rPr kumimoji="0" lang="en-US" altLang="en-US" sz="20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a:t>
            </a: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Note that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replace()</a:t>
            </a:r>
            <a:r>
              <a:rPr lang="en-US" altLang="en-US" sz="2000" dirty="0">
                <a:solidFill>
                  <a:srgbClr val="1B1B1B"/>
                </a:solidFill>
                <a:latin typeface="Times New Roman" panose="02020603050405020304" pitchFamily="18" charset="0"/>
                <a:ea typeface="var(--font-code)"/>
                <a:cs typeface="Times New Roman" panose="02020603050405020304" pitchFamily="18" charset="0"/>
              </a:rPr>
              <a:t> in above example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doesn't change the string it was called on, but returns a new string. If you want to update the original </a:t>
            </a:r>
            <a:r>
              <a:rPr kumimoji="0" lang="en-US" altLang="en-US" sz="2000"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browserType</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variable, you would have to do something like this: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8"/>
            <a:ext cx="5196840" cy="5257800"/>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replace()</a:t>
            </a:r>
            <a:r>
              <a:rPr kumimoji="0" lang="en-US" altLang="en-US"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lang="en-US" altLang="en-US" dirty="0">
                <a:solidFill>
                  <a:srgbClr val="1B1B1B"/>
                </a:solidFill>
                <a:latin typeface="Times New Roman" panose="02020603050405020304" pitchFamily="18" charset="0"/>
                <a:ea typeface="Inter"/>
                <a:cs typeface="Times New Roman" panose="02020603050405020304" pitchFamily="18" charset="0"/>
              </a:rPr>
              <a:t>method</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only changes the first occurrence of the substring. If you want to change all occurrences, you can use </a:t>
            </a:r>
            <a:r>
              <a:rPr lang="en-US" altLang="en-US" b="1" u="sng" dirty="0" err="1">
                <a:solidFill>
                  <a:schemeClr val="tx1"/>
                </a:solidFill>
                <a:latin typeface="Times New Roman" panose="02020603050405020304" pitchFamily="18" charset="0"/>
                <a:ea typeface="var(--font-code)"/>
                <a:cs typeface="Times New Roman" panose="02020603050405020304" pitchFamily="18" charset="0"/>
              </a:rPr>
              <a:t>replaceAll</a:t>
            </a:r>
            <a:r>
              <a:rPr lang="en-US" altLang="en-US" b="1" u="sng" dirty="0">
                <a:solidFill>
                  <a:schemeClr val="tx1"/>
                </a:solidFill>
                <a:latin typeface="Times New Roman" panose="02020603050405020304" pitchFamily="18" charset="0"/>
                <a:ea typeface="var(--font-code)"/>
                <a:cs typeface="Times New Roman" panose="02020603050405020304" pitchFamily="18" charset="0"/>
              </a:rPr>
              <a:t>()</a:t>
            </a:r>
            <a:r>
              <a:rPr lang="en-US" altLang="en-US" b="1" dirty="0">
                <a:solidFill>
                  <a:srgbClr val="1B1B1B"/>
                </a:solidFill>
                <a:latin typeface="Times New Roman" panose="02020603050405020304" pitchFamily="18" charset="0"/>
                <a:ea typeface="var(--font-code)"/>
                <a:cs typeface="Times New Roman" panose="02020603050405020304" pitchFamily="18" charset="0"/>
              </a:rPr>
              <a:t>. </a:t>
            </a:r>
            <a:r>
              <a:rPr lang="en-US" altLang="en-US" dirty="0">
                <a:solidFill>
                  <a:srgbClr val="1B1B1B"/>
                </a:solidFill>
                <a:latin typeface="Times New Roman" panose="02020603050405020304" pitchFamily="18" charset="0"/>
                <a:ea typeface="var(--font-code)"/>
                <a:cs typeface="Times New Roman" panose="02020603050405020304" pitchFamily="18" charset="0"/>
              </a:rPr>
              <a:t>E.g.: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D541496-A2B2-158F-916B-39D04EC9537A}"/>
              </a:ext>
            </a:extLst>
          </p:cNvPr>
          <p:cNvPicPr>
            <a:picLocks noChangeAspect="1"/>
          </p:cNvPicPr>
          <p:nvPr/>
        </p:nvPicPr>
        <p:blipFill>
          <a:blip r:embed="rId2"/>
          <a:stretch>
            <a:fillRect/>
          </a:stretch>
        </p:blipFill>
        <p:spPr>
          <a:xfrm>
            <a:off x="1570361" y="2537403"/>
            <a:ext cx="4143375" cy="1362075"/>
          </a:xfrm>
          <a:prstGeom prst="rect">
            <a:avLst/>
          </a:prstGeom>
        </p:spPr>
      </p:pic>
      <p:pic>
        <p:nvPicPr>
          <p:cNvPr id="12" name="Picture 11">
            <a:extLst>
              <a:ext uri="{FF2B5EF4-FFF2-40B4-BE49-F238E27FC236}">
                <a16:creationId xmlns:a16="http://schemas.microsoft.com/office/drawing/2014/main" id="{3D8E03E8-7D7A-EFB1-F65F-02FEC079C85C}"/>
              </a:ext>
            </a:extLst>
          </p:cNvPr>
          <p:cNvPicPr>
            <a:picLocks noChangeAspect="1"/>
          </p:cNvPicPr>
          <p:nvPr/>
        </p:nvPicPr>
        <p:blipFill>
          <a:blip r:embed="rId3"/>
          <a:stretch>
            <a:fillRect/>
          </a:stretch>
        </p:blipFill>
        <p:spPr>
          <a:xfrm>
            <a:off x="1792449" y="5551714"/>
            <a:ext cx="4219575" cy="657225"/>
          </a:xfrm>
          <a:prstGeom prst="rect">
            <a:avLst/>
          </a:prstGeom>
        </p:spPr>
      </p:pic>
      <p:pic>
        <p:nvPicPr>
          <p:cNvPr id="15" name="Picture 14">
            <a:extLst>
              <a:ext uri="{FF2B5EF4-FFF2-40B4-BE49-F238E27FC236}">
                <a16:creationId xmlns:a16="http://schemas.microsoft.com/office/drawing/2014/main" id="{66145B65-A0DD-1C9A-A1CE-C9108C1C02F0}"/>
              </a:ext>
            </a:extLst>
          </p:cNvPr>
          <p:cNvPicPr>
            <a:picLocks noChangeAspect="1"/>
          </p:cNvPicPr>
          <p:nvPr/>
        </p:nvPicPr>
        <p:blipFill>
          <a:blip r:embed="rId4"/>
          <a:stretch>
            <a:fillRect/>
          </a:stretch>
        </p:blipFill>
        <p:spPr>
          <a:xfrm>
            <a:off x="8049791" y="2537403"/>
            <a:ext cx="3295650" cy="800100"/>
          </a:xfrm>
          <a:prstGeom prst="rect">
            <a:avLst/>
          </a:prstGeom>
        </p:spPr>
      </p:pic>
    </p:spTree>
    <p:extLst>
      <p:ext uri="{BB962C8B-B14F-4D97-AF65-F5344CB8AC3E}">
        <p14:creationId xmlns:p14="http://schemas.microsoft.com/office/powerpoint/2010/main" val="4078213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What is an array?</a:t>
            </a: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202124"/>
                </a:solidFill>
                <a:effectLst/>
                <a:latin typeface="Times New Roman" panose="02020603050405020304" pitchFamily="18" charset="0"/>
                <a:cs typeface="Times New Roman" panose="02020603050405020304" pitchFamily="18" charset="0"/>
              </a:rPr>
              <a:t>Arrays are </a:t>
            </a:r>
            <a:r>
              <a:rPr lang="en-US" sz="2000" b="1" i="0" dirty="0">
                <a:solidFill>
                  <a:srgbClr val="202124"/>
                </a:solidFill>
                <a:effectLst/>
                <a:latin typeface="Times New Roman" panose="02020603050405020304" pitchFamily="18" charset="0"/>
                <a:cs typeface="Times New Roman" panose="02020603050405020304" pitchFamily="18" charset="0"/>
              </a:rPr>
              <a:t>used to store multiple values in a single variable</a:t>
            </a:r>
            <a:r>
              <a:rPr lang="en-US" sz="2000" b="0" i="0" dirty="0">
                <a:solidFill>
                  <a:srgbClr val="202124"/>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000" b="0" i="0" dirty="0">
                <a:solidFill>
                  <a:srgbClr val="202124"/>
                </a:solidFill>
                <a:effectLst/>
                <a:latin typeface="Times New Roman" panose="02020603050405020304" pitchFamily="18" charset="0"/>
                <a:cs typeface="Times New Roman" panose="02020603050405020304" pitchFamily="18" charset="0"/>
              </a:rPr>
              <a:t>Each item in an array has a number attached to it, called a numeric index, that allows you to access it. </a:t>
            </a:r>
          </a:p>
          <a:p>
            <a:pPr marL="342900" indent="-342900" algn="just">
              <a:buFont typeface="Wingdings" panose="05000000000000000000" pitchFamily="2" charset="2"/>
              <a:buChar char="q"/>
            </a:pPr>
            <a:r>
              <a:rPr lang="en-US" sz="2000" b="0" i="0" dirty="0">
                <a:solidFill>
                  <a:srgbClr val="202124"/>
                </a:solidFill>
                <a:effectLst/>
                <a:latin typeface="Times New Roman" panose="02020603050405020304" pitchFamily="18" charset="0"/>
                <a:cs typeface="Times New Roman" panose="02020603050405020304" pitchFamily="18" charset="0"/>
              </a:rPr>
              <a:t>In JavaScript, arrays start at index zero and can be manipulated with various methods.</a:t>
            </a:r>
          </a:p>
          <a:p>
            <a:pPr algn="just"/>
            <a:endParaRPr lang="en-US" sz="2000" b="1"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8"/>
            <a:ext cx="5196840" cy="5257800"/>
          </a:xfrm>
        </p:spPr>
        <p:txBody>
          <a:bodyPr>
            <a:normAutofit/>
          </a:bodyPr>
          <a:lstStyle/>
          <a:p>
            <a:pPr marL="0" indent="0" algn="ctr" eaLnBrk="0" fontAlgn="base" hangingPunct="0">
              <a:lnSpc>
                <a:spcPct val="100000"/>
              </a:lnSpc>
              <a:spcBef>
                <a:spcPct val="0"/>
              </a:spcBef>
              <a:spcAft>
                <a:spcPct val="0"/>
              </a:spcAft>
              <a:buClrTx/>
              <a:buSzTx/>
              <a:buNone/>
            </a:pPr>
            <a:r>
              <a:rPr lang="en-US" b="1" u="sng" dirty="0">
                <a:solidFill>
                  <a:srgbClr val="FF0000"/>
                </a:solidFill>
                <a:latin typeface="Times New Roman" panose="02020603050405020304" pitchFamily="18" charset="0"/>
                <a:cs typeface="Times New Roman" panose="02020603050405020304" pitchFamily="18" charset="0"/>
              </a:rPr>
              <a:t>Creating arrays</a:t>
            </a:r>
            <a:endParaRPr lang="en-US" b="1" i="0" u="sng" dirty="0">
              <a:solidFill>
                <a:srgbClr val="FF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Arrays consist of square brackets and items that are separated by commas.</a:t>
            </a:r>
          </a:p>
          <a:p>
            <a:pPr>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We can also mix data types in a single array. E.g.:</a:t>
            </a:r>
            <a:br>
              <a:rPr lang="en-US" sz="2800" b="0" i="0" dirty="0">
                <a:solidFill>
                  <a:srgbClr val="1B1B1B"/>
                </a:solidFill>
                <a:effectLst/>
                <a:latin typeface="Inter"/>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B5A67D-5899-2A73-E5B8-F548588A7600}"/>
              </a:ext>
            </a:extLst>
          </p:cNvPr>
          <p:cNvPicPr>
            <a:picLocks noChangeAspect="1"/>
          </p:cNvPicPr>
          <p:nvPr/>
        </p:nvPicPr>
        <p:blipFill>
          <a:blip r:embed="rId2"/>
          <a:stretch>
            <a:fillRect/>
          </a:stretch>
        </p:blipFill>
        <p:spPr>
          <a:xfrm>
            <a:off x="6876175" y="3349332"/>
            <a:ext cx="3552825" cy="1838325"/>
          </a:xfrm>
          <a:prstGeom prst="rect">
            <a:avLst/>
          </a:prstGeom>
        </p:spPr>
      </p:pic>
    </p:spTree>
    <p:extLst>
      <p:ext uri="{BB962C8B-B14F-4D97-AF65-F5344CB8AC3E}">
        <p14:creationId xmlns:p14="http://schemas.microsoft.com/office/powerpoint/2010/main" val="913404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r>
              <a:rPr lang="en-US" sz="4000" b="1" i="0" dirty="0" err="1">
                <a:solidFill>
                  <a:srgbClr val="00B0F0"/>
                </a:solidFill>
                <a:effectLst/>
                <a:latin typeface="Times New Roman" panose="02020603050405020304" pitchFamily="18" charset="0"/>
                <a:cs typeface="Times New Roman" panose="02020603050405020304" pitchFamily="18" charset="0"/>
              </a:rPr>
              <a:t>cont</a:t>
            </a:r>
            <a:r>
              <a:rPr lang="en-US" sz="4000"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000" b="1" u="sng" dirty="0">
                <a:solidFill>
                  <a:srgbClr val="FF0000"/>
                </a:solidFill>
                <a:latin typeface="Times New Roman" panose="02020603050405020304" pitchFamily="18" charset="0"/>
                <a:cs typeface="Times New Roman" panose="02020603050405020304" pitchFamily="18" charset="0"/>
              </a:rPr>
              <a:t>Finding the length of an array</a:t>
            </a: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can find  the length of an array (how many items are in it)  using the </a:t>
            </a:r>
            <a:r>
              <a:rPr lang="en-US" altLang="en-US" sz="2000" u="sng" dirty="0">
                <a:solidFill>
                  <a:schemeClr val="tx1"/>
                </a:solidFill>
                <a:latin typeface="Times New Roman" panose="02020603050405020304" pitchFamily="18" charset="0"/>
                <a:ea typeface="var(--font-code)"/>
                <a:cs typeface="Times New Roman" panose="02020603050405020304" pitchFamily="18" charset="0"/>
              </a:rPr>
              <a:t>length</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property</a:t>
            </a:r>
            <a:r>
              <a:rPr lang="en-US" altLang="en-US" sz="2000" dirty="0">
                <a:solidFill>
                  <a:schemeClr val="tx1"/>
                </a:solidFill>
                <a:latin typeface="Times New Roman" panose="02020603050405020304" pitchFamily="18" charset="0"/>
                <a:ea typeface="Inter"/>
                <a:cs typeface="Times New Roman" panose="02020603050405020304" pitchFamily="18" charset="0"/>
              </a:rPr>
              <a:t>. E.g.:</a:t>
            </a:r>
          </a:p>
          <a:p>
            <a:pPr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rgbClr val="FF0000"/>
                </a:solidFill>
                <a:latin typeface="Times New Roman" panose="02020603050405020304" pitchFamily="18" charset="0"/>
                <a:cs typeface="Times New Roman" panose="02020603050405020304" pitchFamily="18" charset="0"/>
              </a:rPr>
              <a:t>Accessing and modifying array items</a:t>
            </a: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access items in an array using indexes. </a:t>
            </a:r>
            <a:r>
              <a:rPr lang="en-US" altLang="en-US" sz="2000" dirty="0">
                <a:solidFill>
                  <a:schemeClr val="tx1"/>
                </a:solidFill>
                <a:latin typeface="Times New Roman" panose="02020603050405020304" pitchFamily="18" charset="0"/>
                <a:cs typeface="Times New Roman" panose="02020603050405020304" pitchFamily="18" charset="0"/>
              </a:rPr>
              <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7"/>
            <a:ext cx="5196840" cy="5411037"/>
          </a:xfrm>
        </p:spPr>
        <p:txBody>
          <a:bodyPr>
            <a:normAutofit/>
          </a:bodyPr>
          <a:lstStyle/>
          <a:p>
            <a:pPr marL="0" indent="0" algn="ctr" eaLnBrk="0" fontAlgn="base" hangingPunct="0">
              <a:lnSpc>
                <a:spcPct val="100000"/>
              </a:lnSpc>
              <a:spcBef>
                <a:spcPct val="0"/>
              </a:spcBef>
              <a:spcAft>
                <a:spcPct val="0"/>
              </a:spcAft>
              <a:buClrTx/>
              <a:buSzTx/>
              <a:buNone/>
            </a:pPr>
            <a:r>
              <a:rPr lang="en-US" sz="2400" b="1" u="sng" dirty="0">
                <a:solidFill>
                  <a:srgbClr val="FF0000"/>
                </a:solidFill>
                <a:latin typeface="Times New Roman" panose="02020603050405020304" pitchFamily="18" charset="0"/>
                <a:cs typeface="Times New Roman" panose="02020603050405020304" pitchFamily="18" charset="0"/>
              </a:rPr>
              <a:t>Finding the index of items in an array</a:t>
            </a:r>
          </a:p>
          <a:p>
            <a:pPr marL="0" indent="0" algn="just" eaLnBrk="0" fontAlgn="base" hangingPunct="0">
              <a:lnSpc>
                <a:spcPct val="100000"/>
              </a:lnSpc>
              <a:spcBef>
                <a:spcPct val="0"/>
              </a:spcBef>
              <a:spcAft>
                <a:spcPct val="0"/>
              </a:spcAft>
              <a:buClrTx/>
              <a:buSzTx/>
              <a:buNone/>
            </a:pP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If you don't know the index of an item, you can use the </a:t>
            </a:r>
            <a:r>
              <a:rPr lang="en-US" altLang="en-US" b="1" u="sng" dirty="0" err="1">
                <a:solidFill>
                  <a:schemeClr val="tx1"/>
                </a:solidFill>
                <a:latin typeface="Times New Roman" panose="02020603050405020304" pitchFamily="18" charset="0"/>
                <a:ea typeface="var(--font-code)"/>
                <a:cs typeface="Times New Roman" panose="02020603050405020304" pitchFamily="18" charset="0"/>
              </a:rPr>
              <a:t>indexOf</a:t>
            </a:r>
            <a:r>
              <a:rPr lang="en-US" altLang="en-US" b="1" u="sng" dirty="0">
                <a:solidFill>
                  <a:schemeClr val="tx1"/>
                </a:solidFill>
                <a:latin typeface="Times New Roman" panose="02020603050405020304" pitchFamily="18" charset="0"/>
                <a:ea typeface="var(--font-code)"/>
                <a:cs typeface="Times New Roman" panose="02020603050405020304" pitchFamily="18" charset="0"/>
              </a:rPr>
              <a:t>()</a:t>
            </a:r>
            <a:r>
              <a:rPr kumimoji="0" lang="en-US" altLang="en-US"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method. The </a:t>
            </a:r>
            <a:r>
              <a:rPr kumimoji="0" lang="en-US" altLang="en-US"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indexOf</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method takes an item as an argument and will either return the item's index or </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-1</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if the item is not in the array.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20C8E1C-F036-87A3-C612-FEA9E9417CE9}"/>
              </a:ext>
            </a:extLst>
          </p:cNvPr>
          <p:cNvPicPr>
            <a:picLocks noChangeAspect="1"/>
          </p:cNvPicPr>
          <p:nvPr/>
        </p:nvPicPr>
        <p:blipFill>
          <a:blip r:embed="rId2"/>
          <a:stretch>
            <a:fillRect/>
          </a:stretch>
        </p:blipFill>
        <p:spPr>
          <a:xfrm>
            <a:off x="896517" y="2638231"/>
            <a:ext cx="3886200" cy="685800"/>
          </a:xfrm>
          <a:prstGeom prst="rect">
            <a:avLst/>
          </a:prstGeom>
        </p:spPr>
      </p:pic>
      <p:pic>
        <p:nvPicPr>
          <p:cNvPr id="8" name="Picture 7">
            <a:extLst>
              <a:ext uri="{FF2B5EF4-FFF2-40B4-BE49-F238E27FC236}">
                <a16:creationId xmlns:a16="http://schemas.microsoft.com/office/drawing/2014/main" id="{6B755109-F13A-8547-B672-1A14DFED5881}"/>
              </a:ext>
            </a:extLst>
          </p:cNvPr>
          <p:cNvPicPr>
            <a:picLocks noChangeAspect="1"/>
          </p:cNvPicPr>
          <p:nvPr/>
        </p:nvPicPr>
        <p:blipFill>
          <a:blip r:embed="rId3"/>
          <a:stretch>
            <a:fillRect/>
          </a:stretch>
        </p:blipFill>
        <p:spPr>
          <a:xfrm>
            <a:off x="896517" y="4553338"/>
            <a:ext cx="5133975" cy="2195149"/>
          </a:xfrm>
          <a:prstGeom prst="rect">
            <a:avLst/>
          </a:prstGeom>
        </p:spPr>
      </p:pic>
      <p:pic>
        <p:nvPicPr>
          <p:cNvPr id="10" name="Picture 9">
            <a:extLst>
              <a:ext uri="{FF2B5EF4-FFF2-40B4-BE49-F238E27FC236}">
                <a16:creationId xmlns:a16="http://schemas.microsoft.com/office/drawing/2014/main" id="{0652DA62-09ED-B34D-A00F-88527233AF7D}"/>
              </a:ext>
            </a:extLst>
          </p:cNvPr>
          <p:cNvPicPr>
            <a:picLocks noChangeAspect="1"/>
          </p:cNvPicPr>
          <p:nvPr/>
        </p:nvPicPr>
        <p:blipFill>
          <a:blip r:embed="rId4"/>
          <a:stretch>
            <a:fillRect/>
          </a:stretch>
        </p:blipFill>
        <p:spPr>
          <a:xfrm>
            <a:off x="6792330" y="3976095"/>
            <a:ext cx="4352925" cy="1057275"/>
          </a:xfrm>
          <a:prstGeom prst="rect">
            <a:avLst/>
          </a:prstGeom>
        </p:spPr>
      </p:pic>
    </p:spTree>
    <p:extLst>
      <p:ext uri="{BB962C8B-B14F-4D97-AF65-F5344CB8AC3E}">
        <p14:creationId xmlns:p14="http://schemas.microsoft.com/office/powerpoint/2010/main" val="338107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r>
              <a:rPr lang="en-US" sz="4000" b="1" i="0" dirty="0" err="1">
                <a:solidFill>
                  <a:srgbClr val="00B0F0"/>
                </a:solidFill>
                <a:effectLst/>
                <a:latin typeface="Times New Roman" panose="02020603050405020304" pitchFamily="18" charset="0"/>
                <a:cs typeface="Times New Roman" panose="02020603050405020304" pitchFamily="18" charset="0"/>
              </a:rPr>
              <a:t>cont</a:t>
            </a:r>
            <a:r>
              <a:rPr lang="en-US" sz="4000"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add one or more items to the end of an array we can use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push()</a:t>
            </a:r>
            <a:r>
              <a:rPr lang="en-US" altLang="en-US" sz="2000" b="1" dirty="0">
                <a:solidFill>
                  <a:schemeClr val="tx1"/>
                </a:solidFill>
                <a:latin typeface="Times New Roman" panose="02020603050405020304" pitchFamily="18" charset="0"/>
                <a:ea typeface="var(--font-code)"/>
                <a:cs typeface="Times New Roman" panose="02020603050405020304" pitchFamily="18" charset="0"/>
              </a:rPr>
              <a:t> </a:t>
            </a:r>
            <a:r>
              <a:rPr lang="en-US" altLang="en-US" sz="2000" dirty="0">
                <a:solidFill>
                  <a:schemeClr val="tx1"/>
                </a:solidFill>
                <a:latin typeface="Times New Roman" panose="02020603050405020304" pitchFamily="18" charset="0"/>
                <a:ea typeface="var(--font-code)"/>
                <a:cs typeface="Times New Roman" panose="02020603050405020304" pitchFamily="18" charset="0"/>
              </a:rPr>
              <a:t>method. E.g.:</a:t>
            </a: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add an item to the start of the array, use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unshift()</a:t>
            </a:r>
            <a:r>
              <a:rPr lang="en-US" altLang="en-US" sz="2000" dirty="0">
                <a:solidFill>
                  <a:schemeClr val="tx1"/>
                </a:solidFill>
                <a:latin typeface="Times New Roman" panose="02020603050405020304" pitchFamily="18" charset="0"/>
                <a:ea typeface="var(--font-code)"/>
                <a:cs typeface="Times New Roman" panose="02020603050405020304" pitchFamily="18" charset="0"/>
              </a:rPr>
              <a:t>. </a:t>
            </a:r>
            <a:r>
              <a:rPr lang="en-US" altLang="en-US" sz="2000" dirty="0" err="1">
                <a:solidFill>
                  <a:schemeClr val="tx1"/>
                </a:solidFill>
                <a:latin typeface="Times New Roman" panose="02020603050405020304" pitchFamily="18" charset="0"/>
                <a:ea typeface="var(--font-code)"/>
                <a:cs typeface="Times New Roman" panose="02020603050405020304" pitchFamily="18" charset="0"/>
              </a:rPr>
              <a:t>E.g</a:t>
            </a:r>
            <a:r>
              <a:rPr lang="en-US" altLang="en-US" sz="2000" dirty="0">
                <a:solidFill>
                  <a:schemeClr val="tx1"/>
                </a:solidFill>
                <a:latin typeface="Times New Roman" panose="02020603050405020304" pitchFamily="18" charset="0"/>
                <a:ea typeface="var(--font-code)"/>
                <a:cs typeface="Times New Roman" panose="02020603050405020304" pitchFamily="18" charset="0"/>
              </a:rPr>
              <a:t>:</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7"/>
            <a:ext cx="5196840" cy="5411037"/>
          </a:xfrm>
        </p:spPr>
        <p:txBody>
          <a:bodyPr>
            <a:normAutofit/>
          </a:bodyPr>
          <a:lstStyle/>
          <a:p>
            <a:pPr marL="0" indent="0" algn="ctr" eaLnBrk="0" fontAlgn="base" hangingPunct="0">
              <a:lnSpc>
                <a:spcPct val="100000"/>
              </a:lnSpc>
              <a:spcBef>
                <a:spcPct val="0"/>
              </a:spcBef>
              <a:spcAft>
                <a:spcPct val="0"/>
              </a:spcAft>
              <a:buClrTx/>
              <a:buSzTx/>
              <a:buNone/>
            </a:pPr>
            <a:r>
              <a:rPr lang="en-US" sz="2400" b="1" u="sng" dirty="0">
                <a:solidFill>
                  <a:srgbClr val="FF0000"/>
                </a:solidFill>
                <a:latin typeface="Times New Roman" panose="02020603050405020304" pitchFamily="18" charset="0"/>
                <a:cs typeface="Times New Roman" panose="02020603050405020304" pitchFamily="18" charset="0"/>
              </a:rPr>
              <a:t>Removing items</a:t>
            </a:r>
          </a:p>
          <a:p>
            <a:pPr marL="0" indent="0" algn="ctr" eaLnBrk="0" fontAlgn="base" hangingPunct="0">
              <a:lnSpc>
                <a:spcPct val="100000"/>
              </a:lnSpc>
              <a:spcBef>
                <a:spcPct val="0"/>
              </a:spcBef>
              <a:spcAft>
                <a:spcPct val="0"/>
              </a:spcAft>
              <a:buClrTx/>
              <a:buSzTx/>
              <a:buNone/>
            </a:pPr>
            <a:endParaRPr lang="en-US" sz="2400" b="1" i="0" dirty="0">
              <a:solidFill>
                <a:srgbClr val="FF0000"/>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remove the last item from the array, use </a:t>
            </a:r>
            <a:r>
              <a:rPr lang="en-US" altLang="en-US" u="sng" dirty="0">
                <a:solidFill>
                  <a:schemeClr val="tx1"/>
                </a:solidFill>
                <a:latin typeface="Times New Roman" panose="02020603050405020304" pitchFamily="18" charset="0"/>
                <a:ea typeface="var(--font-code)"/>
                <a:cs typeface="Times New Roman" panose="02020603050405020304" pitchFamily="18" charset="0"/>
              </a:rPr>
              <a:t>pop()</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a:t>
            </a:r>
          </a:p>
          <a:p>
            <a:pPr marL="0" indent="0" algn="just" eaLnBrk="0" fontAlgn="base" hangingPunct="0">
              <a:lnSpc>
                <a:spcPct val="100000"/>
              </a:lnSpc>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remove the first item from an array, use </a:t>
            </a:r>
            <a:r>
              <a:rPr lang="en-US" altLang="en-US" b="1" u="sng" dirty="0">
                <a:solidFill>
                  <a:schemeClr val="tx1"/>
                </a:solidFill>
                <a:latin typeface="Times New Roman" panose="02020603050405020304" pitchFamily="18" charset="0"/>
                <a:ea typeface="var(--font-code)"/>
                <a:cs typeface="Times New Roman" panose="02020603050405020304" pitchFamily="18" charset="0"/>
              </a:rPr>
              <a:t>shift()</a:t>
            </a:r>
            <a:r>
              <a:rPr lang="en-US" altLang="en-US" b="1" dirty="0">
                <a:solidFill>
                  <a:schemeClr val="tx1"/>
                </a:solidFill>
                <a:latin typeface="Times New Roman" panose="02020603050405020304" pitchFamily="18" charset="0"/>
                <a:ea typeface="var(--font-code)"/>
                <a:cs typeface="Times New Roman" panose="02020603050405020304" pitchFamily="18" charset="0"/>
              </a:rPr>
              <a:t>. </a:t>
            </a:r>
            <a:r>
              <a:rPr lang="en-US" altLang="en-US" dirty="0">
                <a:solidFill>
                  <a:schemeClr val="tx1"/>
                </a:solidFill>
                <a:latin typeface="Times New Roman" panose="02020603050405020304" pitchFamily="18" charset="0"/>
                <a:ea typeface="var(--font-code)"/>
                <a:cs typeface="Times New Roman" panose="02020603050405020304" pitchFamily="18" charset="0"/>
              </a:rPr>
              <a:t>E.g.:</a:t>
            </a:r>
            <a:endParaRPr kumimoji="0" lang="en-US" altLang="en-US"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FD9DF-4654-6322-09A8-B1E8A8C9920C}"/>
              </a:ext>
            </a:extLst>
          </p:cNvPr>
          <p:cNvPicPr>
            <a:picLocks noChangeAspect="1"/>
          </p:cNvPicPr>
          <p:nvPr/>
        </p:nvPicPr>
        <p:blipFill>
          <a:blip r:embed="rId2"/>
          <a:stretch>
            <a:fillRect/>
          </a:stretch>
        </p:blipFill>
        <p:spPr>
          <a:xfrm>
            <a:off x="612381" y="2606836"/>
            <a:ext cx="5410200" cy="1476375"/>
          </a:xfrm>
          <a:prstGeom prst="rect">
            <a:avLst/>
          </a:prstGeom>
        </p:spPr>
      </p:pic>
      <p:pic>
        <p:nvPicPr>
          <p:cNvPr id="12" name="Picture 11">
            <a:extLst>
              <a:ext uri="{FF2B5EF4-FFF2-40B4-BE49-F238E27FC236}">
                <a16:creationId xmlns:a16="http://schemas.microsoft.com/office/drawing/2014/main" id="{2E0BDEB4-E80E-8AE1-A324-767DD89F3806}"/>
              </a:ext>
            </a:extLst>
          </p:cNvPr>
          <p:cNvPicPr>
            <a:picLocks noChangeAspect="1"/>
          </p:cNvPicPr>
          <p:nvPr/>
        </p:nvPicPr>
        <p:blipFill>
          <a:blip r:embed="rId3"/>
          <a:stretch>
            <a:fillRect/>
          </a:stretch>
        </p:blipFill>
        <p:spPr>
          <a:xfrm>
            <a:off x="1692077" y="5383761"/>
            <a:ext cx="3324225" cy="876300"/>
          </a:xfrm>
          <a:prstGeom prst="rect">
            <a:avLst/>
          </a:prstGeom>
        </p:spPr>
      </p:pic>
      <p:pic>
        <p:nvPicPr>
          <p:cNvPr id="14" name="Picture 13">
            <a:extLst>
              <a:ext uri="{FF2B5EF4-FFF2-40B4-BE49-F238E27FC236}">
                <a16:creationId xmlns:a16="http://schemas.microsoft.com/office/drawing/2014/main" id="{42DCECD7-676A-DAE7-CD4B-9BCBF1FAEED9}"/>
              </a:ext>
            </a:extLst>
          </p:cNvPr>
          <p:cNvPicPr>
            <a:picLocks noChangeAspect="1"/>
          </p:cNvPicPr>
          <p:nvPr/>
        </p:nvPicPr>
        <p:blipFill>
          <a:blip r:embed="rId4"/>
          <a:stretch>
            <a:fillRect/>
          </a:stretch>
        </p:blipFill>
        <p:spPr>
          <a:xfrm>
            <a:off x="7129484" y="2736619"/>
            <a:ext cx="3086100" cy="809625"/>
          </a:xfrm>
          <a:prstGeom prst="rect">
            <a:avLst/>
          </a:prstGeom>
        </p:spPr>
      </p:pic>
      <p:pic>
        <p:nvPicPr>
          <p:cNvPr id="16" name="Picture 15">
            <a:extLst>
              <a:ext uri="{FF2B5EF4-FFF2-40B4-BE49-F238E27FC236}">
                <a16:creationId xmlns:a16="http://schemas.microsoft.com/office/drawing/2014/main" id="{949D525F-111E-EEF3-01D4-07B74DE576C0}"/>
              </a:ext>
            </a:extLst>
          </p:cNvPr>
          <p:cNvPicPr>
            <a:picLocks noChangeAspect="1"/>
          </p:cNvPicPr>
          <p:nvPr/>
        </p:nvPicPr>
        <p:blipFill>
          <a:blip r:embed="rId5"/>
          <a:stretch>
            <a:fillRect/>
          </a:stretch>
        </p:blipFill>
        <p:spPr>
          <a:xfrm>
            <a:off x="7727788" y="4709116"/>
            <a:ext cx="3305175" cy="809625"/>
          </a:xfrm>
          <a:prstGeom prst="rect">
            <a:avLst/>
          </a:prstGeom>
        </p:spPr>
      </p:pic>
    </p:spTree>
    <p:extLst>
      <p:ext uri="{BB962C8B-B14F-4D97-AF65-F5344CB8AC3E}">
        <p14:creationId xmlns:p14="http://schemas.microsoft.com/office/powerpoint/2010/main" val="216969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6" y="140677"/>
            <a:ext cx="4967654" cy="801716"/>
          </a:xfrm>
        </p:spPr>
        <p:txBody>
          <a:bodyPr>
            <a:normAutofit/>
          </a:bodyPr>
          <a:lstStyle/>
          <a:p>
            <a:pPr algn="ctr"/>
            <a:r>
              <a:rPr lang="en-US" b="1" dirty="0">
                <a:solidFill>
                  <a:srgbClr val="00B0F0"/>
                </a:solidFill>
                <a:latin typeface="Times New Roman" panose="02020603050405020304" pitchFamily="18" charset="0"/>
                <a:cs typeface="Times New Roman" panose="02020603050405020304" pitchFamily="18" charset="0"/>
              </a:rPr>
              <a:t>what can JavaScript do?</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170059"/>
            <a:ext cx="5915608" cy="5547265"/>
          </a:xfrm>
        </p:spPr>
        <p:txBody>
          <a:bodyPr>
            <a:normAutofit/>
          </a:bodyPr>
          <a:lstStyle/>
          <a:p>
            <a:pPr algn="just"/>
            <a:r>
              <a:rPr lang="en-US" sz="2000" b="0" i="0" dirty="0">
                <a:solidFill>
                  <a:srgbClr val="1B1B1B"/>
                </a:solidFill>
                <a:effectLst/>
                <a:latin typeface="Times New Roman" panose="02020603050405020304" pitchFamily="18" charset="0"/>
                <a:cs typeface="Times New Roman" panose="02020603050405020304" pitchFamily="18" charset="0"/>
              </a:rPr>
              <a:t>The core client-side JavaScript language consists of some common programming features that allow you to do things like: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Storing useful values inside variables. In the above example for instance, we ask for a new name to be entered then store that name in a variable called </a:t>
            </a:r>
            <a:r>
              <a:rPr kumimoji="0" lang="en-US" altLang="en-US" sz="2000" b="1"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name</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Operations on pieces of text (known as "strings" in programming). In the above example we take the string "Player 1: " and join it to the </a:t>
            </a:r>
            <a:r>
              <a:rPr kumimoji="0" lang="en-US" altLang="en-US" sz="20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name</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variable to create the complete text label, e.g. "Player 1:Valerie".</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Running code in response to certain events occurring on a web page. We used a </a:t>
            </a:r>
            <a:r>
              <a:rPr lang="en-US" altLang="en-US" sz="2000" u="sng" dirty="0">
                <a:solidFill>
                  <a:srgbClr val="FF0000"/>
                </a:solidFill>
                <a:latin typeface="Times New Roman" panose="02020603050405020304" pitchFamily="18" charset="0"/>
                <a:ea typeface="var(--font-code)"/>
                <a:cs typeface="Times New Roman" panose="02020603050405020304" pitchFamily="18" charset="0"/>
              </a:rPr>
              <a:t>click</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event in our example above to detect when the label is clicked and then run the code that updates the text label.</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795796" y="1170058"/>
            <a:ext cx="5196840" cy="5547265"/>
          </a:xfrm>
        </p:spPr>
        <p:txBody>
          <a:bodyPr>
            <a:normAutofit/>
          </a:bodyPr>
          <a:lstStyle/>
          <a:p>
            <a:pPr algn="just">
              <a:buFont typeface="Wingdings" panose="05000000000000000000" pitchFamily="2" charset="2"/>
              <a:buChar char="q"/>
            </a:pPr>
            <a:r>
              <a:rPr lang="en-US" sz="1800" dirty="0">
                <a:solidFill>
                  <a:srgbClr val="1B1B1B"/>
                </a:solidFill>
                <a:latin typeface="Times New Roman" panose="02020603050405020304" pitchFamily="18" charset="0"/>
                <a:cs typeface="Times New Roman" panose="02020603050405020304" pitchFamily="18" charset="0"/>
              </a:rPr>
              <a:t>There are</a:t>
            </a:r>
            <a:r>
              <a:rPr lang="en-US" sz="1800" b="0" i="0" dirty="0">
                <a:solidFill>
                  <a:srgbClr val="1B1B1B"/>
                </a:solidFill>
                <a:effectLst/>
                <a:latin typeface="Times New Roman" panose="02020603050405020304" pitchFamily="18" charset="0"/>
                <a:cs typeface="Times New Roman" panose="02020603050405020304" pitchFamily="18" charset="0"/>
              </a:rPr>
              <a:t> functionality built on top of the client-side JavaScript language. So-called </a:t>
            </a:r>
            <a:r>
              <a:rPr lang="en-US" sz="1800" b="1" i="0" dirty="0">
                <a:solidFill>
                  <a:srgbClr val="1B1B1B"/>
                </a:solidFill>
                <a:effectLst/>
                <a:latin typeface="Times New Roman" panose="02020603050405020304" pitchFamily="18" charset="0"/>
                <a:cs typeface="Times New Roman" panose="02020603050405020304" pitchFamily="18" charset="0"/>
              </a:rPr>
              <a:t>Application Programming Interfaces</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1" i="0" dirty="0">
                <a:solidFill>
                  <a:srgbClr val="1B1B1B"/>
                </a:solidFill>
                <a:effectLst/>
                <a:latin typeface="Times New Roman" panose="02020603050405020304" pitchFamily="18" charset="0"/>
                <a:cs typeface="Times New Roman" panose="02020603050405020304" pitchFamily="18" charset="0"/>
              </a:rPr>
              <a:t>APIs</a:t>
            </a:r>
            <a:r>
              <a:rPr lang="en-US" sz="1800" b="0" i="0" dirty="0">
                <a:solidFill>
                  <a:srgbClr val="1B1B1B"/>
                </a:solidFill>
                <a:effectLst/>
                <a:latin typeface="Times New Roman" panose="02020603050405020304" pitchFamily="18" charset="0"/>
                <a:cs typeface="Times New Roman" panose="02020603050405020304" pitchFamily="18" charset="0"/>
              </a:rPr>
              <a:t>) provide us with extra superpowers to use in </a:t>
            </a:r>
            <a:r>
              <a:rPr lang="en-US" sz="1800" dirty="0">
                <a:solidFill>
                  <a:srgbClr val="1B1B1B"/>
                </a:solidFill>
                <a:latin typeface="Times New Roman" panose="02020603050405020304" pitchFamily="18" charset="0"/>
                <a:cs typeface="Times New Roman" panose="02020603050405020304" pitchFamily="18" charset="0"/>
              </a:rPr>
              <a:t>the </a:t>
            </a:r>
            <a:r>
              <a:rPr lang="en-US" sz="1800" b="0" i="0" dirty="0">
                <a:solidFill>
                  <a:srgbClr val="1B1B1B"/>
                </a:solidFill>
                <a:effectLst/>
                <a:latin typeface="Times New Roman" panose="02020603050405020304" pitchFamily="18" charset="0"/>
                <a:cs typeface="Times New Roman" panose="02020603050405020304" pitchFamily="18" charset="0"/>
              </a:rPr>
              <a:t>JavaScript code.</a:t>
            </a:r>
          </a:p>
          <a:p>
            <a:pPr algn="just">
              <a:buFont typeface="Wingdings" panose="05000000000000000000" pitchFamily="2" charset="2"/>
              <a:buChar char="q"/>
            </a:pPr>
            <a:r>
              <a:rPr lang="en-US" sz="1800" b="0" i="0" dirty="0">
                <a:solidFill>
                  <a:srgbClr val="1B1B1B"/>
                </a:solidFill>
                <a:effectLst/>
                <a:latin typeface="Times New Roman" panose="02020603050405020304" pitchFamily="18" charset="0"/>
                <a:cs typeface="Times New Roman" panose="02020603050405020304" pitchFamily="18" charset="0"/>
              </a:rPr>
              <a:t>APIs are ready-made sets of code building blocks that allow a developer to implement programs that would otherwise be hard or impossible to implement. APIs generally fall into two categories:</a:t>
            </a:r>
          </a:p>
          <a:p>
            <a:pPr lvl="2" algn="just">
              <a:buFont typeface="Wingdings" panose="05000000000000000000" pitchFamily="2" charset="2"/>
              <a:buChar char="§"/>
            </a:pPr>
            <a:r>
              <a:rPr lang="en-US" sz="1600" b="1" i="0" dirty="0">
                <a:solidFill>
                  <a:srgbClr val="1B1B1B"/>
                </a:solidFill>
                <a:effectLst/>
                <a:latin typeface="Times New Roman" panose="02020603050405020304" pitchFamily="18" charset="0"/>
                <a:cs typeface="Times New Roman" panose="02020603050405020304" pitchFamily="18" charset="0"/>
              </a:rPr>
              <a:t>Browser APIs</a:t>
            </a:r>
            <a:r>
              <a:rPr lang="en-US" sz="1600" b="0" i="0" dirty="0">
                <a:solidFill>
                  <a:srgbClr val="1B1B1B"/>
                </a:solidFill>
                <a:effectLst/>
                <a:latin typeface="Times New Roman" panose="02020603050405020304" pitchFamily="18" charset="0"/>
                <a:cs typeface="Times New Roman" panose="02020603050405020304" pitchFamily="18" charset="0"/>
              </a:rPr>
              <a:t> are built into your web browser, and are able to expose data from the surrounding computer environment, or do useful complex things. For example: </a:t>
            </a:r>
            <a:r>
              <a:rPr kumimoji="0" lang="en-US" altLang="en-US" sz="16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The</a:t>
            </a:r>
            <a:r>
              <a:rPr kumimoji="0" lang="en-US" altLang="en-US" sz="16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lang="en-US" altLang="en-US" sz="1600" b="1" u="sng" dirty="0">
                <a:solidFill>
                  <a:schemeClr val="tx1"/>
                </a:solidFill>
                <a:latin typeface="Times New Roman" panose="02020603050405020304" pitchFamily="18" charset="0"/>
                <a:ea typeface="var(--font-code)"/>
                <a:cs typeface="Times New Roman" panose="02020603050405020304" pitchFamily="18" charset="0"/>
              </a:rPr>
              <a:t>DOM (Document Object Model) API</a:t>
            </a:r>
            <a:r>
              <a:rPr kumimoji="0" lang="en-US" altLang="en-US" sz="1600" b="1"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sz="16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allows you to manipulate HTML and CSS, creating, removing and changing HTML, dynamically applying new styles to your page, etc</a:t>
            </a:r>
            <a:r>
              <a:rPr lang="en-US" altLang="en-US" sz="1600" dirty="0">
                <a:solidFill>
                  <a:schemeClr val="tx1"/>
                </a:solidFill>
                <a:latin typeface="Times New Roman" panose="02020603050405020304" pitchFamily="18" charset="0"/>
                <a:ea typeface="Inter"/>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US" sz="1600" b="1" i="0" dirty="0">
                <a:solidFill>
                  <a:srgbClr val="1B1B1B"/>
                </a:solidFill>
                <a:effectLst/>
                <a:latin typeface="Times New Roman" panose="02020603050405020304" pitchFamily="18" charset="0"/>
                <a:cs typeface="Times New Roman" panose="02020603050405020304" pitchFamily="18" charset="0"/>
              </a:rPr>
              <a:t>Third party APIs</a:t>
            </a:r>
            <a:r>
              <a:rPr lang="en-US" sz="1600" b="0" i="0" dirty="0">
                <a:solidFill>
                  <a:srgbClr val="1B1B1B"/>
                </a:solidFill>
                <a:effectLst/>
                <a:latin typeface="Times New Roman" panose="02020603050405020304" pitchFamily="18" charset="0"/>
                <a:cs typeface="Times New Roman" panose="02020603050405020304" pitchFamily="18" charset="0"/>
              </a:rPr>
              <a:t> are not built into the browser by default, and you generally have to grab their code and information from somewhere on the Web. For example: The </a:t>
            </a:r>
            <a:r>
              <a:rPr lang="en-US" sz="1600" u="sng" dirty="0">
                <a:solidFill>
                  <a:srgbClr val="1B1B1B"/>
                </a:solidFill>
                <a:latin typeface="Times New Roman" panose="02020603050405020304" pitchFamily="18" charset="0"/>
                <a:cs typeface="Times New Roman" panose="02020603050405020304" pitchFamily="18" charset="0"/>
              </a:rPr>
              <a:t>Twitter API</a:t>
            </a:r>
            <a:r>
              <a:rPr lang="en-US" sz="1600" b="0" i="0" dirty="0">
                <a:solidFill>
                  <a:srgbClr val="1B1B1B"/>
                </a:solidFill>
                <a:effectLst/>
                <a:latin typeface="Times New Roman" panose="02020603050405020304" pitchFamily="18" charset="0"/>
                <a:cs typeface="Times New Roman" panose="02020603050405020304" pitchFamily="18" charset="0"/>
              </a:rPr>
              <a:t> allows you to do things like displaying your latest tweets on your website. Visit </a:t>
            </a:r>
            <a:r>
              <a:rPr lang="en-US" sz="900" b="0" i="0" dirty="0">
                <a:solidFill>
                  <a:srgbClr val="00B0F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https://developer.mozilla.org/en</a:t>
            </a:r>
            <a:r>
              <a:rPr lang="en-US" sz="900" b="0" i="0" dirty="0">
                <a:solidFill>
                  <a:srgbClr val="00B0F0"/>
                </a:solidFill>
                <a:effectLst/>
                <a:latin typeface="Times New Roman" panose="02020603050405020304" pitchFamily="18" charset="0"/>
                <a:cs typeface="Times New Roman" panose="02020603050405020304" pitchFamily="18" charset="0"/>
              </a:rPr>
              <a:t>US/docs/Learn/JavaScript/Client-side_web_APIs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60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r>
              <a:rPr lang="en-US" sz="4000" b="1" i="0" dirty="0" err="1">
                <a:solidFill>
                  <a:srgbClr val="00B0F0"/>
                </a:solidFill>
                <a:effectLst/>
                <a:latin typeface="Times New Roman" panose="02020603050405020304" pitchFamily="18" charset="0"/>
                <a:cs typeface="Times New Roman" panose="02020603050405020304" pitchFamily="18" charset="0"/>
              </a:rPr>
              <a:t>cont</a:t>
            </a:r>
            <a:r>
              <a:rPr lang="en-US" sz="4000"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add one or more items to the end of an array we can use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push()</a:t>
            </a:r>
            <a:r>
              <a:rPr lang="en-US" altLang="en-US" sz="2000" b="1" dirty="0">
                <a:solidFill>
                  <a:schemeClr val="tx1"/>
                </a:solidFill>
                <a:latin typeface="Times New Roman" panose="02020603050405020304" pitchFamily="18" charset="0"/>
                <a:ea typeface="var(--font-code)"/>
                <a:cs typeface="Times New Roman" panose="02020603050405020304" pitchFamily="18" charset="0"/>
              </a:rPr>
              <a:t> </a:t>
            </a:r>
            <a:r>
              <a:rPr lang="en-US" altLang="en-US" sz="2000" dirty="0">
                <a:solidFill>
                  <a:schemeClr val="tx1"/>
                </a:solidFill>
                <a:latin typeface="Times New Roman" panose="02020603050405020304" pitchFamily="18" charset="0"/>
                <a:ea typeface="var(--font-code)"/>
                <a:cs typeface="Times New Roman" panose="02020603050405020304" pitchFamily="18" charset="0"/>
              </a:rPr>
              <a:t>method. E.g.:</a:t>
            </a: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add an item to the start of the array, use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unshift()</a:t>
            </a:r>
            <a:r>
              <a:rPr lang="en-US" altLang="en-US" sz="2000" dirty="0">
                <a:solidFill>
                  <a:schemeClr val="tx1"/>
                </a:solidFill>
                <a:latin typeface="Times New Roman" panose="02020603050405020304" pitchFamily="18" charset="0"/>
                <a:ea typeface="var(--font-code)"/>
                <a:cs typeface="Times New Roman" panose="02020603050405020304" pitchFamily="18" charset="0"/>
              </a:rPr>
              <a:t>. </a:t>
            </a:r>
            <a:r>
              <a:rPr lang="en-US" altLang="en-US" sz="2000" dirty="0" err="1">
                <a:solidFill>
                  <a:schemeClr val="tx1"/>
                </a:solidFill>
                <a:latin typeface="Times New Roman" panose="02020603050405020304" pitchFamily="18" charset="0"/>
                <a:ea typeface="var(--font-code)"/>
                <a:cs typeface="Times New Roman" panose="02020603050405020304" pitchFamily="18" charset="0"/>
              </a:rPr>
              <a:t>E.g</a:t>
            </a:r>
            <a:r>
              <a:rPr lang="en-US" altLang="en-US" sz="2000" dirty="0">
                <a:solidFill>
                  <a:schemeClr val="tx1"/>
                </a:solidFill>
                <a:latin typeface="Times New Roman" panose="02020603050405020304" pitchFamily="18" charset="0"/>
                <a:ea typeface="var(--font-code)"/>
                <a:cs typeface="Times New Roman" panose="02020603050405020304" pitchFamily="18" charset="0"/>
              </a:rPr>
              <a:t>:</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D08EB78-7B0C-83D7-E5B7-C20D8FABA4A7}"/>
              </a:ext>
            </a:extLst>
          </p:cNvPr>
          <p:cNvSpPr>
            <a:spLocks noGrp="1"/>
          </p:cNvSpPr>
          <p:nvPr>
            <p:ph idx="1"/>
          </p:nvPr>
        </p:nvSpPr>
        <p:spPr>
          <a:xfrm>
            <a:off x="6469224" y="1270577"/>
            <a:ext cx="5196840" cy="5411037"/>
          </a:xfrm>
        </p:spPr>
        <p:txBody>
          <a:bodyPr>
            <a:normAutofit/>
          </a:bodyPr>
          <a:lstStyle/>
          <a:p>
            <a:pPr marL="0" indent="0" algn="ctr" eaLnBrk="0" fontAlgn="base" hangingPunct="0">
              <a:lnSpc>
                <a:spcPct val="100000"/>
              </a:lnSpc>
              <a:spcBef>
                <a:spcPct val="0"/>
              </a:spcBef>
              <a:spcAft>
                <a:spcPct val="0"/>
              </a:spcAft>
              <a:buClrTx/>
              <a:buSzTx/>
              <a:buNone/>
            </a:pPr>
            <a:r>
              <a:rPr lang="en-US" sz="2400" b="1" u="sng" dirty="0">
                <a:solidFill>
                  <a:srgbClr val="FF0000"/>
                </a:solidFill>
                <a:latin typeface="Times New Roman" panose="02020603050405020304" pitchFamily="18" charset="0"/>
                <a:cs typeface="Times New Roman" panose="02020603050405020304" pitchFamily="18" charset="0"/>
              </a:rPr>
              <a:t>Removing items</a:t>
            </a:r>
          </a:p>
          <a:p>
            <a:pPr marL="0" indent="0" algn="ctr" eaLnBrk="0" fontAlgn="base" hangingPunct="0">
              <a:lnSpc>
                <a:spcPct val="100000"/>
              </a:lnSpc>
              <a:spcBef>
                <a:spcPct val="0"/>
              </a:spcBef>
              <a:spcAft>
                <a:spcPct val="0"/>
              </a:spcAft>
              <a:buClrTx/>
              <a:buSzTx/>
              <a:buNone/>
            </a:pPr>
            <a:endParaRPr lang="en-US" sz="2400" b="1" i="0" dirty="0">
              <a:solidFill>
                <a:srgbClr val="FF0000"/>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remove the last item from the array, use </a:t>
            </a:r>
            <a:r>
              <a:rPr lang="en-US" altLang="en-US" u="sng" dirty="0">
                <a:solidFill>
                  <a:schemeClr val="tx1"/>
                </a:solidFill>
                <a:latin typeface="Times New Roman" panose="02020603050405020304" pitchFamily="18" charset="0"/>
                <a:ea typeface="var(--font-code)"/>
                <a:cs typeface="Times New Roman" panose="02020603050405020304" pitchFamily="18" charset="0"/>
              </a:rPr>
              <a:t>pop()</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a:t>
            </a:r>
          </a:p>
          <a:p>
            <a:pPr marL="0" indent="0" algn="just" eaLnBrk="0" fontAlgn="base" hangingPunct="0">
              <a:lnSpc>
                <a:spcPct val="100000"/>
              </a:lnSpc>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To remove the first item from an array, use </a:t>
            </a:r>
            <a:r>
              <a:rPr lang="en-US" altLang="en-US" b="1" u="sng" dirty="0">
                <a:solidFill>
                  <a:schemeClr val="tx1"/>
                </a:solidFill>
                <a:latin typeface="Times New Roman" panose="02020603050405020304" pitchFamily="18" charset="0"/>
                <a:ea typeface="var(--font-code)"/>
                <a:cs typeface="Times New Roman" panose="02020603050405020304" pitchFamily="18" charset="0"/>
              </a:rPr>
              <a:t>shift()</a:t>
            </a:r>
            <a:r>
              <a:rPr lang="en-US" altLang="en-US" b="1" dirty="0">
                <a:solidFill>
                  <a:schemeClr val="tx1"/>
                </a:solidFill>
                <a:latin typeface="Times New Roman" panose="02020603050405020304" pitchFamily="18" charset="0"/>
                <a:ea typeface="var(--font-code)"/>
                <a:cs typeface="Times New Roman" panose="02020603050405020304" pitchFamily="18" charset="0"/>
              </a:rPr>
              <a:t>. </a:t>
            </a:r>
            <a:r>
              <a:rPr lang="en-US" altLang="en-US" dirty="0">
                <a:solidFill>
                  <a:schemeClr val="tx1"/>
                </a:solidFill>
                <a:latin typeface="Times New Roman" panose="02020603050405020304" pitchFamily="18" charset="0"/>
                <a:ea typeface="var(--font-code)"/>
                <a:cs typeface="Times New Roman" panose="02020603050405020304" pitchFamily="18" charset="0"/>
              </a:rPr>
              <a:t>E.g.:</a:t>
            </a:r>
            <a:endParaRPr kumimoji="0" lang="en-US" altLang="en-US"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FD9DF-4654-6322-09A8-B1E8A8C9920C}"/>
              </a:ext>
            </a:extLst>
          </p:cNvPr>
          <p:cNvPicPr>
            <a:picLocks noChangeAspect="1"/>
          </p:cNvPicPr>
          <p:nvPr/>
        </p:nvPicPr>
        <p:blipFill>
          <a:blip r:embed="rId2"/>
          <a:stretch>
            <a:fillRect/>
          </a:stretch>
        </p:blipFill>
        <p:spPr>
          <a:xfrm>
            <a:off x="612381" y="2606836"/>
            <a:ext cx="5410200" cy="1476375"/>
          </a:xfrm>
          <a:prstGeom prst="rect">
            <a:avLst/>
          </a:prstGeom>
        </p:spPr>
      </p:pic>
      <p:pic>
        <p:nvPicPr>
          <p:cNvPr id="12" name="Picture 11">
            <a:extLst>
              <a:ext uri="{FF2B5EF4-FFF2-40B4-BE49-F238E27FC236}">
                <a16:creationId xmlns:a16="http://schemas.microsoft.com/office/drawing/2014/main" id="{2E0BDEB4-E80E-8AE1-A324-767DD89F3806}"/>
              </a:ext>
            </a:extLst>
          </p:cNvPr>
          <p:cNvPicPr>
            <a:picLocks noChangeAspect="1"/>
          </p:cNvPicPr>
          <p:nvPr/>
        </p:nvPicPr>
        <p:blipFill>
          <a:blip r:embed="rId3"/>
          <a:stretch>
            <a:fillRect/>
          </a:stretch>
        </p:blipFill>
        <p:spPr>
          <a:xfrm>
            <a:off x="1692077" y="5383761"/>
            <a:ext cx="3324225" cy="876300"/>
          </a:xfrm>
          <a:prstGeom prst="rect">
            <a:avLst/>
          </a:prstGeom>
        </p:spPr>
      </p:pic>
      <p:pic>
        <p:nvPicPr>
          <p:cNvPr id="14" name="Picture 13">
            <a:extLst>
              <a:ext uri="{FF2B5EF4-FFF2-40B4-BE49-F238E27FC236}">
                <a16:creationId xmlns:a16="http://schemas.microsoft.com/office/drawing/2014/main" id="{42DCECD7-676A-DAE7-CD4B-9BCBF1FAEED9}"/>
              </a:ext>
            </a:extLst>
          </p:cNvPr>
          <p:cNvPicPr>
            <a:picLocks noChangeAspect="1"/>
          </p:cNvPicPr>
          <p:nvPr/>
        </p:nvPicPr>
        <p:blipFill>
          <a:blip r:embed="rId4"/>
          <a:stretch>
            <a:fillRect/>
          </a:stretch>
        </p:blipFill>
        <p:spPr>
          <a:xfrm>
            <a:off x="7129484" y="2736619"/>
            <a:ext cx="3086100" cy="809625"/>
          </a:xfrm>
          <a:prstGeom prst="rect">
            <a:avLst/>
          </a:prstGeom>
        </p:spPr>
      </p:pic>
      <p:pic>
        <p:nvPicPr>
          <p:cNvPr id="16" name="Picture 15">
            <a:extLst>
              <a:ext uri="{FF2B5EF4-FFF2-40B4-BE49-F238E27FC236}">
                <a16:creationId xmlns:a16="http://schemas.microsoft.com/office/drawing/2014/main" id="{949D525F-111E-EEF3-01D4-07B74DE576C0}"/>
              </a:ext>
            </a:extLst>
          </p:cNvPr>
          <p:cNvPicPr>
            <a:picLocks noChangeAspect="1"/>
          </p:cNvPicPr>
          <p:nvPr/>
        </p:nvPicPr>
        <p:blipFill>
          <a:blip r:embed="rId5"/>
          <a:stretch>
            <a:fillRect/>
          </a:stretch>
        </p:blipFill>
        <p:spPr>
          <a:xfrm>
            <a:off x="7727788" y="4709116"/>
            <a:ext cx="3305175" cy="809625"/>
          </a:xfrm>
          <a:prstGeom prst="rect">
            <a:avLst/>
          </a:prstGeom>
        </p:spPr>
      </p:pic>
    </p:spTree>
    <p:extLst>
      <p:ext uri="{BB962C8B-B14F-4D97-AF65-F5344CB8AC3E}">
        <p14:creationId xmlns:p14="http://schemas.microsoft.com/office/powerpoint/2010/main" val="1500897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r>
              <a:rPr lang="en-US" sz="4000" b="1" i="0" dirty="0" err="1">
                <a:solidFill>
                  <a:srgbClr val="00B0F0"/>
                </a:solidFill>
                <a:effectLst/>
                <a:latin typeface="Times New Roman" panose="02020603050405020304" pitchFamily="18" charset="0"/>
                <a:cs typeface="Times New Roman" panose="02020603050405020304" pitchFamily="18" charset="0"/>
              </a:rPr>
              <a:t>cont</a:t>
            </a:r>
            <a:r>
              <a:rPr lang="en-US" sz="4000"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Accessing every item</a:t>
            </a:r>
            <a:endParaRPr lang="en-US" sz="2400" b="1" i="0" dirty="0">
              <a:solidFill>
                <a:srgbClr val="FF0000"/>
              </a:solidFill>
              <a:effectLst/>
              <a:latin typeface="Times New Roman" panose="02020603050405020304" pitchFamily="18" charset="0"/>
              <a:cs typeface="Times New Roman" panose="02020603050405020304" pitchFamily="18" charset="0"/>
            </a:endParaRPr>
          </a:p>
          <a:p>
            <a:pPr algn="just"/>
            <a:endPar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endParaRPr>
          </a:p>
          <a:p>
            <a:pPr algn="just"/>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you will want to access every item in the array. You can do this using the </a:t>
            </a:r>
            <a:r>
              <a:rPr kumimoji="0" lang="en-US" altLang="en-US" sz="2000" b="0" i="0" u="sng"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hlinkClick r:id="rId2"/>
              </a:rPr>
              <a:t>for...of</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statement. </a:t>
            </a:r>
            <a:r>
              <a:rPr kumimoji="0" lang="en-US" altLang="en-US" sz="2000" b="0" i="0" u="none" strike="noStrike" cap="none" normalizeH="0" baseline="0" dirty="0" err="1">
                <a:ln>
                  <a:noFill/>
                </a:ln>
                <a:solidFill>
                  <a:srgbClr val="1B1B1B"/>
                </a:solidFill>
                <a:effectLst/>
                <a:latin typeface="Times New Roman" panose="02020603050405020304" pitchFamily="18" charset="0"/>
                <a:ea typeface="Inter"/>
                <a:cs typeface="Times New Roman" panose="02020603050405020304" pitchFamily="18" charset="0"/>
              </a:rPr>
              <a:t>E.g</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
            </a:r>
          </a:p>
          <a:p>
            <a:pPr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96CEDAF-5A7A-9348-4601-A7ACEA6709E4}"/>
              </a:ext>
            </a:extLst>
          </p:cNvPr>
          <p:cNvPicPr>
            <a:picLocks noGrp="1" noChangeAspect="1"/>
          </p:cNvPicPr>
          <p:nvPr>
            <p:ph idx="1"/>
          </p:nvPr>
        </p:nvPicPr>
        <p:blipFill>
          <a:blip r:embed="rId3"/>
          <a:stretch>
            <a:fillRect/>
          </a:stretch>
        </p:blipFill>
        <p:spPr>
          <a:xfrm>
            <a:off x="6456784" y="2127380"/>
            <a:ext cx="5141167" cy="2643852"/>
          </a:xfrm>
          <a:prstGeom prst="rect">
            <a:avLst/>
          </a:prstGeom>
        </p:spPr>
      </p:pic>
    </p:spTree>
    <p:extLst>
      <p:ext uri="{BB962C8B-B14F-4D97-AF65-F5344CB8AC3E}">
        <p14:creationId xmlns:p14="http://schemas.microsoft.com/office/powerpoint/2010/main" val="241379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rmAutofit/>
          </a:bodyPr>
          <a:lstStyle/>
          <a:p>
            <a:pPr algn="ctr"/>
            <a:r>
              <a:rPr lang="en-US" sz="4000" b="1" i="0" dirty="0">
                <a:solidFill>
                  <a:srgbClr val="00B0F0"/>
                </a:solidFill>
                <a:effectLst/>
                <a:latin typeface="Times New Roman" panose="02020603050405020304" pitchFamily="18" charset="0"/>
                <a:cs typeface="Times New Roman" panose="02020603050405020304" pitchFamily="18" charset="0"/>
              </a:rPr>
              <a:t>Arrays </a:t>
            </a:r>
            <a:r>
              <a:rPr lang="en-US" sz="4000" b="1" i="0" dirty="0" err="1">
                <a:solidFill>
                  <a:srgbClr val="00B0F0"/>
                </a:solidFill>
                <a:effectLst/>
                <a:latin typeface="Times New Roman" panose="02020603050405020304" pitchFamily="18" charset="0"/>
                <a:cs typeface="Times New Roman" panose="02020603050405020304" pitchFamily="18" charset="0"/>
              </a:rPr>
              <a:t>cont</a:t>
            </a:r>
            <a:r>
              <a:rPr lang="en-US" sz="4000"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5675511" cy="5411038"/>
          </a:xfrm>
        </p:spPr>
        <p:txBody>
          <a:bodyPr>
            <a:normAutofit/>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Converting between strings and arrays</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Often you'll be presented with some raw data contained in a big long string, and you might want to separate the useful items out into a more useful form. </a:t>
            </a:r>
          </a:p>
          <a:p>
            <a:pPr marL="342900" indent="-342900" algn="just">
              <a:buFont typeface="Wingdings" panose="05000000000000000000" pitchFamily="2" charset="2"/>
              <a:buChar char="q"/>
            </a:pPr>
            <a:r>
              <a:rPr lang="en-US" altLang="en-US" sz="2000" dirty="0">
                <a:solidFill>
                  <a:srgbClr val="1B1B1B"/>
                </a:solidFill>
                <a:latin typeface="Times New Roman" panose="02020603050405020304" pitchFamily="18" charset="0"/>
                <a:ea typeface="Inter"/>
                <a:cs typeface="Times New Roman" panose="02020603050405020304" pitchFamily="18" charset="0"/>
              </a:rPr>
              <a:t>To convert a long string into an array, you can use</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split() </a:t>
            </a:r>
            <a:r>
              <a:rPr lang="en-US" altLang="en-US" sz="2000" dirty="0">
                <a:solidFill>
                  <a:schemeClr val="tx1"/>
                </a:solidFill>
                <a:latin typeface="Times New Roman" panose="02020603050405020304" pitchFamily="18" charset="0"/>
                <a:ea typeface="var(--font-code)"/>
                <a:cs typeface="Times New Roman" panose="02020603050405020304" pitchFamily="18" charset="0"/>
              </a:rPr>
              <a:t>method. E.g.:</a:t>
            </a:r>
            <a:endParaRPr kumimoji="0" lang="en-US" altLang="en-US" sz="20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6291943" y="1631924"/>
            <a:ext cx="5196840" cy="5257800"/>
          </a:xfrm>
        </p:spPr>
        <p:txBody>
          <a:bodyPr/>
          <a:lstStyle/>
          <a:p>
            <a:pPr algn="just">
              <a:buFont typeface="Wingdings" panose="05000000000000000000" pitchFamily="2" charset="2"/>
              <a:buChar char="q"/>
            </a:pPr>
            <a:r>
              <a:rPr lang="en-US" altLang="en-US" sz="2000" dirty="0">
                <a:solidFill>
                  <a:srgbClr val="1B1B1B"/>
                </a:solidFill>
                <a:latin typeface="Times New Roman" panose="02020603050405020304" pitchFamily="18" charset="0"/>
                <a:ea typeface="Inter"/>
                <a:cs typeface="Times New Roman" panose="02020603050405020304" pitchFamily="18" charset="0"/>
              </a:rPr>
              <a:t>To convert an array into a string, you can use</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t>
            </a:r>
            <a:r>
              <a:rPr kumimoji="0" lang="en-US" altLang="en-US" b="1" i="0" u="sng"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join</a:t>
            </a:r>
            <a:r>
              <a:rPr lang="en-US" altLang="en-US" sz="2000" b="1" u="sng" dirty="0">
                <a:solidFill>
                  <a:schemeClr val="tx1"/>
                </a:solidFill>
                <a:latin typeface="Times New Roman" panose="02020603050405020304" pitchFamily="18" charset="0"/>
                <a:ea typeface="var(--font-code)"/>
                <a:cs typeface="Times New Roman" panose="02020603050405020304" pitchFamily="18" charset="0"/>
              </a:rPr>
              <a:t>() </a:t>
            </a:r>
            <a:r>
              <a:rPr lang="en-US" altLang="en-US" sz="2000" dirty="0">
                <a:solidFill>
                  <a:schemeClr val="tx1"/>
                </a:solidFill>
                <a:latin typeface="Times New Roman" panose="02020603050405020304" pitchFamily="18" charset="0"/>
                <a:ea typeface="var(--font-code)"/>
                <a:cs typeface="Times New Roman" panose="02020603050405020304" pitchFamily="18" charset="0"/>
              </a:rPr>
              <a:t>method. E.g.:</a:t>
            </a:r>
          </a:p>
          <a:p>
            <a:pPr algn="just"/>
            <a:endParaRPr kumimoji="0" lang="en-US" altLang="en-US"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algn="just"/>
            <a:endParaRPr kumimoji="0" lang="en-US" altLang="en-US"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algn="just"/>
            <a:endParaRPr kumimoji="0" lang="en-US" altLang="en-US"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Another way to convert an array to string is to use </a:t>
            </a:r>
            <a:r>
              <a:rPr lang="en-US" altLang="en-US" sz="2000" dirty="0" err="1">
                <a:solidFill>
                  <a:schemeClr val="tx1"/>
                </a:solidFill>
                <a:latin typeface="Times New Roman" panose="02020603050405020304" pitchFamily="18" charset="0"/>
                <a:cs typeface="Times New Roman" panose="02020603050405020304" pitchFamily="18" charset="0"/>
              </a:rPr>
              <a:t>toString</a:t>
            </a:r>
            <a:r>
              <a:rPr lang="en-US" altLang="en-US" sz="2000" dirty="0">
                <a:solidFill>
                  <a:schemeClr val="tx1"/>
                </a:solidFill>
                <a:latin typeface="Times New Roman" panose="02020603050405020304" pitchFamily="18" charset="0"/>
                <a:cs typeface="Times New Roman" panose="02020603050405020304" pitchFamily="18" charset="0"/>
              </a:rPr>
              <a:t>() method.</a:t>
            </a:r>
            <a:endParaRPr kumimoji="0" lang="en-US" altLang="en-US" sz="20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33BBFF1E-9F3D-8495-0F74-C152E3291131}"/>
              </a:ext>
            </a:extLst>
          </p:cNvPr>
          <p:cNvPicPr>
            <a:picLocks noChangeAspect="1"/>
          </p:cNvPicPr>
          <p:nvPr/>
        </p:nvPicPr>
        <p:blipFill>
          <a:blip r:embed="rId2"/>
          <a:stretch>
            <a:fillRect/>
          </a:stretch>
        </p:blipFill>
        <p:spPr>
          <a:xfrm>
            <a:off x="824515" y="3942866"/>
            <a:ext cx="3543300" cy="2774458"/>
          </a:xfrm>
          <a:prstGeom prst="rect">
            <a:avLst/>
          </a:prstGeom>
        </p:spPr>
      </p:pic>
      <p:pic>
        <p:nvPicPr>
          <p:cNvPr id="9" name="Picture 8">
            <a:extLst>
              <a:ext uri="{FF2B5EF4-FFF2-40B4-BE49-F238E27FC236}">
                <a16:creationId xmlns:a16="http://schemas.microsoft.com/office/drawing/2014/main" id="{80BFE0B6-8860-2CA5-174E-A860480A2A6D}"/>
              </a:ext>
            </a:extLst>
          </p:cNvPr>
          <p:cNvPicPr>
            <a:picLocks noChangeAspect="1"/>
          </p:cNvPicPr>
          <p:nvPr/>
        </p:nvPicPr>
        <p:blipFill>
          <a:blip r:embed="rId3"/>
          <a:stretch>
            <a:fillRect/>
          </a:stretch>
        </p:blipFill>
        <p:spPr>
          <a:xfrm>
            <a:off x="6996500" y="2634926"/>
            <a:ext cx="4492283" cy="1666486"/>
          </a:xfrm>
          <a:prstGeom prst="rect">
            <a:avLst/>
          </a:prstGeom>
        </p:spPr>
      </p:pic>
      <p:pic>
        <p:nvPicPr>
          <p:cNvPr id="10" name="Picture 9">
            <a:extLst>
              <a:ext uri="{FF2B5EF4-FFF2-40B4-BE49-F238E27FC236}">
                <a16:creationId xmlns:a16="http://schemas.microsoft.com/office/drawing/2014/main" id="{8232A57B-DC92-C426-8EFA-786335796C64}"/>
              </a:ext>
            </a:extLst>
          </p:cNvPr>
          <p:cNvPicPr>
            <a:picLocks noChangeAspect="1"/>
          </p:cNvPicPr>
          <p:nvPr/>
        </p:nvPicPr>
        <p:blipFill>
          <a:blip r:embed="rId4"/>
          <a:stretch>
            <a:fillRect/>
          </a:stretch>
        </p:blipFill>
        <p:spPr>
          <a:xfrm>
            <a:off x="7470458" y="5330095"/>
            <a:ext cx="4164815" cy="1412910"/>
          </a:xfrm>
          <a:prstGeom prst="rect">
            <a:avLst/>
          </a:prstGeom>
        </p:spPr>
      </p:pic>
    </p:spTree>
    <p:extLst>
      <p:ext uri="{BB962C8B-B14F-4D97-AF65-F5344CB8AC3E}">
        <p14:creationId xmlns:p14="http://schemas.microsoft.com/office/powerpoint/2010/main" val="3097238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Making decisions in your code(</a:t>
            </a:r>
            <a:r>
              <a:rPr lang="en-US" b="1" i="0" dirty="0">
                <a:solidFill>
                  <a:srgbClr val="FF0000"/>
                </a:solidFill>
                <a:effectLst/>
                <a:latin typeface="Times New Roman" panose="02020603050405020304" pitchFamily="18" charset="0"/>
                <a:cs typeface="Times New Roman" panose="02020603050405020304" pitchFamily="18" charset="0"/>
              </a:rPr>
              <a:t>conditions</a:t>
            </a:r>
            <a:r>
              <a:rPr lang="en-US" b="1" i="0" dirty="0">
                <a:solidFill>
                  <a:srgbClr val="00B0F0"/>
                </a:solidFill>
                <a:effectLst/>
                <a:latin typeface="Times New Roman" panose="02020603050405020304" pitchFamily="18" charset="0"/>
                <a:cs typeface="Times New Roman" panose="02020603050405020304" pitchFamily="18" charset="0"/>
              </a:rPr>
              <a:t>)</a:t>
            </a:r>
            <a:endParaRPr lang="en-US" sz="60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80" y="1306286"/>
            <a:ext cx="5115234"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Very often when you write code, you want to perform different actions for different decisions. You can use conditional statements in your code to do this.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JavaScript we have the following conditional statements: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if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statement </a:t>
            </a:r>
          </a:p>
          <a:p>
            <a:pPr marL="742950" lvl="1" indent="-28575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statement </a:t>
            </a:r>
          </a:p>
          <a:p>
            <a:pPr marL="742950" lvl="1" indent="-28575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 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a:t>
            </a:r>
          </a:p>
          <a:p>
            <a:pPr marL="742950" lvl="1" indent="-28575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switch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a:t>
            </a:r>
            <a:endParaRPr lang="en-US" sz="20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5719666" y="1073018"/>
            <a:ext cx="6337656" cy="5709853"/>
          </a:xfrm>
        </p:spPr>
        <p:txBody>
          <a:bodyPr>
            <a:normAutofit/>
          </a:bodyPr>
          <a:lstStyle/>
          <a:p>
            <a:pPr marL="0" indent="0" algn="ctr">
              <a:buNone/>
            </a:pPr>
            <a:r>
              <a:rPr lang="en-US" altLang="en-US" dirty="0">
                <a:solidFill>
                  <a:schemeClr val="tx1"/>
                </a:solidFill>
                <a:latin typeface="Times New Roman" panose="02020603050405020304" pitchFamily="18" charset="0"/>
                <a:ea typeface="Inter"/>
                <a:cs typeface="Times New Roman" panose="02020603050405020304" pitchFamily="18" charset="0"/>
              </a:rPr>
              <a:t> </a:t>
            </a:r>
            <a:r>
              <a:rPr lang="en-US" sz="2400" b="1" i="0" u="sng" dirty="0">
                <a:solidFill>
                  <a:schemeClr val="tx1"/>
                </a:solidFill>
                <a:effectLst/>
                <a:latin typeface="Times New Roman" panose="02020603050405020304" pitchFamily="18" charset="0"/>
                <a:cs typeface="Times New Roman" panose="02020603050405020304" pitchFamily="18" charset="0"/>
              </a:rPr>
              <a:t>The </a:t>
            </a:r>
            <a:r>
              <a:rPr lang="en-US" sz="2400" b="1" i="0" u="sng" dirty="0">
                <a:solidFill>
                  <a:srgbClr val="FF0000"/>
                </a:solidFill>
                <a:effectLst/>
                <a:latin typeface="Times New Roman" panose="02020603050405020304" pitchFamily="18" charset="0"/>
                <a:cs typeface="Times New Roman" panose="02020603050405020304" pitchFamily="18" charset="0"/>
              </a:rPr>
              <a:t>if </a:t>
            </a:r>
            <a:r>
              <a:rPr lang="en-US" sz="2400" b="1" i="0" u="sng" dirty="0">
                <a:solidFill>
                  <a:schemeClr val="tx1"/>
                </a:solidFill>
                <a:effectLst/>
                <a:latin typeface="Times New Roman" panose="02020603050405020304" pitchFamily="18" charset="0"/>
                <a:cs typeface="Times New Roman" panose="02020603050405020304" pitchFamily="18" charset="0"/>
              </a:rPr>
              <a:t>Statement</a:t>
            </a:r>
          </a:p>
          <a:p>
            <a:pPr algn="just">
              <a:buFont typeface="Wingdings" panose="05000000000000000000" pitchFamily="2" charset="2"/>
              <a:buChar char="q"/>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block of JavaScript code to be executed if a condition is true.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Syntax:</a:t>
            </a: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Example:</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altLang="en-US" dirty="0">
              <a:solidFill>
                <a:srgbClr val="1B1B1B"/>
              </a:solidFill>
              <a:latin typeface="Times New Roman" panose="02020603050405020304" pitchFamily="18" charset="0"/>
              <a:ea typeface="Inter"/>
              <a:cs typeface="Times New Roman" panose="02020603050405020304" pitchFamily="18" charset="0"/>
            </a:endParaRPr>
          </a:p>
        </p:txBody>
      </p:sp>
      <p:pic>
        <p:nvPicPr>
          <p:cNvPr id="8" name="Picture 7">
            <a:extLst>
              <a:ext uri="{FF2B5EF4-FFF2-40B4-BE49-F238E27FC236}">
                <a16:creationId xmlns:a16="http://schemas.microsoft.com/office/drawing/2014/main" id="{141272A0-1FB1-93CB-3CD7-B64FE3911219}"/>
              </a:ext>
            </a:extLst>
          </p:cNvPr>
          <p:cNvPicPr>
            <a:picLocks noChangeAspect="1"/>
          </p:cNvPicPr>
          <p:nvPr/>
        </p:nvPicPr>
        <p:blipFill>
          <a:blip r:embed="rId2"/>
          <a:stretch>
            <a:fillRect/>
          </a:stretch>
        </p:blipFill>
        <p:spPr>
          <a:xfrm>
            <a:off x="6447095" y="2760112"/>
            <a:ext cx="5066881" cy="771525"/>
          </a:xfrm>
          <a:prstGeom prst="rect">
            <a:avLst/>
          </a:prstGeom>
        </p:spPr>
      </p:pic>
      <p:pic>
        <p:nvPicPr>
          <p:cNvPr id="9" name="Picture 8">
            <a:extLst>
              <a:ext uri="{FF2B5EF4-FFF2-40B4-BE49-F238E27FC236}">
                <a16:creationId xmlns:a16="http://schemas.microsoft.com/office/drawing/2014/main" id="{873C6FF8-43DE-D8F0-A0D3-8A2D29A9CD66}"/>
              </a:ext>
            </a:extLst>
          </p:cNvPr>
          <p:cNvPicPr>
            <a:picLocks noChangeAspect="1"/>
          </p:cNvPicPr>
          <p:nvPr/>
        </p:nvPicPr>
        <p:blipFill>
          <a:blip r:embed="rId3"/>
          <a:stretch>
            <a:fillRect/>
          </a:stretch>
        </p:blipFill>
        <p:spPr>
          <a:xfrm>
            <a:off x="6447095" y="4113725"/>
            <a:ext cx="4709228" cy="2603599"/>
          </a:xfrm>
          <a:prstGeom prst="rect">
            <a:avLst/>
          </a:prstGeom>
        </p:spPr>
      </p:pic>
    </p:spTree>
    <p:extLst>
      <p:ext uri="{BB962C8B-B14F-4D97-AF65-F5344CB8AC3E}">
        <p14:creationId xmlns:p14="http://schemas.microsoft.com/office/powerpoint/2010/main" val="3540984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Making decisions in your code(</a:t>
            </a:r>
            <a:r>
              <a:rPr lang="en-US" b="1" i="0" dirty="0">
                <a:solidFill>
                  <a:srgbClr val="FF0000"/>
                </a:solidFill>
                <a:effectLst/>
                <a:latin typeface="Times New Roman" panose="02020603050405020304" pitchFamily="18" charset="0"/>
                <a:cs typeface="Times New Roman" panose="02020603050405020304" pitchFamily="18" charset="0"/>
              </a:rPr>
              <a:t>conditions</a:t>
            </a:r>
            <a:r>
              <a:rPr lang="en-US" b="1" i="0" dirty="0">
                <a:solidFill>
                  <a:srgbClr val="00B0F0"/>
                </a:solidFill>
                <a:effectLst/>
                <a:latin typeface="Times New Roman" panose="02020603050405020304" pitchFamily="18" charset="0"/>
                <a:cs typeface="Times New Roman" panose="02020603050405020304" pitchFamily="18" charset="0"/>
              </a:rPr>
              <a:t>) cont..</a:t>
            </a:r>
            <a:endParaRPr lang="en-US" sz="60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400" b="1" i="0" u="sng" dirty="0">
                <a:solidFill>
                  <a:schemeClr val="tx1"/>
                </a:solidFill>
                <a:effectLst/>
                <a:latin typeface="Times New Roman" panose="02020603050405020304" pitchFamily="18" charset="0"/>
                <a:cs typeface="Times New Roman" panose="02020603050405020304" pitchFamily="18" charset="0"/>
              </a:rPr>
              <a:t>The</a:t>
            </a:r>
            <a:r>
              <a:rPr lang="en-US" sz="2400" b="1" i="0" u="sng" dirty="0">
                <a:solidFill>
                  <a:srgbClr val="FF0000"/>
                </a:solidFill>
                <a:effectLst/>
                <a:latin typeface="Times New Roman" panose="02020603050405020304" pitchFamily="18" charset="0"/>
                <a:cs typeface="Times New Roman" panose="02020603050405020304" pitchFamily="18" charset="0"/>
              </a:rPr>
              <a:t> else </a:t>
            </a:r>
            <a:r>
              <a:rPr lang="en-US" sz="2400" b="1" i="0" u="sng" dirty="0">
                <a:solidFill>
                  <a:schemeClr val="tx1"/>
                </a:solidFill>
                <a:effectLst/>
                <a:latin typeface="Times New Roman" panose="02020603050405020304" pitchFamily="18" charset="0"/>
                <a:cs typeface="Times New Roman" panose="02020603050405020304" pitchFamily="18" charset="0"/>
              </a:rPr>
              <a:t>Statement</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block of code to be executed if the condition is false.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Syntax:</a:t>
            </a:r>
          </a:p>
          <a:p>
            <a:pPr algn="just"/>
            <a:endParaRPr lang="en-US" sz="2000" b="1" i="0" dirty="0">
              <a:solidFill>
                <a:srgbClr val="FF0000"/>
              </a:solidFill>
              <a:effectLst/>
              <a:latin typeface="Times New Roman" panose="02020603050405020304" pitchFamily="18" charset="0"/>
              <a:cs typeface="Times New Roman" panose="02020603050405020304" pitchFamily="18" charset="0"/>
            </a:endParaRPr>
          </a:p>
          <a:p>
            <a:pPr algn="just"/>
            <a:endParaRPr lang="en-US" sz="20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5719665" y="877078"/>
            <a:ext cx="6337656" cy="5905793"/>
          </a:xfrm>
        </p:spPr>
        <p:txBody>
          <a:bodyPr>
            <a:normAutofit/>
          </a:bodyPr>
          <a:lstStyle/>
          <a:p>
            <a:pPr marL="0" indent="0" algn="ctr">
              <a:buNone/>
            </a:pPr>
            <a:r>
              <a:rPr lang="en-US" altLang="en-US" sz="2400" b="1" dirty="0">
                <a:solidFill>
                  <a:srgbClr val="FF0000"/>
                </a:solidFill>
                <a:latin typeface="Times New Roman" panose="02020603050405020304" pitchFamily="18" charset="0"/>
                <a:ea typeface="Inter"/>
                <a:cs typeface="Times New Roman" panose="02020603050405020304" pitchFamily="18" charset="0"/>
              </a:rPr>
              <a:t>Example </a:t>
            </a:r>
          </a:p>
        </p:txBody>
      </p:sp>
      <p:pic>
        <p:nvPicPr>
          <p:cNvPr id="6" name="Picture 5">
            <a:extLst>
              <a:ext uri="{FF2B5EF4-FFF2-40B4-BE49-F238E27FC236}">
                <a16:creationId xmlns:a16="http://schemas.microsoft.com/office/drawing/2014/main" id="{CE1632BA-46C1-BE0E-3383-5F7FE7AAA7E5}"/>
              </a:ext>
            </a:extLst>
          </p:cNvPr>
          <p:cNvPicPr>
            <a:picLocks noChangeAspect="1"/>
          </p:cNvPicPr>
          <p:nvPr/>
        </p:nvPicPr>
        <p:blipFill>
          <a:blip r:embed="rId2"/>
          <a:stretch>
            <a:fillRect/>
          </a:stretch>
        </p:blipFill>
        <p:spPr>
          <a:xfrm>
            <a:off x="475449" y="3009123"/>
            <a:ext cx="4508339" cy="1504950"/>
          </a:xfrm>
          <a:prstGeom prst="rect">
            <a:avLst/>
          </a:prstGeom>
        </p:spPr>
      </p:pic>
      <p:pic>
        <p:nvPicPr>
          <p:cNvPr id="11" name="Picture 10">
            <a:extLst>
              <a:ext uri="{FF2B5EF4-FFF2-40B4-BE49-F238E27FC236}">
                <a16:creationId xmlns:a16="http://schemas.microsoft.com/office/drawing/2014/main" id="{6DEE7956-42F1-1A3D-B333-15EAF8A6F037}"/>
              </a:ext>
            </a:extLst>
          </p:cNvPr>
          <p:cNvPicPr>
            <a:picLocks noChangeAspect="1"/>
          </p:cNvPicPr>
          <p:nvPr/>
        </p:nvPicPr>
        <p:blipFill>
          <a:blip r:embed="rId3"/>
          <a:stretch>
            <a:fillRect/>
          </a:stretch>
        </p:blipFill>
        <p:spPr>
          <a:xfrm>
            <a:off x="6700757" y="1371834"/>
            <a:ext cx="5201054" cy="5411037"/>
          </a:xfrm>
          <a:prstGeom prst="rect">
            <a:avLst/>
          </a:prstGeom>
        </p:spPr>
      </p:pic>
    </p:spTree>
    <p:extLst>
      <p:ext uri="{BB962C8B-B14F-4D97-AF65-F5344CB8AC3E}">
        <p14:creationId xmlns:p14="http://schemas.microsoft.com/office/powerpoint/2010/main" val="1248997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Making decisions in your code(</a:t>
            </a:r>
            <a:r>
              <a:rPr lang="en-US" b="1" i="0" dirty="0">
                <a:solidFill>
                  <a:srgbClr val="FF0000"/>
                </a:solidFill>
                <a:effectLst/>
                <a:latin typeface="Times New Roman" panose="02020603050405020304" pitchFamily="18" charset="0"/>
                <a:cs typeface="Times New Roman" panose="02020603050405020304" pitchFamily="18" charset="0"/>
              </a:rPr>
              <a:t>conditions</a:t>
            </a:r>
            <a:r>
              <a:rPr lang="en-US" b="1" i="0" dirty="0">
                <a:solidFill>
                  <a:srgbClr val="00B0F0"/>
                </a:solidFill>
                <a:effectLst/>
                <a:latin typeface="Times New Roman" panose="02020603050405020304" pitchFamily="18" charset="0"/>
                <a:cs typeface="Times New Roman" panose="02020603050405020304" pitchFamily="18" charset="0"/>
              </a:rPr>
              <a:t>) cont..</a:t>
            </a:r>
            <a:endParaRPr lang="en-US" sz="60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400" b="1" i="0" u="sng" dirty="0">
                <a:solidFill>
                  <a:schemeClr val="tx1"/>
                </a:solidFill>
                <a:effectLst/>
                <a:latin typeface="Times New Roman" panose="02020603050405020304" pitchFamily="18" charset="0"/>
                <a:cs typeface="Times New Roman" panose="02020603050405020304" pitchFamily="18" charset="0"/>
              </a:rPr>
              <a:t>The</a:t>
            </a:r>
            <a:r>
              <a:rPr lang="en-US" sz="2400" b="1" i="0" u="sng" dirty="0">
                <a:solidFill>
                  <a:srgbClr val="FF0000"/>
                </a:solidFill>
                <a:effectLst/>
                <a:latin typeface="Times New Roman" panose="02020603050405020304" pitchFamily="18" charset="0"/>
                <a:cs typeface="Times New Roman" panose="02020603050405020304" pitchFamily="18" charset="0"/>
              </a:rPr>
              <a:t> else if </a:t>
            </a:r>
            <a:r>
              <a:rPr lang="en-US" sz="2400" b="1" i="0" u="sng" dirty="0">
                <a:solidFill>
                  <a:schemeClr val="tx1"/>
                </a:solidFill>
                <a:effectLst/>
                <a:latin typeface="Times New Roman" panose="02020603050405020304" pitchFamily="18" charset="0"/>
                <a:cs typeface="Times New Roman" panose="02020603050405020304" pitchFamily="18" charset="0"/>
              </a:rPr>
              <a:t>Statement</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 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new condition if the first condition is false.</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Syntax:</a:t>
            </a:r>
          </a:p>
          <a:p>
            <a:pPr algn="just"/>
            <a:endParaRPr lang="en-US" sz="20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6573702" y="1073018"/>
            <a:ext cx="5483619" cy="5709853"/>
          </a:xfrm>
        </p:spPr>
        <p:txBody>
          <a:bodyPr>
            <a:normAutofit/>
          </a:bodyPr>
          <a:lstStyle/>
          <a:p>
            <a:pPr marL="0" indent="0" algn="ctr">
              <a:buNone/>
            </a:pPr>
            <a:r>
              <a:rPr lang="en-US" altLang="en-US" sz="2400" b="1" dirty="0">
                <a:solidFill>
                  <a:srgbClr val="FF0000"/>
                </a:solidFill>
                <a:latin typeface="Times New Roman" panose="02020603050405020304" pitchFamily="18" charset="0"/>
                <a:ea typeface="Inter"/>
                <a:cs typeface="Times New Roman" panose="02020603050405020304" pitchFamily="18" charset="0"/>
              </a:rPr>
              <a:t>Example </a:t>
            </a:r>
          </a:p>
        </p:txBody>
      </p:sp>
      <p:pic>
        <p:nvPicPr>
          <p:cNvPr id="7" name="Picture 6">
            <a:extLst>
              <a:ext uri="{FF2B5EF4-FFF2-40B4-BE49-F238E27FC236}">
                <a16:creationId xmlns:a16="http://schemas.microsoft.com/office/drawing/2014/main" id="{0583E5E9-760A-A18D-07A4-68F3EAEDC9F5}"/>
              </a:ext>
            </a:extLst>
          </p:cNvPr>
          <p:cNvPicPr>
            <a:picLocks noChangeAspect="1"/>
          </p:cNvPicPr>
          <p:nvPr/>
        </p:nvPicPr>
        <p:blipFill>
          <a:blip r:embed="rId2"/>
          <a:stretch>
            <a:fillRect/>
          </a:stretch>
        </p:blipFill>
        <p:spPr>
          <a:xfrm>
            <a:off x="352230" y="2884033"/>
            <a:ext cx="5386096" cy="2415754"/>
          </a:xfrm>
          <a:prstGeom prst="rect">
            <a:avLst/>
          </a:prstGeom>
        </p:spPr>
      </p:pic>
      <p:pic>
        <p:nvPicPr>
          <p:cNvPr id="8" name="Picture 7">
            <a:extLst>
              <a:ext uri="{FF2B5EF4-FFF2-40B4-BE49-F238E27FC236}">
                <a16:creationId xmlns:a16="http://schemas.microsoft.com/office/drawing/2014/main" id="{3EE2F92F-9529-D082-16DD-147447BB16F9}"/>
              </a:ext>
            </a:extLst>
          </p:cNvPr>
          <p:cNvPicPr>
            <a:picLocks noChangeAspect="1"/>
          </p:cNvPicPr>
          <p:nvPr/>
        </p:nvPicPr>
        <p:blipFill>
          <a:blip r:embed="rId3"/>
          <a:stretch>
            <a:fillRect/>
          </a:stretch>
        </p:blipFill>
        <p:spPr>
          <a:xfrm>
            <a:off x="6899661" y="1558930"/>
            <a:ext cx="4953000" cy="5299070"/>
          </a:xfrm>
          <a:prstGeom prst="rect">
            <a:avLst/>
          </a:prstGeom>
        </p:spPr>
      </p:pic>
    </p:spTree>
    <p:extLst>
      <p:ext uri="{BB962C8B-B14F-4D97-AF65-F5344CB8AC3E}">
        <p14:creationId xmlns:p14="http://schemas.microsoft.com/office/powerpoint/2010/main" val="3278815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Making decisions in your code(</a:t>
            </a:r>
            <a:r>
              <a:rPr lang="en-US" b="1" i="0" dirty="0">
                <a:solidFill>
                  <a:srgbClr val="FF0000"/>
                </a:solidFill>
                <a:effectLst/>
                <a:latin typeface="Times New Roman" panose="02020603050405020304" pitchFamily="18" charset="0"/>
                <a:cs typeface="Times New Roman" panose="02020603050405020304" pitchFamily="18" charset="0"/>
              </a:rPr>
              <a:t>conditions</a:t>
            </a:r>
            <a:r>
              <a:rPr lang="en-US" b="1" i="0" dirty="0">
                <a:solidFill>
                  <a:srgbClr val="00B0F0"/>
                </a:solidFill>
                <a:effectLst/>
                <a:latin typeface="Times New Roman" panose="02020603050405020304" pitchFamily="18" charset="0"/>
                <a:cs typeface="Times New Roman" panose="02020603050405020304" pitchFamily="18" charset="0"/>
              </a:rPr>
              <a:t>) cont..</a:t>
            </a:r>
            <a:endParaRPr lang="en-US" sz="60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Autofit/>
          </a:bodyPr>
          <a:lstStyle/>
          <a:p>
            <a:pPr algn="ctr"/>
            <a:r>
              <a:rPr lang="en-US" sz="2000" b="1" i="0" u="sng" dirty="0">
                <a:solidFill>
                  <a:srgbClr val="FF0000"/>
                </a:solidFill>
                <a:effectLst/>
                <a:latin typeface="Times New Roman" panose="02020603050405020304" pitchFamily="18" charset="0"/>
                <a:cs typeface="Times New Roman" panose="02020603050405020304" pitchFamily="18" charset="0"/>
              </a:rPr>
              <a:t>The Switch Statement</a:t>
            </a:r>
          </a:p>
          <a:p>
            <a:pPr marL="342900" indent="-342900" algn="just">
              <a:buFont typeface="Wingdings" panose="05000000000000000000" pitchFamily="2" charset="2"/>
              <a:buChar char="q"/>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switch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is used to perform different actions based on different conditions.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altLang="en-US" sz="1800" dirty="0">
                <a:solidFill>
                  <a:schemeClr val="tx1"/>
                </a:solidFill>
                <a:latin typeface="Times New Roman" panose="02020603050405020304" pitchFamily="18" charset="0"/>
                <a:cs typeface="Times New Roman" panose="02020603050405020304" pitchFamily="18" charset="0"/>
              </a:rPr>
              <a:t>Syntax:</a:t>
            </a:r>
          </a:p>
          <a:p>
            <a:pPr marL="342900" indent="-342900" algn="just">
              <a:buFont typeface="Wingdings" panose="05000000000000000000" pitchFamily="2" charset="2"/>
              <a:buChar char="q"/>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1800" b="0" i="0" dirty="0">
                <a:solidFill>
                  <a:srgbClr val="000000"/>
                </a:solidFill>
                <a:effectLst/>
                <a:latin typeface="Times New Roman" panose="02020603050405020304" pitchFamily="18" charset="0"/>
                <a:cs typeface="Times New Roman" panose="02020603050405020304" pitchFamily="18" charset="0"/>
              </a:rPr>
              <a:t>This is how it works:</a:t>
            </a:r>
          </a:p>
          <a:p>
            <a:pPr marL="800100" lvl="1" indent="-34290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The switch expression is evaluated once.</a:t>
            </a:r>
          </a:p>
          <a:p>
            <a:pPr marL="800100" lvl="1" indent="-34290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The value of the expression is compared with the values of each case.</a:t>
            </a:r>
          </a:p>
          <a:p>
            <a:pPr marL="800100" lvl="1" indent="-34290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If there is a match, the associated block of code is executed.</a:t>
            </a:r>
          </a:p>
          <a:p>
            <a:pPr marL="800100" lvl="1" indent="-34290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If there is no match, the default code block is executed.</a:t>
            </a:r>
          </a:p>
          <a:p>
            <a:pPr algn="just"/>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8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6573702" y="1073018"/>
            <a:ext cx="5483619" cy="5709853"/>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b="0" i="0" dirty="0">
                <a:solidFill>
                  <a:srgbClr val="000000"/>
                </a:solidFill>
                <a:effectLst/>
                <a:latin typeface="Times New Roman" panose="02020603050405020304" pitchFamily="18" charset="0"/>
                <a:cs typeface="Times New Roman" panose="02020603050405020304" pitchFamily="18" charset="0"/>
              </a:rPr>
              <a:t>The break Keyword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JavaScript reaches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break</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it breaks out of the switch block.</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will stop the execution inside the switch block.</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0" i="0" dirty="0">
                <a:solidFill>
                  <a:srgbClr val="000000"/>
                </a:solidFill>
                <a:effectLst/>
                <a:latin typeface="Times New Roman" panose="02020603050405020304" pitchFamily="18" charset="0"/>
                <a:cs typeface="Times New Roman" panose="02020603050405020304" pitchFamily="18" charset="0"/>
              </a:rPr>
              <a:t>If you omit the break statement, the next case will be executed even if the evaluation does not match the case.</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b="0" i="0" dirty="0">
              <a:solidFill>
                <a:srgbClr val="000000"/>
              </a:solidFill>
              <a:effectLst/>
              <a:latin typeface="Segoe UI" panose="020B0502040204020203" pitchFamily="34" charset="0"/>
            </a:endParaRPr>
          </a:p>
          <a:p>
            <a:pPr marL="0" indent="0">
              <a:buNone/>
            </a:pPr>
            <a:endParaRPr lang="en-US" altLang="en-US" sz="2400" b="1" dirty="0">
              <a:solidFill>
                <a:srgbClr val="FF0000"/>
              </a:solidFill>
              <a:latin typeface="Times New Roman" panose="02020603050405020304" pitchFamily="18" charset="0"/>
              <a:ea typeface="Inter"/>
              <a:cs typeface="Times New Roman" panose="02020603050405020304" pitchFamily="18" charset="0"/>
            </a:endParaRPr>
          </a:p>
        </p:txBody>
      </p:sp>
      <p:pic>
        <p:nvPicPr>
          <p:cNvPr id="6" name="Picture 5">
            <a:extLst>
              <a:ext uri="{FF2B5EF4-FFF2-40B4-BE49-F238E27FC236}">
                <a16:creationId xmlns:a16="http://schemas.microsoft.com/office/drawing/2014/main" id="{D472398E-2D25-A17E-C4EB-29D27AE5B825}"/>
              </a:ext>
            </a:extLst>
          </p:cNvPr>
          <p:cNvPicPr>
            <a:picLocks noChangeAspect="1"/>
          </p:cNvPicPr>
          <p:nvPr/>
        </p:nvPicPr>
        <p:blipFill>
          <a:blip r:embed="rId2"/>
          <a:stretch>
            <a:fillRect/>
          </a:stretch>
        </p:blipFill>
        <p:spPr>
          <a:xfrm>
            <a:off x="1374735" y="2558304"/>
            <a:ext cx="3141793" cy="1741392"/>
          </a:xfrm>
          <a:prstGeom prst="rect">
            <a:avLst/>
          </a:prstGeom>
        </p:spPr>
      </p:pic>
    </p:spTree>
    <p:extLst>
      <p:ext uri="{BB962C8B-B14F-4D97-AF65-F5344CB8AC3E}">
        <p14:creationId xmlns:p14="http://schemas.microsoft.com/office/powerpoint/2010/main" val="339442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Making decisions in your code(</a:t>
            </a:r>
            <a:r>
              <a:rPr lang="en-US" b="1" i="0" dirty="0">
                <a:solidFill>
                  <a:srgbClr val="FF0000"/>
                </a:solidFill>
                <a:effectLst/>
                <a:latin typeface="Times New Roman" panose="02020603050405020304" pitchFamily="18" charset="0"/>
                <a:cs typeface="Times New Roman" panose="02020603050405020304" pitchFamily="18" charset="0"/>
              </a:rPr>
              <a:t>conditions</a:t>
            </a:r>
            <a:r>
              <a:rPr lang="en-US" b="1" i="0" dirty="0">
                <a:solidFill>
                  <a:srgbClr val="00B0F0"/>
                </a:solidFill>
                <a:effectLst/>
                <a:latin typeface="Times New Roman" panose="02020603050405020304" pitchFamily="18" charset="0"/>
                <a:cs typeface="Times New Roman" panose="02020603050405020304" pitchFamily="18" charset="0"/>
              </a:rPr>
              <a:t>) cont..</a:t>
            </a:r>
            <a:endParaRPr lang="en-US" sz="60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Autofit/>
          </a:bodyPr>
          <a:lstStyle/>
          <a:p>
            <a:pPr algn="ctr"/>
            <a:r>
              <a:rPr lang="en-US" sz="2000" b="1" i="0" u="sng" dirty="0">
                <a:solidFill>
                  <a:srgbClr val="FF0000"/>
                </a:solidFill>
                <a:effectLst/>
                <a:latin typeface="Times New Roman" panose="02020603050405020304" pitchFamily="18" charset="0"/>
                <a:cs typeface="Times New Roman" panose="02020603050405020304" pitchFamily="18" charset="0"/>
              </a:rPr>
              <a:t>The Switch Statement</a:t>
            </a:r>
          </a:p>
          <a:p>
            <a:r>
              <a:rPr lang="en-US" sz="1800" b="1" dirty="0">
                <a:solidFill>
                  <a:srgbClr val="FF0000"/>
                </a:solidFill>
                <a:latin typeface="Times New Roman" panose="02020603050405020304" pitchFamily="18" charset="0"/>
                <a:cs typeface="Times New Roman" panose="02020603050405020304" pitchFamily="18" charset="0"/>
              </a:rPr>
              <a:t>Example</a:t>
            </a:r>
            <a:r>
              <a:rPr lang="en-US" sz="1800" dirty="0">
                <a:solidFill>
                  <a:srgbClr val="000000"/>
                </a:solidFill>
                <a:latin typeface="Times New Roman" panose="02020603050405020304" pitchFamily="18" charset="0"/>
                <a:cs typeface="Times New Roman" panose="02020603050405020304" pitchFamily="18" charset="0"/>
              </a:rPr>
              <a: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getDay</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returns the weekday as a number between 0 and 6.</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(Sunday=0, Monday=1, Tuesday=2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example uses the weekday number to calculate the weekday name.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800" b="1" i="0" dirty="0">
              <a:solidFill>
                <a:srgbClr val="FF000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206F02-46CA-1BA5-206F-6E8FCC735C9E}"/>
              </a:ext>
            </a:extLst>
          </p:cNvPr>
          <p:cNvSpPr>
            <a:spLocks noGrp="1"/>
          </p:cNvSpPr>
          <p:nvPr>
            <p:ph idx="1"/>
          </p:nvPr>
        </p:nvSpPr>
        <p:spPr>
          <a:xfrm>
            <a:off x="6573702" y="1073018"/>
            <a:ext cx="5483619" cy="570985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b="0" i="0" dirty="0">
              <a:solidFill>
                <a:srgbClr val="000000"/>
              </a:solidFill>
              <a:effectLst/>
              <a:latin typeface="Segoe UI" panose="020B0502040204020203" pitchFamily="34" charset="0"/>
            </a:endParaRPr>
          </a:p>
          <a:p>
            <a:pPr marL="0" indent="0">
              <a:buNone/>
            </a:pPr>
            <a:endParaRPr lang="en-US" altLang="en-US" sz="2400" b="1" dirty="0">
              <a:solidFill>
                <a:srgbClr val="FF0000"/>
              </a:solidFill>
              <a:latin typeface="Times New Roman" panose="02020603050405020304" pitchFamily="18" charset="0"/>
              <a:ea typeface="Inter"/>
              <a:cs typeface="Times New Roman" panose="02020603050405020304" pitchFamily="18" charset="0"/>
            </a:endParaRPr>
          </a:p>
        </p:txBody>
      </p:sp>
      <p:pic>
        <p:nvPicPr>
          <p:cNvPr id="3" name="Picture 2">
            <a:extLst>
              <a:ext uri="{FF2B5EF4-FFF2-40B4-BE49-F238E27FC236}">
                <a16:creationId xmlns:a16="http://schemas.microsoft.com/office/drawing/2014/main" id="{48890686-02B2-612E-78D6-AA58B5AB81C0}"/>
              </a:ext>
            </a:extLst>
          </p:cNvPr>
          <p:cNvPicPr>
            <a:picLocks noChangeAspect="1"/>
          </p:cNvPicPr>
          <p:nvPr/>
        </p:nvPicPr>
        <p:blipFill>
          <a:blip r:embed="rId2"/>
          <a:stretch>
            <a:fillRect/>
          </a:stretch>
        </p:blipFill>
        <p:spPr>
          <a:xfrm>
            <a:off x="6573701" y="1056156"/>
            <a:ext cx="5483620" cy="5743575"/>
          </a:xfrm>
          <a:prstGeom prst="rect">
            <a:avLst/>
          </a:prstGeom>
        </p:spPr>
      </p:pic>
    </p:spTree>
    <p:extLst>
      <p:ext uri="{BB962C8B-B14F-4D97-AF65-F5344CB8AC3E}">
        <p14:creationId xmlns:p14="http://schemas.microsoft.com/office/powerpoint/2010/main" val="3409532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Loops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Loops are useful, if you want to run the same code over and over again, each time with a different value</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JavaScript supports different kinds of loops: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:loops through a block of code a number of times.</a:t>
            </a:r>
          </a:p>
          <a:p>
            <a:pPr marL="800100" lvl="1" indent="-34290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:loops through the properties of an object.</a:t>
            </a:r>
          </a:p>
          <a:p>
            <a:pPr marL="800100" lvl="1" indent="-34290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while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:loops through a block of code while a specified condition is true.</a:t>
            </a:r>
          </a:p>
          <a:p>
            <a:pPr marL="800100" lvl="1" indent="-342900" algn="just" eaLnBrk="0" fontAlgn="base" hangingPunct="0">
              <a:lnSpc>
                <a:spcPct val="100000"/>
              </a:lnSpc>
              <a:spcBef>
                <a:spcPct val="0"/>
              </a:spcBef>
              <a:spcAft>
                <a:spcPct val="0"/>
              </a:spcAft>
              <a:buClrTx/>
              <a:buFont typeface="Wingdings" panose="05000000000000000000" pitchFamily="2" charset="2"/>
              <a:buChar char="§"/>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do/while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:also loops through a block of code while a specified condition is true.</a:t>
            </a:r>
          </a:p>
          <a:p>
            <a:pPr lvl="1" algn="ctr" eaLnBrk="0" fontAlgn="base" hangingPunct="0">
              <a:lnSpc>
                <a:spcPct val="100000"/>
              </a:lnSpc>
              <a:spcBef>
                <a:spcPct val="0"/>
              </a:spcBef>
              <a:spcAft>
                <a:spcPct val="0"/>
              </a:spcAft>
              <a:buClrTx/>
            </a:pPr>
            <a:r>
              <a:rPr lang="en-US" sz="2400" b="1" i="0" u="sng" dirty="0">
                <a:solidFill>
                  <a:srgbClr val="FF0000"/>
                </a:solidFill>
                <a:effectLst/>
                <a:latin typeface="Times New Roman" panose="02020603050405020304" pitchFamily="18" charset="0"/>
                <a:cs typeface="Times New Roman" panose="02020603050405020304" pitchFamily="18" charset="0"/>
              </a:rPr>
              <a:t>The For Loop</a:t>
            </a:r>
          </a:p>
          <a:p>
            <a:pPr lvl="1" algn="ctr" eaLnBrk="0" fontAlgn="base" hangingPunct="0">
              <a:lnSpc>
                <a:spcPct val="100000"/>
              </a:lnSpc>
              <a:spcBef>
                <a:spcPct val="0"/>
              </a:spcBef>
              <a:spcAft>
                <a:spcPct val="0"/>
              </a:spcAft>
              <a:buClrTx/>
            </a:pPr>
            <a:endParaRPr lang="en-US" sz="2400" b="1" u="sng" dirty="0">
              <a:solidFill>
                <a:srgbClr val="FF0000"/>
              </a:solidFill>
              <a:latin typeface="Times New Roman" panose="02020603050405020304" pitchFamily="18" charset="0"/>
              <a:cs typeface="Times New Roman" panose="02020603050405020304" pitchFamily="18" charset="0"/>
            </a:endParaRPr>
          </a:p>
          <a:p>
            <a:pPr lvl="1" algn="ctr" eaLnBrk="0" fontAlgn="base" hangingPunct="0">
              <a:lnSpc>
                <a:spcPct val="100000"/>
              </a:lnSpc>
              <a:spcBef>
                <a:spcPct val="0"/>
              </a:spcBef>
              <a:spcAft>
                <a:spcPct val="0"/>
              </a:spcAft>
              <a:buClrTx/>
            </a:pPr>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lvl="1" algn="ctr" eaLnBrk="0" fontAlgn="base" hangingPunct="0">
              <a:lnSpc>
                <a:spcPct val="100000"/>
              </a:lnSpc>
              <a:spcBef>
                <a:spcPct val="0"/>
              </a:spcBef>
              <a:spcAft>
                <a:spcPct val="0"/>
              </a:spcAft>
              <a:buClrTx/>
            </a:pPr>
            <a:endParaRPr lang="en-US" sz="2400" b="1" u="sng" dirty="0">
              <a:solidFill>
                <a:srgbClr val="FF0000"/>
              </a:solidFill>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ClrTx/>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The diagram on the right shows the for loop in action.</a:t>
            </a:r>
          </a:p>
          <a:p>
            <a:pPr algn="just" eaLnBrk="0" fontAlgn="base" hangingPunct="0">
              <a:lnSpc>
                <a:spcPct val="100000"/>
              </a:lnSpc>
              <a:spcBef>
                <a:spcPct val="0"/>
              </a:spcBef>
              <a:spcAft>
                <a:spcPct val="0"/>
              </a:spcAft>
              <a:buClrTx/>
            </a:pPr>
            <a:endParaRPr kumimoji="0" lang="en-US" altLang="en-US" sz="20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1" i="0" dirty="0">
              <a:solidFill>
                <a:srgbClr val="FF0000"/>
              </a:solidFill>
              <a:effectLst/>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DA125814-D1CE-766F-9A52-94B7A6115414}"/>
              </a:ext>
            </a:extLst>
          </p:cNvPr>
          <p:cNvPicPr>
            <a:picLocks noGrp="1" noChangeAspect="1"/>
          </p:cNvPicPr>
          <p:nvPr>
            <p:ph idx="1"/>
          </p:nvPr>
        </p:nvPicPr>
        <p:blipFill>
          <a:blip r:embed="rId2"/>
          <a:stretch>
            <a:fillRect/>
          </a:stretch>
        </p:blipFill>
        <p:spPr>
          <a:xfrm>
            <a:off x="6792687" y="1306286"/>
            <a:ext cx="4793894" cy="5305603"/>
          </a:xfrm>
          <a:prstGeom prst="rect">
            <a:avLst/>
          </a:prstGeom>
        </p:spPr>
      </p:pic>
      <p:pic>
        <p:nvPicPr>
          <p:cNvPr id="9" name="Picture 8">
            <a:extLst>
              <a:ext uri="{FF2B5EF4-FFF2-40B4-BE49-F238E27FC236}">
                <a16:creationId xmlns:a16="http://schemas.microsoft.com/office/drawing/2014/main" id="{B4F8897F-4988-8282-52C4-3B06BBFCD18C}"/>
              </a:ext>
            </a:extLst>
          </p:cNvPr>
          <p:cNvPicPr>
            <a:picLocks noChangeAspect="1"/>
          </p:cNvPicPr>
          <p:nvPr/>
        </p:nvPicPr>
        <p:blipFill>
          <a:blip r:embed="rId3"/>
          <a:stretch>
            <a:fillRect/>
          </a:stretch>
        </p:blipFill>
        <p:spPr>
          <a:xfrm>
            <a:off x="1033737" y="5079352"/>
            <a:ext cx="4505325" cy="742950"/>
          </a:xfrm>
          <a:prstGeom prst="rect">
            <a:avLst/>
          </a:prstGeom>
        </p:spPr>
      </p:pic>
    </p:spTree>
    <p:extLst>
      <p:ext uri="{BB962C8B-B14F-4D97-AF65-F5344CB8AC3E}">
        <p14:creationId xmlns:p14="http://schemas.microsoft.com/office/powerpoint/2010/main" val="2901288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Loops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400" b="1" i="0" u="sng" dirty="0">
                <a:solidFill>
                  <a:schemeClr val="tx1"/>
                </a:solidFill>
                <a:effectLst/>
                <a:latin typeface="Times New Roman" panose="02020603050405020304" pitchFamily="18" charset="0"/>
                <a:cs typeface="Times New Roman" panose="02020603050405020304" pitchFamily="18" charset="0"/>
              </a:rPr>
              <a:t>The</a:t>
            </a:r>
            <a:r>
              <a:rPr lang="en-US" sz="2400" b="1" i="0" u="sng" dirty="0">
                <a:solidFill>
                  <a:srgbClr val="FF0000"/>
                </a:solidFill>
                <a:effectLst/>
                <a:latin typeface="Times New Roman" panose="02020603050405020304" pitchFamily="18" charset="0"/>
                <a:cs typeface="Times New Roman" panose="02020603050405020304" pitchFamily="18" charset="0"/>
              </a:rPr>
              <a:t> For In </a:t>
            </a:r>
            <a:r>
              <a:rPr lang="en-US" sz="2400" b="1" i="0" u="sng" dirty="0">
                <a:solidFill>
                  <a:schemeClr val="tx1"/>
                </a:solidFill>
                <a:effectLst/>
                <a:latin typeface="Times New Roman" panose="02020603050405020304" pitchFamily="18" charset="0"/>
                <a:cs typeface="Times New Roman" panose="02020603050405020304" pitchFamily="18" charset="0"/>
              </a:rPr>
              <a:t>Loop</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JavaScript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 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can loop over the properties of an Array: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000" b="1" i="0" dirty="0">
                <a:solidFill>
                  <a:srgbClr val="FF0000"/>
                </a:solidFill>
                <a:effectLst/>
                <a:latin typeface="Times New Roman" panose="02020603050405020304" pitchFamily="18" charset="0"/>
                <a:cs typeface="Times New Roman" panose="02020603050405020304" pitchFamily="18" charset="0"/>
              </a:rPr>
              <a:t>Syntax:</a:t>
            </a:r>
          </a:p>
          <a:p>
            <a:pPr marL="342900" indent="-342900" algn="just">
              <a:buFont typeface="Wingdings" panose="05000000000000000000" pitchFamily="2" charset="2"/>
              <a:buChar char="q"/>
            </a:pP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1"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The diagram on the right shows the example of For in loop in action.</a:t>
            </a:r>
          </a:p>
        </p:txBody>
      </p:sp>
      <p:pic>
        <p:nvPicPr>
          <p:cNvPr id="8" name="Content Placeholder 7">
            <a:extLst>
              <a:ext uri="{FF2B5EF4-FFF2-40B4-BE49-F238E27FC236}">
                <a16:creationId xmlns:a16="http://schemas.microsoft.com/office/drawing/2014/main" id="{A40C01C8-3256-1110-DBC0-85015FAB30F4}"/>
              </a:ext>
            </a:extLst>
          </p:cNvPr>
          <p:cNvPicPr>
            <a:picLocks noGrp="1" noChangeAspect="1"/>
          </p:cNvPicPr>
          <p:nvPr>
            <p:ph idx="1"/>
          </p:nvPr>
        </p:nvPicPr>
        <p:blipFill>
          <a:blip r:embed="rId2"/>
          <a:stretch>
            <a:fillRect/>
          </a:stretch>
        </p:blipFill>
        <p:spPr>
          <a:xfrm>
            <a:off x="6873081" y="1449388"/>
            <a:ext cx="5172075" cy="4972050"/>
          </a:xfrm>
          <a:prstGeom prst="rect">
            <a:avLst/>
          </a:prstGeom>
        </p:spPr>
      </p:pic>
      <p:pic>
        <p:nvPicPr>
          <p:cNvPr id="7" name="Picture 6">
            <a:extLst>
              <a:ext uri="{FF2B5EF4-FFF2-40B4-BE49-F238E27FC236}">
                <a16:creationId xmlns:a16="http://schemas.microsoft.com/office/drawing/2014/main" id="{8754A0AC-842E-BA86-7517-B5288B6A041D}"/>
              </a:ext>
            </a:extLst>
          </p:cNvPr>
          <p:cNvPicPr>
            <a:picLocks noChangeAspect="1"/>
          </p:cNvPicPr>
          <p:nvPr/>
        </p:nvPicPr>
        <p:blipFill>
          <a:blip r:embed="rId3"/>
          <a:stretch>
            <a:fillRect/>
          </a:stretch>
        </p:blipFill>
        <p:spPr>
          <a:xfrm>
            <a:off x="1108234" y="2964608"/>
            <a:ext cx="2476500" cy="704850"/>
          </a:xfrm>
          <a:prstGeom prst="rect">
            <a:avLst/>
          </a:prstGeom>
        </p:spPr>
      </p:pic>
    </p:spTree>
    <p:extLst>
      <p:ext uri="{BB962C8B-B14F-4D97-AF65-F5344CB8AC3E}">
        <p14:creationId xmlns:p14="http://schemas.microsoft.com/office/powerpoint/2010/main" val="316056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6" y="140677"/>
            <a:ext cx="4967654" cy="801716"/>
          </a:xfrm>
        </p:spPr>
        <p:txBody>
          <a:bodyPr>
            <a:normAutofit fontScale="90000"/>
          </a:bodyPr>
          <a:lstStyle/>
          <a:p>
            <a:pPr algn="ctr"/>
            <a:r>
              <a:rPr lang="en-US" b="1" dirty="0">
                <a:solidFill>
                  <a:srgbClr val="00B0F0"/>
                </a:solidFill>
                <a:latin typeface="Times New Roman" panose="02020603050405020304" pitchFamily="18" charset="0"/>
                <a:cs typeface="Times New Roman" panose="02020603050405020304" pitchFamily="18" charset="0"/>
              </a:rPr>
              <a:t>JavaScript running order</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170059"/>
            <a:ext cx="5915608" cy="5547265"/>
          </a:xfrm>
        </p:spPr>
        <p:txBody>
          <a:bodyPr>
            <a:normAutofit fontScale="92500" lnSpcReduction="20000"/>
          </a:bodyPr>
          <a:lstStyle/>
          <a:p>
            <a:pPr marL="342900" indent="-34290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When the browser encounters a block of JavaScript, it generally runs it in order, from top to bottom. This means that you need to be careful what order you put things in. let’s take the </a:t>
            </a:r>
            <a:r>
              <a:rPr lang="en-US" sz="2000" dirty="0">
                <a:solidFill>
                  <a:schemeClr val="tx1"/>
                </a:solidFill>
                <a:latin typeface="Times New Roman" panose="02020603050405020304" pitchFamily="18" charset="0"/>
                <a:cs typeface="Times New Roman" panose="02020603050405020304" pitchFamily="18" charset="0"/>
              </a:rPr>
              <a:t>script code we use in above</a:t>
            </a:r>
            <a:r>
              <a:rPr lang="en-US" sz="2000" b="0" i="0" dirty="0">
                <a:solidFill>
                  <a:schemeClr val="tx1"/>
                </a:solidFill>
                <a:effectLst/>
                <a:latin typeface="Times New Roman" panose="02020603050405020304" pitchFamily="18" charset="0"/>
                <a:cs typeface="Times New Roman" panose="02020603050405020304" pitchFamily="18" charset="0"/>
              </a:rPr>
              <a:t> example: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Times New Roman" panose="02020603050405020304" pitchFamily="18" charset="0"/>
                <a:ea typeface="Inter"/>
                <a:cs typeface="Times New Roman" panose="02020603050405020304" pitchFamily="18" charset="0"/>
              </a:rPr>
              <a:t>In above code,</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we are selecting a text paragraph , then attaching an event listener to it, so that when the paragraph is clicked, the </a:t>
            </a:r>
            <a:r>
              <a:rPr kumimoji="0" lang="en-US" altLang="en-US" sz="2200" b="1" i="0" u="none" strike="noStrike" cap="none" normalizeH="0" baseline="0" dirty="0" err="1">
                <a:ln>
                  <a:noFill/>
                </a:ln>
                <a:solidFill>
                  <a:schemeClr val="tx1"/>
                </a:solidFill>
                <a:effectLst/>
                <a:latin typeface="Times New Roman" panose="02020603050405020304" pitchFamily="18" charset="0"/>
                <a:ea typeface="var(--font-code)"/>
                <a:cs typeface="Times New Roman" panose="02020603050405020304" pitchFamily="18" charset="0"/>
              </a:rPr>
              <a:t>updateName</a:t>
            </a:r>
            <a:r>
              <a:rPr kumimoji="0" lang="en-US" altLang="en-US" sz="2200" b="1"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200" b="1"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t>
            </a:r>
            <a:r>
              <a:rPr lang="en-US" altLang="en-US" sz="2000" dirty="0">
                <a:solidFill>
                  <a:schemeClr val="tx1"/>
                </a:solidFill>
                <a:latin typeface="Times New Roman" panose="02020603050405020304" pitchFamily="18" charset="0"/>
                <a:ea typeface="Inter"/>
                <a:cs typeface="Times New Roman" panose="02020603050405020304" pitchFamily="18" charset="0"/>
              </a:rPr>
              <a:t>function will be called</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If you swapped the order of the first two lines of code, it would no longer work. </a:t>
            </a:r>
            <a:r>
              <a:rPr lang="en-US" altLang="en-US" sz="2000" dirty="0">
                <a:solidFill>
                  <a:schemeClr val="tx1"/>
                </a:solidFill>
                <a:latin typeface="Times New Roman" panose="02020603050405020304" pitchFamily="18" charset="0"/>
                <a:ea typeface="Inter"/>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nstead, you will get an error returned in the </a:t>
            </a:r>
            <a:r>
              <a:rPr lang="en-US" altLang="en-US" sz="2000" b="1" u="sng" dirty="0">
                <a:solidFill>
                  <a:schemeClr val="tx1"/>
                </a:solidFill>
                <a:latin typeface="Times New Roman" panose="02020603050405020304" pitchFamily="18" charset="0"/>
                <a:ea typeface="Inter"/>
                <a:cs typeface="Times New Roman" panose="02020603050405020304" pitchFamily="18" charset="0"/>
              </a:rPr>
              <a:t>browser developer console</a:t>
            </a:r>
            <a:r>
              <a:rPr lang="en-US" altLang="en-US" sz="2000" dirty="0">
                <a:solidFill>
                  <a:schemeClr val="tx1"/>
                </a:solidFill>
                <a:latin typeface="Times New Roman" panose="02020603050405020304" pitchFamily="18" charset="0"/>
                <a:ea typeface="Inter"/>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ea typeface="var(--font-code)"/>
                <a:cs typeface="Times New Roman" panose="02020603050405020304" pitchFamily="18" charset="0"/>
              </a:rPr>
              <a:t>TypeError</a:t>
            </a:r>
            <a:r>
              <a:rPr kumimoji="0" lang="en-US" altLang="en-US" sz="17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 para is undefined</a:t>
            </a:r>
            <a:r>
              <a:rPr kumimoji="0" lang="en-US" altLang="en-US" sz="14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This means that the </a:t>
            </a:r>
            <a:r>
              <a:rPr kumimoji="0" lang="en-US" altLang="en-US" sz="1400"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para</a:t>
            </a:r>
            <a:r>
              <a:rPr kumimoji="0" lang="en-US" altLang="en-US" sz="2000" b="0" i="0" u="none" strike="noStrike" cap="none" normalizeH="0" baseline="0" dirty="0">
                <a:ln>
                  <a:noFill/>
                </a:ln>
                <a:solidFill>
                  <a:schemeClr val="tx1"/>
                </a:solidFill>
                <a:effectLst/>
                <a:latin typeface="Times New Roman" panose="02020603050405020304" pitchFamily="18" charset="0"/>
                <a:ea typeface="Inter"/>
                <a:cs typeface="Times New Roman" panose="02020603050405020304" pitchFamily="18" charset="0"/>
              </a:rPr>
              <a:t> object does not exist yet, so we can't add an event listener to it.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615404" y="1170058"/>
            <a:ext cx="5377232" cy="5547265"/>
          </a:xfrm>
        </p:spPr>
        <p:txBody>
          <a:bodyPr>
            <a:normAutofit/>
          </a:bodyPr>
          <a:lstStyle/>
          <a:p>
            <a:pPr algn="just">
              <a:buFont typeface="Wingdings" panose="05000000000000000000" pitchFamily="2" charset="2"/>
              <a:buChar char="q"/>
            </a:pPr>
            <a:r>
              <a:rPr lang="en-US" b="1" i="0" dirty="0">
                <a:solidFill>
                  <a:srgbClr val="4E4E4E"/>
                </a:solidFill>
                <a:effectLst/>
                <a:latin typeface="Times New Roman" panose="02020603050405020304" pitchFamily="18" charset="0"/>
                <a:cs typeface="Times New Roman" panose="02020603050405020304" pitchFamily="18" charset="0"/>
              </a:rPr>
              <a:t>Note:</a:t>
            </a:r>
            <a:r>
              <a:rPr lang="en-US" b="0" i="0" dirty="0">
                <a:solidFill>
                  <a:srgbClr val="4E4E4E"/>
                </a:solidFill>
                <a:effectLst/>
                <a:latin typeface="Times New Roman" panose="02020603050405020304" pitchFamily="18" charset="0"/>
                <a:cs typeface="Times New Roman" panose="02020603050405020304" pitchFamily="18" charset="0"/>
              </a:rPr>
              <a:t> This is a very common error.  you need to be careful that the objects referenced in your code exist before you try to do stuff to them.</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61D406F-2E36-5B84-8BB8-2D55719E4D10}"/>
              </a:ext>
            </a:extLst>
          </p:cNvPr>
          <p:cNvPicPr>
            <a:picLocks noChangeAspect="1"/>
          </p:cNvPicPr>
          <p:nvPr/>
        </p:nvPicPr>
        <p:blipFill>
          <a:blip r:embed="rId2"/>
          <a:stretch>
            <a:fillRect/>
          </a:stretch>
        </p:blipFill>
        <p:spPr>
          <a:xfrm>
            <a:off x="1549755" y="2301112"/>
            <a:ext cx="3543886" cy="2149589"/>
          </a:xfrm>
          <a:prstGeom prst="rect">
            <a:avLst/>
          </a:prstGeom>
        </p:spPr>
      </p:pic>
    </p:spTree>
    <p:extLst>
      <p:ext uri="{BB962C8B-B14F-4D97-AF65-F5344CB8AC3E}">
        <p14:creationId xmlns:p14="http://schemas.microsoft.com/office/powerpoint/2010/main" val="4734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Loops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400" b="1" i="0" u="sng" dirty="0">
                <a:solidFill>
                  <a:schemeClr val="tx1"/>
                </a:solidFill>
                <a:effectLst/>
                <a:latin typeface="Times New Roman" panose="02020603050405020304" pitchFamily="18" charset="0"/>
                <a:cs typeface="Times New Roman" panose="02020603050405020304" pitchFamily="18" charset="0"/>
              </a:rPr>
              <a:t>The</a:t>
            </a:r>
            <a:r>
              <a:rPr lang="en-US" sz="2400" b="1" i="0" u="sng" dirty="0">
                <a:solidFill>
                  <a:srgbClr val="FF0000"/>
                </a:solidFill>
                <a:effectLst/>
                <a:latin typeface="Times New Roman" panose="02020603050405020304" pitchFamily="18" charset="0"/>
                <a:cs typeface="Times New Roman" panose="02020603050405020304" pitchFamily="18" charset="0"/>
              </a:rPr>
              <a:t> For </a:t>
            </a:r>
            <a:r>
              <a:rPr lang="en-US" sz="2400" b="1" u="sng" dirty="0">
                <a:solidFill>
                  <a:srgbClr val="FF0000"/>
                </a:solidFill>
                <a:latin typeface="Times New Roman" panose="02020603050405020304" pitchFamily="18" charset="0"/>
                <a:cs typeface="Times New Roman" panose="02020603050405020304" pitchFamily="18" charset="0"/>
              </a:rPr>
              <a:t>of </a:t>
            </a:r>
            <a:r>
              <a:rPr lang="en-US" sz="2400" b="1" i="0" u="sng" dirty="0">
                <a:solidFill>
                  <a:srgbClr val="FF0000"/>
                </a:solidFill>
                <a:effectLst/>
                <a:latin typeface="Times New Roman" panose="02020603050405020304" pitchFamily="18" charset="0"/>
                <a:cs typeface="Times New Roman" panose="02020603050405020304" pitchFamily="18" charset="0"/>
              </a:rPr>
              <a:t> </a:t>
            </a:r>
            <a:r>
              <a:rPr lang="en-US" sz="2400" b="1" i="0" u="sng" dirty="0">
                <a:solidFill>
                  <a:schemeClr val="tx1"/>
                </a:solidFill>
                <a:effectLst/>
                <a:latin typeface="Times New Roman" panose="02020603050405020304" pitchFamily="18" charset="0"/>
                <a:cs typeface="Times New Roman" panose="02020603050405020304" pitchFamily="18" charset="0"/>
              </a:rPr>
              <a:t>Loop</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JavaScript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 of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loops through the values of an iterable object.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lets you loop over iterable data structures such as Arrays, Strings, etc.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1" i="0" u="sng" dirty="0">
                <a:solidFill>
                  <a:schemeClr val="tx1"/>
                </a:solidFill>
                <a:effectLst/>
                <a:latin typeface="Times New Roman" panose="02020603050405020304" pitchFamily="18" charset="0"/>
                <a:cs typeface="Times New Roman" panose="02020603050405020304" pitchFamily="18" charset="0"/>
              </a:rPr>
              <a:t>Syntax:</a:t>
            </a:r>
          </a:p>
          <a:p>
            <a:pPr algn="just"/>
            <a:endParaRPr lang="en-US" sz="2000" b="1" i="0" u="sng" dirty="0">
              <a:solidFill>
                <a:schemeClr val="tx1"/>
              </a:solidFill>
              <a:effectLst/>
              <a:latin typeface="Times New Roman" panose="02020603050405020304" pitchFamily="18" charset="0"/>
              <a:cs typeface="Times New Roman" panose="02020603050405020304" pitchFamily="18" charset="0"/>
            </a:endParaRPr>
          </a:p>
          <a:p>
            <a:pPr algn="just"/>
            <a:endParaRPr lang="en-US" sz="2000" b="1" u="sng"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variable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:For every iteration the value of the next property is assigned to the variable.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Variable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can be declared with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const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let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iterable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An object that has iterable properties.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400" b="1" i="0" u="sng" dirty="0">
              <a:solidFill>
                <a:schemeClr val="tx1"/>
              </a:solidFill>
              <a:effectLst/>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5CAEA837-E1F3-9B5A-5B80-4D731E400014}"/>
              </a:ext>
            </a:extLst>
          </p:cNvPr>
          <p:cNvPicPr>
            <a:picLocks noGrp="1" noChangeAspect="1"/>
          </p:cNvPicPr>
          <p:nvPr>
            <p:ph idx="1"/>
          </p:nvPr>
        </p:nvPicPr>
        <p:blipFill>
          <a:blip r:embed="rId2"/>
          <a:stretch>
            <a:fillRect/>
          </a:stretch>
        </p:blipFill>
        <p:spPr>
          <a:xfrm>
            <a:off x="6683375" y="1306286"/>
            <a:ext cx="5197475" cy="4917232"/>
          </a:xfrm>
          <a:prstGeom prst="rect">
            <a:avLst/>
          </a:prstGeom>
        </p:spPr>
      </p:pic>
      <p:pic>
        <p:nvPicPr>
          <p:cNvPr id="9" name="Picture 8">
            <a:extLst>
              <a:ext uri="{FF2B5EF4-FFF2-40B4-BE49-F238E27FC236}">
                <a16:creationId xmlns:a16="http://schemas.microsoft.com/office/drawing/2014/main" id="{59C37474-A19B-D489-66D5-B9951DE2D155}"/>
              </a:ext>
            </a:extLst>
          </p:cNvPr>
          <p:cNvPicPr>
            <a:picLocks noChangeAspect="1"/>
          </p:cNvPicPr>
          <p:nvPr/>
        </p:nvPicPr>
        <p:blipFill>
          <a:blip r:embed="rId3"/>
          <a:stretch>
            <a:fillRect/>
          </a:stretch>
        </p:blipFill>
        <p:spPr>
          <a:xfrm>
            <a:off x="899160" y="3429000"/>
            <a:ext cx="3371850" cy="1028700"/>
          </a:xfrm>
          <a:prstGeom prst="rect">
            <a:avLst/>
          </a:prstGeom>
        </p:spPr>
      </p:pic>
    </p:spTree>
    <p:extLst>
      <p:ext uri="{BB962C8B-B14F-4D97-AF65-F5344CB8AC3E}">
        <p14:creationId xmlns:p14="http://schemas.microsoft.com/office/powerpoint/2010/main" val="1111709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Loops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400" b="1" i="0" u="sng" dirty="0">
                <a:solidFill>
                  <a:schemeClr val="tx1"/>
                </a:solidFill>
                <a:effectLst/>
                <a:latin typeface="Times New Roman" panose="02020603050405020304" pitchFamily="18" charset="0"/>
                <a:cs typeface="Times New Roman" panose="02020603050405020304" pitchFamily="18" charset="0"/>
              </a:rPr>
              <a:t>The</a:t>
            </a:r>
            <a:r>
              <a:rPr lang="en-US" sz="2400" b="1" i="0" u="sng" dirty="0">
                <a:solidFill>
                  <a:srgbClr val="FF0000"/>
                </a:solidFill>
                <a:effectLst/>
                <a:latin typeface="Times New Roman" panose="02020603050405020304" pitchFamily="18" charset="0"/>
                <a:cs typeface="Times New Roman" panose="02020603050405020304" pitchFamily="18" charset="0"/>
              </a:rPr>
              <a:t> While </a:t>
            </a:r>
            <a:r>
              <a:rPr lang="en-US" sz="2400" b="1" i="0" u="sng" dirty="0">
                <a:solidFill>
                  <a:schemeClr val="tx1"/>
                </a:solidFill>
                <a:effectLst/>
                <a:latin typeface="Times New Roman" panose="02020603050405020304" pitchFamily="18" charset="0"/>
                <a:cs typeface="Times New Roman" panose="02020603050405020304" pitchFamily="18" charset="0"/>
              </a:rPr>
              <a:t>Loop</a:t>
            </a:r>
          </a:p>
          <a:p>
            <a:pPr marL="342900" indent="-342900">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while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 loops through a block of code as long as a specified condition is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Syntax:</a:t>
            </a:r>
          </a:p>
          <a:p>
            <a:endParaRPr lang="en-US" sz="2000" i="0" dirty="0">
              <a:solidFill>
                <a:schemeClr val="tx1"/>
              </a:solidFill>
              <a:effectLst/>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In the following example, the code in the loop will run, over and over again, as long as a variable (i) is less than 10.</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If you forget to increase the variable used in the condition, the loop will never end. This will crash your browser.</a:t>
            </a:r>
            <a:endParaRPr lang="en-US" sz="1800" i="0" dirty="0">
              <a:solidFill>
                <a:schemeClr val="tx1"/>
              </a:solidFill>
              <a:effectLst/>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7ADCCAC-048D-315E-CA46-B4E0913B4AB0}"/>
              </a:ext>
            </a:extLst>
          </p:cNvPr>
          <p:cNvPicPr>
            <a:picLocks noGrp="1" noChangeAspect="1"/>
          </p:cNvPicPr>
          <p:nvPr>
            <p:ph idx="1"/>
          </p:nvPr>
        </p:nvPicPr>
        <p:blipFill>
          <a:blip r:embed="rId2"/>
          <a:stretch>
            <a:fillRect/>
          </a:stretch>
        </p:blipFill>
        <p:spPr>
          <a:xfrm>
            <a:off x="7027863" y="1758950"/>
            <a:ext cx="4676775" cy="4352925"/>
          </a:xfrm>
          <a:prstGeom prst="rect">
            <a:avLst/>
          </a:prstGeom>
        </p:spPr>
      </p:pic>
      <p:pic>
        <p:nvPicPr>
          <p:cNvPr id="9" name="Picture 8">
            <a:extLst>
              <a:ext uri="{FF2B5EF4-FFF2-40B4-BE49-F238E27FC236}">
                <a16:creationId xmlns:a16="http://schemas.microsoft.com/office/drawing/2014/main" id="{13BAC2C5-4D9B-CBCF-3409-C89A7269F77F}"/>
              </a:ext>
            </a:extLst>
          </p:cNvPr>
          <p:cNvPicPr>
            <a:picLocks noChangeAspect="1"/>
          </p:cNvPicPr>
          <p:nvPr/>
        </p:nvPicPr>
        <p:blipFill>
          <a:blip r:embed="rId3"/>
          <a:stretch>
            <a:fillRect/>
          </a:stretch>
        </p:blipFill>
        <p:spPr>
          <a:xfrm>
            <a:off x="792324" y="2837380"/>
            <a:ext cx="3124200" cy="828675"/>
          </a:xfrm>
          <a:prstGeom prst="rect">
            <a:avLst/>
          </a:prstGeom>
        </p:spPr>
      </p:pic>
    </p:spTree>
    <p:extLst>
      <p:ext uri="{BB962C8B-B14F-4D97-AF65-F5344CB8AC3E}">
        <p14:creationId xmlns:p14="http://schemas.microsoft.com/office/powerpoint/2010/main" val="2955448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Loops cont..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98169" cy="5411038"/>
          </a:xfrm>
        </p:spPr>
        <p:txBody>
          <a:bodyPr>
            <a:normAutofit/>
          </a:bodyPr>
          <a:lstStyle/>
          <a:p>
            <a:pPr algn="ctr"/>
            <a:r>
              <a:rPr lang="en-US" sz="2000" b="1" i="0" u="sng" dirty="0">
                <a:solidFill>
                  <a:schemeClr val="tx1"/>
                </a:solidFill>
                <a:effectLst/>
                <a:latin typeface="Times New Roman" panose="02020603050405020304" pitchFamily="18" charset="0"/>
                <a:cs typeface="Times New Roman" panose="02020603050405020304" pitchFamily="18" charset="0"/>
              </a:rPr>
              <a:t>The</a:t>
            </a:r>
            <a:r>
              <a:rPr lang="en-US" sz="2000" b="1" i="0" u="sng" dirty="0">
                <a:solidFill>
                  <a:srgbClr val="FF0000"/>
                </a:solidFill>
                <a:effectLst/>
                <a:latin typeface="Times New Roman" panose="02020603050405020304" pitchFamily="18" charset="0"/>
                <a:cs typeface="Times New Roman" panose="02020603050405020304" pitchFamily="18" charset="0"/>
              </a:rPr>
              <a:t> Do While </a:t>
            </a:r>
            <a:r>
              <a:rPr lang="en-US" sz="2000" b="1" i="0" u="sng" dirty="0">
                <a:solidFill>
                  <a:schemeClr val="tx1"/>
                </a:solidFill>
                <a:effectLst/>
                <a:latin typeface="Times New Roman" panose="02020603050405020304" pitchFamily="18" charset="0"/>
                <a:cs typeface="Times New Roman" panose="02020603050405020304" pitchFamily="18" charset="0"/>
              </a:rPr>
              <a:t>Loop</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do while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 is a variant of the while loop. This loop will execute the code block once, before checking if the condition is true, then it will repeat the loop as long as the condition is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2000" i="0" dirty="0">
                <a:solidFill>
                  <a:schemeClr val="tx1"/>
                </a:solidFill>
                <a:effectLst/>
                <a:latin typeface="Times New Roman" panose="02020603050405020304" pitchFamily="18" charset="0"/>
                <a:cs typeface="Times New Roman" panose="02020603050405020304" pitchFamily="18" charset="0"/>
              </a:rPr>
              <a:t>Syntax:</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example uses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do while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 The loop will always be executed at least once, even if the condition is false, because the code block is executed before the condition is tested: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D763998B-9677-2062-E322-BF9B42400492}"/>
              </a:ext>
            </a:extLst>
          </p:cNvPr>
          <p:cNvPicPr>
            <a:picLocks noGrp="1" noChangeAspect="1"/>
          </p:cNvPicPr>
          <p:nvPr>
            <p:ph idx="1"/>
          </p:nvPr>
        </p:nvPicPr>
        <p:blipFill>
          <a:blip r:embed="rId2"/>
          <a:stretch>
            <a:fillRect/>
          </a:stretch>
        </p:blipFill>
        <p:spPr>
          <a:xfrm>
            <a:off x="6839339" y="1741067"/>
            <a:ext cx="4691418" cy="4724400"/>
          </a:xfrm>
          <a:prstGeom prst="rect">
            <a:avLst/>
          </a:prstGeom>
        </p:spPr>
      </p:pic>
      <p:pic>
        <p:nvPicPr>
          <p:cNvPr id="7" name="Picture 6">
            <a:extLst>
              <a:ext uri="{FF2B5EF4-FFF2-40B4-BE49-F238E27FC236}">
                <a16:creationId xmlns:a16="http://schemas.microsoft.com/office/drawing/2014/main" id="{A95DCE7F-4DF8-9E8A-4969-283C78732386}"/>
              </a:ext>
            </a:extLst>
          </p:cNvPr>
          <p:cNvPicPr>
            <a:picLocks noChangeAspect="1"/>
          </p:cNvPicPr>
          <p:nvPr/>
        </p:nvPicPr>
        <p:blipFill>
          <a:blip r:embed="rId3"/>
          <a:stretch>
            <a:fillRect/>
          </a:stretch>
        </p:blipFill>
        <p:spPr>
          <a:xfrm>
            <a:off x="1250884" y="3461657"/>
            <a:ext cx="2990850" cy="971550"/>
          </a:xfrm>
          <a:prstGeom prst="rect">
            <a:avLst/>
          </a:prstGeom>
        </p:spPr>
      </p:pic>
    </p:spTree>
    <p:extLst>
      <p:ext uri="{BB962C8B-B14F-4D97-AF65-F5344CB8AC3E}">
        <p14:creationId xmlns:p14="http://schemas.microsoft.com/office/powerpoint/2010/main" val="82944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Functions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A JavaScript function is a block of code designed to perform a particular task. It is executed when "something" invokes it (calls it).</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 Syntax:</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JavaScript function is defined with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function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followed by a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followed by parentheses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lang="en-US" sz="2000" i="0" dirty="0">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sz="2000" i="0" dirty="0">
              <a:solidFill>
                <a:srgbClr val="00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Function </a:t>
            </a:r>
            <a:r>
              <a:rPr lang="en-US" b="1" i="0" dirty="0">
                <a:solidFill>
                  <a:srgbClr val="000000"/>
                </a:solidFill>
                <a:effectLst/>
                <a:latin typeface="Times New Roman" panose="02020603050405020304" pitchFamily="18" charset="0"/>
                <a:cs typeface="Times New Roman" panose="02020603050405020304" pitchFamily="18" charset="0"/>
              </a:rPr>
              <a:t>parameters</a:t>
            </a:r>
            <a:r>
              <a:rPr lang="en-US" b="0" i="0" dirty="0">
                <a:solidFill>
                  <a:srgbClr val="000000"/>
                </a:solidFill>
                <a:effectLst/>
                <a:latin typeface="Times New Roman" panose="02020603050405020304" pitchFamily="18" charset="0"/>
                <a:cs typeface="Times New Roman" panose="02020603050405020304" pitchFamily="18" charset="0"/>
              </a:rPr>
              <a:t> are listed inside the parentheses () in the function definition.</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Function </a:t>
            </a:r>
            <a:r>
              <a:rPr lang="en-US" b="1" i="0" dirty="0">
                <a:solidFill>
                  <a:srgbClr val="000000"/>
                </a:solidFill>
                <a:effectLst/>
                <a:latin typeface="Times New Roman" panose="02020603050405020304" pitchFamily="18" charset="0"/>
                <a:cs typeface="Times New Roman" panose="02020603050405020304" pitchFamily="18" charset="0"/>
              </a:rPr>
              <a:t>arguments</a:t>
            </a:r>
            <a:r>
              <a:rPr lang="en-US" b="0" i="0" dirty="0">
                <a:solidFill>
                  <a:srgbClr val="000000"/>
                </a:solidFill>
                <a:effectLst/>
                <a:latin typeface="Times New Roman" panose="02020603050405020304" pitchFamily="18" charset="0"/>
                <a:cs typeface="Times New Roman" panose="02020603050405020304" pitchFamily="18" charset="0"/>
              </a:rPr>
              <a:t> are the </a:t>
            </a:r>
            <a:r>
              <a:rPr lang="en-US" b="1" i="0" dirty="0">
                <a:solidFill>
                  <a:srgbClr val="000000"/>
                </a:solidFill>
                <a:effectLst/>
                <a:latin typeface="Times New Roman" panose="02020603050405020304" pitchFamily="18" charset="0"/>
                <a:cs typeface="Times New Roman" panose="02020603050405020304" pitchFamily="18" charset="0"/>
              </a:rPr>
              <a:t>values</a:t>
            </a:r>
            <a:r>
              <a:rPr lang="en-US" b="0" i="0" dirty="0">
                <a:solidFill>
                  <a:srgbClr val="000000"/>
                </a:solidFill>
                <a:effectLst/>
                <a:latin typeface="Times New Roman" panose="02020603050405020304" pitchFamily="18" charset="0"/>
                <a:cs typeface="Times New Roman" panose="02020603050405020304" pitchFamily="18" charset="0"/>
              </a:rPr>
              <a:t> received by the function when it is invoked.</a:t>
            </a:r>
          </a:p>
          <a:p>
            <a:pPr algn="just">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Inside the function, the arguments (the parameters) behave as local variables.</a:t>
            </a:r>
          </a:p>
          <a:p>
            <a:pPr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The code to be executed, by the function, is placed inside curly brackets: </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i="0" dirty="0">
                <a:solidFill>
                  <a:srgbClr val="000000"/>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1EB0C7D-0704-E684-7364-C5D0F95D1769}"/>
              </a:ext>
            </a:extLst>
          </p:cNvPr>
          <p:cNvPicPr>
            <a:picLocks noChangeAspect="1"/>
          </p:cNvPicPr>
          <p:nvPr/>
        </p:nvPicPr>
        <p:blipFill>
          <a:blip r:embed="rId2"/>
          <a:stretch>
            <a:fillRect/>
          </a:stretch>
        </p:blipFill>
        <p:spPr>
          <a:xfrm>
            <a:off x="724348" y="2668555"/>
            <a:ext cx="4306855" cy="1063690"/>
          </a:xfrm>
          <a:prstGeom prst="rect">
            <a:avLst/>
          </a:prstGeom>
        </p:spPr>
      </p:pic>
    </p:spTree>
    <p:extLst>
      <p:ext uri="{BB962C8B-B14F-4D97-AF65-F5344CB8AC3E}">
        <p14:creationId xmlns:p14="http://schemas.microsoft.com/office/powerpoint/2010/main" val="673130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Functions </a:t>
            </a:r>
            <a:r>
              <a:rPr lang="en-US" b="1" i="0" dirty="0" err="1">
                <a:solidFill>
                  <a:srgbClr val="00B0F0"/>
                </a:solidFill>
                <a:effectLst/>
                <a:latin typeface="Times New Roman" panose="02020603050405020304" pitchFamily="18" charset="0"/>
                <a:cs typeface="Times New Roman" panose="02020603050405020304" pitchFamily="18" charset="0"/>
              </a:rPr>
              <a:t>cont</a:t>
            </a:r>
            <a:r>
              <a:rPr lang="en-US"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Function Return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JavaScript reaches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return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the function will stop executing.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function was invoked from a statement, JavaScript will "return" to execute the code after the invoking statement.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often compute a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 value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return value is "returned" back to the "caller“.</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748F45B-5EFA-FFC2-B4F8-F4944C5EB32D}"/>
              </a:ext>
            </a:extLst>
          </p:cNvPr>
          <p:cNvPicPr>
            <a:picLocks noChangeAspect="1"/>
          </p:cNvPicPr>
          <p:nvPr/>
        </p:nvPicPr>
        <p:blipFill>
          <a:blip r:embed="rId2"/>
          <a:stretch>
            <a:fillRect/>
          </a:stretch>
        </p:blipFill>
        <p:spPr>
          <a:xfrm>
            <a:off x="6652726" y="1306285"/>
            <a:ext cx="5337111" cy="5121573"/>
          </a:xfrm>
          <a:prstGeom prst="rect">
            <a:avLst/>
          </a:prstGeom>
        </p:spPr>
      </p:pic>
    </p:spTree>
    <p:extLst>
      <p:ext uri="{BB962C8B-B14F-4D97-AF65-F5344CB8AC3E}">
        <p14:creationId xmlns:p14="http://schemas.microsoft.com/office/powerpoint/2010/main" val="744007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Functions </a:t>
            </a:r>
            <a:r>
              <a:rPr lang="en-US" b="1" i="0" dirty="0" err="1">
                <a:solidFill>
                  <a:srgbClr val="00B0F0"/>
                </a:solidFill>
                <a:effectLst/>
                <a:latin typeface="Times New Roman" panose="02020603050405020304" pitchFamily="18" charset="0"/>
                <a:cs typeface="Times New Roman" panose="02020603050405020304" pitchFamily="18" charset="0"/>
              </a:rPr>
              <a:t>cont</a:t>
            </a:r>
            <a:r>
              <a:rPr lang="en-US" b="1"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a:bodyPr>
          <a:lstStyle/>
          <a:p>
            <a:pPr algn="ctr"/>
            <a:r>
              <a:rPr lang="en-US" sz="2800" b="1" i="0" u="sng" dirty="0">
                <a:solidFill>
                  <a:srgbClr val="FF0000"/>
                </a:solidFill>
                <a:effectLst/>
                <a:latin typeface="Times New Roman" panose="02020603050405020304" pitchFamily="18" charset="0"/>
                <a:cs typeface="Times New Roman" panose="02020603050405020304" pitchFamily="18" charset="0"/>
              </a:rPr>
              <a:t>Why Functions?</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You can reuse code: Define the code once, and use it many times.</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You can use the same code many times with different arguments, to produce different results.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 Operator Invokes the Function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rgbClr val="000000"/>
                </a:solidFill>
                <a:latin typeface="Times New Roman" panose="02020603050405020304" pitchFamily="18" charset="0"/>
                <a:cs typeface="Times New Roman" panose="02020603050405020304" pitchFamily="18" charset="0"/>
              </a:rPr>
              <a:t>In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example,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toCelsius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refers to the function object, and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toCelsius</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refers to the function result.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Accessing a function without () will return the function object instead of the function result.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2E9526-504C-7D0C-79DD-42C7795DE583}"/>
              </a:ext>
            </a:extLst>
          </p:cNvPr>
          <p:cNvPicPr>
            <a:picLocks noChangeAspect="1"/>
          </p:cNvPicPr>
          <p:nvPr/>
        </p:nvPicPr>
        <p:blipFill>
          <a:blip r:embed="rId2"/>
          <a:stretch>
            <a:fillRect/>
          </a:stretch>
        </p:blipFill>
        <p:spPr>
          <a:xfrm>
            <a:off x="6428792" y="1460143"/>
            <a:ext cx="5331376" cy="4838020"/>
          </a:xfrm>
          <a:prstGeom prst="rect">
            <a:avLst/>
          </a:prstGeom>
        </p:spPr>
      </p:pic>
    </p:spTree>
    <p:extLst>
      <p:ext uri="{BB962C8B-B14F-4D97-AF65-F5344CB8AC3E}">
        <p14:creationId xmlns:p14="http://schemas.microsoft.com/office/powerpoint/2010/main" val="4134829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112683"/>
            <a:ext cx="5483619" cy="960335"/>
          </a:xfrm>
        </p:spPr>
        <p:txBody>
          <a:bodyPr>
            <a:noAutofit/>
          </a:bodyPr>
          <a:lstStyle/>
          <a:p>
            <a:pPr algn="ctr"/>
            <a:r>
              <a:rPr lang="en-US" b="1" i="0" dirty="0">
                <a:solidFill>
                  <a:srgbClr val="00B0F0"/>
                </a:solidFill>
                <a:effectLst/>
                <a:latin typeface="Times New Roman" panose="02020603050405020304" pitchFamily="18" charset="0"/>
                <a:cs typeface="Times New Roman" panose="02020603050405020304" pitchFamily="18" charset="0"/>
              </a:rPr>
              <a:t>JavaScript Events</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HTML events are </a:t>
            </a:r>
            <a:r>
              <a:rPr lang="en-US" sz="2000" b="1" i="0" dirty="0">
                <a:solidFill>
                  <a:srgbClr val="000000"/>
                </a:solidFill>
                <a:effectLst/>
                <a:latin typeface="Times New Roman" panose="02020603050405020304" pitchFamily="18" charset="0"/>
                <a:cs typeface="Times New Roman" panose="02020603050405020304" pitchFamily="18" charset="0"/>
              </a:rPr>
              <a:t>"things"</a:t>
            </a:r>
            <a:r>
              <a:rPr lang="en-US" sz="2000" b="0" i="0" dirty="0">
                <a:solidFill>
                  <a:srgbClr val="000000"/>
                </a:solidFill>
                <a:effectLst/>
                <a:latin typeface="Times New Roman" panose="02020603050405020304" pitchFamily="18" charset="0"/>
                <a:cs typeface="Times New Roman" panose="02020603050405020304" pitchFamily="18" charset="0"/>
              </a:rPr>
              <a:t> that happen to HTML elements. </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Often, when events happen, you may want to do something.</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JavaScript lets you execute code when events are detected.</a:t>
            </a:r>
          </a:p>
          <a:p>
            <a:pPr marL="342900" indent="-342900" algn="just">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The diagram shows </a:t>
            </a:r>
            <a:r>
              <a:rPr lang="en-US" sz="2000" b="0" i="0" dirty="0">
                <a:solidFill>
                  <a:srgbClr val="000000"/>
                </a:solidFill>
                <a:effectLst/>
                <a:latin typeface="Times New Roman" panose="02020603050405020304" pitchFamily="18" charset="0"/>
                <a:cs typeface="Times New Roman" panose="02020603050405020304" pitchFamily="18" charset="0"/>
              </a:rPr>
              <a:t>a list of some common HTML events.</a:t>
            </a: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CBB6D7B-F3FB-A35E-3688-11CBD3048ADC}"/>
              </a:ext>
            </a:extLst>
          </p:cNvPr>
          <p:cNvPicPr>
            <a:picLocks noChangeAspect="1"/>
          </p:cNvPicPr>
          <p:nvPr/>
        </p:nvPicPr>
        <p:blipFill>
          <a:blip r:embed="rId2"/>
          <a:stretch>
            <a:fillRect/>
          </a:stretch>
        </p:blipFill>
        <p:spPr>
          <a:xfrm>
            <a:off x="6642682" y="1306286"/>
            <a:ext cx="5200747" cy="3552825"/>
          </a:xfrm>
          <a:prstGeom prst="rect">
            <a:avLst/>
          </a:prstGeom>
        </p:spPr>
      </p:pic>
    </p:spTree>
    <p:extLst>
      <p:ext uri="{BB962C8B-B14F-4D97-AF65-F5344CB8AC3E}">
        <p14:creationId xmlns:p14="http://schemas.microsoft.com/office/powerpoint/2010/main" val="1911131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a:bodyPr>
          <a:lstStyle/>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When a web page is loaded, the browser creates a </a:t>
            </a:r>
            <a:r>
              <a:rPr lang="en-US" sz="2000" b="1" i="0" dirty="0">
                <a:solidFill>
                  <a:srgbClr val="000000"/>
                </a:solidFill>
                <a:effectLst/>
                <a:latin typeface="Times New Roman" panose="02020603050405020304" pitchFamily="18" charset="0"/>
                <a:cs typeface="Times New Roman" panose="02020603050405020304" pitchFamily="18" charset="0"/>
              </a:rPr>
              <a:t>D</a:t>
            </a:r>
            <a:r>
              <a:rPr lang="en-US" sz="2000" b="0" i="0" dirty="0">
                <a:solidFill>
                  <a:srgbClr val="000000"/>
                </a:solidFill>
                <a:effectLst/>
                <a:latin typeface="Times New Roman" panose="02020603050405020304" pitchFamily="18" charset="0"/>
                <a:cs typeface="Times New Roman" panose="02020603050405020304" pitchFamily="18" charset="0"/>
              </a:rPr>
              <a:t>ocument </a:t>
            </a:r>
            <a:r>
              <a:rPr lang="en-US" sz="2000" b="1" i="0" dirty="0">
                <a:solidFill>
                  <a:srgbClr val="000000"/>
                </a:solidFill>
                <a:effectLst/>
                <a:latin typeface="Times New Roman" panose="02020603050405020304" pitchFamily="18" charset="0"/>
                <a:cs typeface="Times New Roman" panose="02020603050405020304" pitchFamily="18" charset="0"/>
              </a:rPr>
              <a:t>O</a:t>
            </a:r>
            <a:r>
              <a:rPr lang="en-US" sz="2000" b="0" i="0" dirty="0">
                <a:solidFill>
                  <a:srgbClr val="000000"/>
                </a:solidFill>
                <a:effectLst/>
                <a:latin typeface="Times New Roman" panose="02020603050405020304" pitchFamily="18" charset="0"/>
                <a:cs typeface="Times New Roman" panose="02020603050405020304" pitchFamily="18" charset="0"/>
              </a:rPr>
              <a:t>bject </a:t>
            </a:r>
            <a:r>
              <a:rPr lang="en-US" sz="2000" b="1" i="0" dirty="0">
                <a:solidFill>
                  <a:srgbClr val="000000"/>
                </a:solidFill>
                <a:effectLst/>
                <a:latin typeface="Times New Roman" panose="02020603050405020304" pitchFamily="18" charset="0"/>
                <a:cs typeface="Times New Roman" panose="02020603050405020304" pitchFamily="18" charset="0"/>
              </a:rPr>
              <a:t>M</a:t>
            </a:r>
            <a:r>
              <a:rPr lang="en-US" sz="2000" b="0" i="0" dirty="0">
                <a:solidFill>
                  <a:srgbClr val="000000"/>
                </a:solidFill>
                <a:effectLst/>
                <a:latin typeface="Times New Roman" panose="02020603050405020304" pitchFamily="18" charset="0"/>
                <a:cs typeface="Times New Roman" panose="02020603050405020304" pitchFamily="18" charset="0"/>
              </a:rPr>
              <a:t>odel of the page. </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HTML DOM</a:t>
            </a:r>
            <a:r>
              <a:rPr lang="en-US" sz="2000" b="0" i="0" dirty="0">
                <a:solidFill>
                  <a:srgbClr val="000000"/>
                </a:solidFill>
                <a:effectLst/>
                <a:latin typeface="Times New Roman" panose="02020603050405020304" pitchFamily="18" charset="0"/>
                <a:cs typeface="Times New Roman" panose="02020603050405020304" pitchFamily="18" charset="0"/>
              </a:rPr>
              <a:t> model is constructed as a tree of </a:t>
            </a:r>
            <a:r>
              <a:rPr lang="en-US" sz="2000" b="1" i="0" dirty="0">
                <a:solidFill>
                  <a:srgbClr val="000000"/>
                </a:solidFill>
                <a:effectLst/>
                <a:latin typeface="Times New Roman" panose="02020603050405020304" pitchFamily="18" charset="0"/>
                <a:cs typeface="Times New Roman" panose="02020603050405020304" pitchFamily="18" charset="0"/>
              </a:rPr>
              <a:t>Objects</a:t>
            </a:r>
            <a:r>
              <a:rPr lang="en-US" sz="2000" dirty="0">
                <a:solidFill>
                  <a:srgbClr val="000000"/>
                </a:solidFill>
                <a:latin typeface="Times New Roman" panose="02020603050405020304" pitchFamily="18" charset="0"/>
                <a:cs typeface="Times New Roman" panose="02020603050405020304" pitchFamily="18" charset="0"/>
              </a:rPr>
              <a:t>( as shown in the diagram).</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The DOM defines a standard for accessing documents.</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With the object model, JavaScript gets all the power it needs to:</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change all the HTML elements in the page</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 change all the HTML attributes in the page</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change all the CSS styles in the page</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remove existing HTML elements and attributes</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add new HTML elements and attributes</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 react to all existing HTML events in the page</a:t>
            </a:r>
          </a:p>
          <a:p>
            <a:pPr marL="800100" lvl="1" indent="-342900" algn="just">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 create new HTML events in the page</a:t>
            </a: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DFA0503-98B6-AE48-2CD5-97486C17F38C}"/>
              </a:ext>
            </a:extLst>
          </p:cNvPr>
          <p:cNvPicPr>
            <a:picLocks noChangeAspect="1"/>
          </p:cNvPicPr>
          <p:nvPr/>
        </p:nvPicPr>
        <p:blipFill>
          <a:blip r:embed="rId2"/>
          <a:stretch>
            <a:fillRect/>
          </a:stretch>
        </p:blipFill>
        <p:spPr>
          <a:xfrm>
            <a:off x="6512767" y="1427584"/>
            <a:ext cx="5544554" cy="4749281"/>
          </a:xfrm>
          <a:prstGeom prst="rect">
            <a:avLst/>
          </a:prstGeom>
        </p:spPr>
      </p:pic>
    </p:spTree>
    <p:extLst>
      <p:ext uri="{BB962C8B-B14F-4D97-AF65-F5344CB8AC3E}">
        <p14:creationId xmlns:p14="http://schemas.microsoft.com/office/powerpoint/2010/main" val="959672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34679" y="1306286"/>
            <a:ext cx="6088839" cy="5411038"/>
          </a:xfrm>
        </p:spPr>
        <p:txBody>
          <a:bodyPr>
            <a:normAutofit lnSpcReduction="10000"/>
          </a:bodyPr>
          <a:lstStyle/>
          <a:p>
            <a:pPr algn="ctr"/>
            <a:r>
              <a:rPr lang="en-US" sz="2400" b="1" i="0" u="sng" dirty="0">
                <a:solidFill>
                  <a:srgbClr val="FF0000"/>
                </a:solidFill>
                <a:effectLst/>
                <a:latin typeface="Times New Roman" panose="02020603050405020304" pitchFamily="18" charset="0"/>
                <a:cs typeface="Times New Roman" panose="02020603050405020304" pitchFamily="18" charset="0"/>
              </a:rPr>
              <a:t>The DOM Programming Interface</a:t>
            </a:r>
          </a:p>
          <a:p>
            <a:pPr marL="342900" indent="-342900" algn="just">
              <a:buFont typeface="Wingdings" panose="05000000000000000000" pitchFamily="2" charset="2"/>
              <a:buChar char="q"/>
            </a:pPr>
            <a:r>
              <a:rPr lang="en-US" sz="1700" b="0" i="0" dirty="0">
                <a:solidFill>
                  <a:srgbClr val="000000"/>
                </a:solidFill>
                <a:effectLst/>
                <a:latin typeface="Times New Roman" panose="02020603050405020304" pitchFamily="18" charset="0"/>
                <a:cs typeface="Times New Roman" panose="02020603050405020304" pitchFamily="18" charset="0"/>
              </a:rPr>
              <a:t>In the DOM, all HTML elements are defined as </a:t>
            </a:r>
            <a:r>
              <a:rPr lang="en-US" sz="1700" b="1" i="0" dirty="0">
                <a:solidFill>
                  <a:srgbClr val="000000"/>
                </a:solidFill>
                <a:effectLst/>
                <a:latin typeface="Times New Roman" panose="02020603050405020304" pitchFamily="18" charset="0"/>
                <a:cs typeface="Times New Roman" panose="02020603050405020304" pitchFamily="18" charset="0"/>
              </a:rPr>
              <a:t>objects</a:t>
            </a:r>
            <a:r>
              <a:rPr lang="en-US" sz="1700" b="0" i="0"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1700" b="0" i="0" dirty="0">
                <a:solidFill>
                  <a:srgbClr val="000000"/>
                </a:solidFill>
                <a:effectLst/>
                <a:latin typeface="Times New Roman" panose="02020603050405020304" pitchFamily="18" charset="0"/>
                <a:cs typeface="Times New Roman" panose="02020603050405020304" pitchFamily="18" charset="0"/>
              </a:rPr>
              <a:t>The programming interface is the properties and </a:t>
            </a:r>
            <a:r>
              <a:rPr lang="en-US" sz="1700" b="1" i="0" dirty="0">
                <a:solidFill>
                  <a:srgbClr val="000000"/>
                </a:solidFill>
                <a:effectLst/>
                <a:latin typeface="Times New Roman" panose="02020603050405020304" pitchFamily="18" charset="0"/>
                <a:cs typeface="Times New Roman" panose="02020603050405020304" pitchFamily="18" charset="0"/>
              </a:rPr>
              <a:t>methods</a:t>
            </a:r>
            <a:r>
              <a:rPr lang="en-US" sz="1700" b="0" i="0" dirty="0">
                <a:solidFill>
                  <a:srgbClr val="000000"/>
                </a:solidFill>
                <a:effectLst/>
                <a:latin typeface="Times New Roman" panose="02020603050405020304" pitchFamily="18" charset="0"/>
                <a:cs typeface="Times New Roman" panose="02020603050405020304" pitchFamily="18" charset="0"/>
              </a:rPr>
              <a:t> of each </a:t>
            </a:r>
            <a:r>
              <a:rPr lang="en-US" sz="1700" b="1" i="0" dirty="0">
                <a:solidFill>
                  <a:srgbClr val="000000"/>
                </a:solidFill>
                <a:effectLst/>
                <a:latin typeface="Times New Roman" panose="02020603050405020304" pitchFamily="18" charset="0"/>
                <a:cs typeface="Times New Roman" panose="02020603050405020304" pitchFamily="18" charset="0"/>
              </a:rPr>
              <a:t>object</a:t>
            </a:r>
            <a:r>
              <a:rPr lang="en-US" sz="1700" b="0" i="0"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1700" b="0" i="0" dirty="0">
                <a:solidFill>
                  <a:srgbClr val="000000"/>
                </a:solidFill>
                <a:effectLst/>
                <a:latin typeface="Times New Roman" panose="02020603050405020304" pitchFamily="18" charset="0"/>
                <a:cs typeface="Times New Roman" panose="02020603050405020304" pitchFamily="18" charset="0"/>
              </a:rPr>
              <a:t>A </a:t>
            </a:r>
            <a:r>
              <a:rPr lang="en-US" sz="1700" b="1" i="0" dirty="0">
                <a:solidFill>
                  <a:srgbClr val="000000"/>
                </a:solidFill>
                <a:effectLst/>
                <a:latin typeface="Times New Roman" panose="02020603050405020304" pitchFamily="18" charset="0"/>
                <a:cs typeface="Times New Roman" panose="02020603050405020304" pitchFamily="18" charset="0"/>
              </a:rPr>
              <a:t>property</a:t>
            </a:r>
            <a:r>
              <a:rPr lang="en-US" sz="1700" b="0" i="0" dirty="0">
                <a:solidFill>
                  <a:srgbClr val="000000"/>
                </a:solidFill>
                <a:effectLst/>
                <a:latin typeface="Times New Roman" panose="02020603050405020304" pitchFamily="18" charset="0"/>
                <a:cs typeface="Times New Roman" panose="02020603050405020304" pitchFamily="18" charset="0"/>
              </a:rPr>
              <a:t> is a value that you can get or set (like changing the content of an HTML element).</a:t>
            </a:r>
          </a:p>
          <a:p>
            <a:pPr marL="342900" indent="-342900" algn="just">
              <a:buFont typeface="Wingdings" panose="05000000000000000000" pitchFamily="2" charset="2"/>
              <a:buChar char="q"/>
            </a:pPr>
            <a:r>
              <a:rPr lang="en-US" sz="1700" b="0" i="0" dirty="0">
                <a:solidFill>
                  <a:srgbClr val="000000"/>
                </a:solidFill>
                <a:effectLst/>
                <a:latin typeface="Times New Roman" panose="02020603050405020304" pitchFamily="18" charset="0"/>
                <a:cs typeface="Times New Roman" panose="02020603050405020304" pitchFamily="18" charset="0"/>
              </a:rPr>
              <a:t>A </a:t>
            </a:r>
            <a:r>
              <a:rPr lang="en-US" sz="1700" b="1" i="0" dirty="0">
                <a:solidFill>
                  <a:srgbClr val="000000"/>
                </a:solidFill>
                <a:effectLst/>
                <a:latin typeface="Times New Roman" panose="02020603050405020304" pitchFamily="18" charset="0"/>
                <a:cs typeface="Times New Roman" panose="02020603050405020304" pitchFamily="18" charset="0"/>
              </a:rPr>
              <a:t>method</a:t>
            </a:r>
            <a:r>
              <a:rPr lang="en-US" sz="1700" b="0" i="0" dirty="0">
                <a:solidFill>
                  <a:srgbClr val="000000"/>
                </a:solidFill>
                <a:effectLst/>
                <a:latin typeface="Times New Roman" panose="02020603050405020304" pitchFamily="18" charset="0"/>
                <a:cs typeface="Times New Roman" panose="02020603050405020304" pitchFamily="18" charset="0"/>
              </a:rPr>
              <a:t> is an action you can do (like add or deleting an HTML element).</a:t>
            </a:r>
          </a:p>
          <a:p>
            <a:pPr marL="342900" indent="-342900" algn="just">
              <a:buFont typeface="Wingdings" panose="05000000000000000000" pitchFamily="2" charset="2"/>
              <a:buChar char="q"/>
            </a:pP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code example </a:t>
            </a:r>
            <a:r>
              <a:rPr kumimoji="0" lang="en-US" altLang="en-US" sz="17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getElementById</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while </a:t>
            </a:r>
            <a:r>
              <a:rPr kumimoji="0" lang="en-US" altLang="en-US" sz="17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innerHTML</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property</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common way to access an HTML element is to use the </a:t>
            </a:r>
            <a:r>
              <a:rPr kumimoji="0" lang="en-US" altLang="en-US" sz="17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id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t>
            </a:r>
            <a:r>
              <a:rPr kumimoji="0" lang="en-US" altLang="en-US" sz="17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 class</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the element.</a:t>
            </a:r>
            <a:r>
              <a:rPr lang="en-US" altLang="en-US" sz="1700" dirty="0">
                <a:solidFill>
                  <a:schemeClr val="tx1"/>
                </a:solidFill>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example  the </a:t>
            </a:r>
            <a:r>
              <a:rPr kumimoji="0" lang="en-US" altLang="en-US" sz="17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getElementById</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used </a:t>
            </a:r>
            <a:r>
              <a:rPr kumimoji="0" lang="en-US" altLang="en-US" sz="17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id=“hello"</a:t>
            </a:r>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find the element.</a:t>
            </a:r>
          </a:p>
          <a:p>
            <a:pPr marL="342900" indent="-342900" algn="just">
              <a:buFont typeface="Wingdings" panose="05000000000000000000" pitchFamily="2" charset="2"/>
              <a:buChar char="q"/>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easiest way to get the content of an element is by using the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innerHTML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The </a:t>
            </a:r>
            <a:r>
              <a:rPr kumimoji="0" lang="en-US" altLang="en-US" sz="1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innerHTML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useful for getting or replacing the content of HTML elements.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428792" y="1170059"/>
            <a:ext cx="5628529" cy="5257800"/>
          </a:xfrm>
        </p:spPr>
        <p:txBody>
          <a:bodyPr/>
          <a:lstStyle/>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45CC902-043E-94BC-1BF1-8117AD624EC3}"/>
              </a:ext>
            </a:extLst>
          </p:cNvPr>
          <p:cNvPicPr>
            <a:picLocks noChangeAspect="1"/>
          </p:cNvPicPr>
          <p:nvPr/>
        </p:nvPicPr>
        <p:blipFill>
          <a:blip r:embed="rId2"/>
          <a:stretch>
            <a:fillRect/>
          </a:stretch>
        </p:blipFill>
        <p:spPr>
          <a:xfrm>
            <a:off x="6652921" y="1698172"/>
            <a:ext cx="5168965" cy="3989770"/>
          </a:xfrm>
          <a:prstGeom prst="rect">
            <a:avLst/>
          </a:prstGeom>
        </p:spPr>
      </p:pic>
    </p:spTree>
    <p:extLst>
      <p:ext uri="{BB962C8B-B14F-4D97-AF65-F5344CB8AC3E}">
        <p14:creationId xmlns:p14="http://schemas.microsoft.com/office/powerpoint/2010/main" val="442439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0" y="1250302"/>
            <a:ext cx="6606073" cy="5411038"/>
          </a:xfrm>
        </p:spPr>
        <p:txBody>
          <a:bodyPr>
            <a:normAutofit/>
          </a:bodyPr>
          <a:lstStyle/>
          <a:p>
            <a:pPr algn="ctr"/>
            <a:r>
              <a:rPr lang="nl-NL" sz="2400" b="1" i="0" u="sng" dirty="0">
                <a:solidFill>
                  <a:srgbClr val="FF0000"/>
                </a:solidFill>
                <a:effectLst/>
                <a:latin typeface="Times New Roman" panose="02020603050405020304" pitchFamily="18" charset="0"/>
                <a:cs typeface="Times New Roman" panose="02020603050405020304" pitchFamily="18" charset="0"/>
              </a:rPr>
              <a:t>The HTML DOM Document Object</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document</a:t>
            </a:r>
            <a:r>
              <a:rPr lang="en-US" sz="2000" b="0" i="0" dirty="0">
                <a:solidFill>
                  <a:srgbClr val="000000"/>
                </a:solidFill>
                <a:effectLst/>
                <a:latin typeface="Times New Roman" panose="02020603050405020304" pitchFamily="18" charset="0"/>
                <a:cs typeface="Times New Roman" panose="02020603050405020304" pitchFamily="18" charset="0"/>
              </a:rPr>
              <a:t> object represents your web page.</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If you want to access any element in an HTML page, you always start with accessing the document object. </a:t>
            </a:r>
            <a:r>
              <a:rPr lang="en-US" sz="2000" dirty="0">
                <a:solidFill>
                  <a:srgbClr val="000000"/>
                </a:solidFill>
                <a:latin typeface="Times New Roman" panose="02020603050405020304" pitchFamily="18" charset="0"/>
                <a:cs typeface="Times New Roman" panose="02020603050405020304" pitchFamily="18" charset="0"/>
              </a:rPr>
              <a:t>here</a:t>
            </a:r>
            <a:r>
              <a:rPr lang="en-US" sz="2000" b="0" i="0" dirty="0">
                <a:solidFill>
                  <a:srgbClr val="000000"/>
                </a:solidFill>
                <a:effectLst/>
                <a:latin typeface="Times New Roman" panose="02020603050405020304" pitchFamily="18" charset="0"/>
                <a:cs typeface="Times New Roman" panose="02020603050405020304" pitchFamily="18" charset="0"/>
              </a:rPr>
              <a:t> are some examples of how you can use the document object to:</a:t>
            </a:r>
          </a:p>
          <a:p>
            <a:pPr marL="800100" lvl="1" indent="-342900" algn="just">
              <a:buFont typeface="Wingdings" panose="05000000000000000000" pitchFamily="2" charset="2"/>
              <a:buChar char="§"/>
            </a:pPr>
            <a:r>
              <a:rPr lang="en-US" sz="2000" b="0" i="0" u="sng" dirty="0">
                <a:solidFill>
                  <a:srgbClr val="FF0000"/>
                </a:solidFill>
                <a:effectLst/>
                <a:latin typeface="Times New Roman" panose="02020603050405020304" pitchFamily="18" charset="0"/>
                <a:cs typeface="Times New Roman" panose="02020603050405020304" pitchFamily="18" charset="0"/>
              </a:rPr>
              <a:t>Finding HTML Elements</a:t>
            </a:r>
          </a:p>
          <a:p>
            <a:pPr marL="342900" indent="-342900" algn="just">
              <a:buFont typeface="Wingdings" panose="05000000000000000000" pitchFamily="2" charset="2"/>
              <a:buChar char="q"/>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736702" y="1170059"/>
            <a:ext cx="5320619" cy="5257800"/>
          </a:xfrm>
        </p:spPr>
        <p:txBody>
          <a:bodyPr/>
          <a:lstStyle/>
          <a:p>
            <a:pPr algn="just">
              <a:buFont typeface="Wingdings" panose="05000000000000000000" pitchFamily="2" charset="2"/>
              <a:buChar char="§"/>
            </a:pPr>
            <a:r>
              <a:rPr lang="en-US" u="sng" dirty="0">
                <a:solidFill>
                  <a:srgbClr val="000000"/>
                </a:solidFill>
                <a:latin typeface="Times New Roman" panose="02020603050405020304" pitchFamily="18" charset="0"/>
                <a:cs typeface="Times New Roman" panose="02020603050405020304" pitchFamily="18" charset="0"/>
              </a:rPr>
              <a:t> </a:t>
            </a:r>
            <a:r>
              <a:rPr lang="en-US" sz="2400" u="sng" dirty="0">
                <a:solidFill>
                  <a:srgbClr val="FF0000"/>
                </a:solidFill>
                <a:latin typeface="Times New Roman" panose="02020603050405020304" pitchFamily="18" charset="0"/>
                <a:cs typeface="Times New Roman" panose="02020603050405020304" pitchFamily="18" charset="0"/>
              </a:rPr>
              <a:t>change </a:t>
            </a:r>
            <a:r>
              <a:rPr lang="en-US" sz="2400" b="0" i="0" u="sng" dirty="0">
                <a:solidFill>
                  <a:srgbClr val="FF0000"/>
                </a:solidFill>
                <a:effectLst/>
                <a:latin typeface="Times New Roman" panose="02020603050405020304" pitchFamily="18" charset="0"/>
                <a:cs typeface="Times New Roman" panose="02020603050405020304" pitchFamily="18" charset="0"/>
              </a:rPr>
              <a:t> HTML Elements</a:t>
            </a:r>
          </a:p>
          <a:p>
            <a:pPr algn="just">
              <a:buFont typeface="Wingdings" panose="05000000000000000000" pitchFamily="2" charset="2"/>
              <a:buChar char="§"/>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0" i="0" u="sng" dirty="0">
                <a:solidFill>
                  <a:srgbClr val="FF0000"/>
                </a:solidFill>
                <a:effectLst/>
                <a:latin typeface="Times New Roman" panose="02020603050405020304" pitchFamily="18" charset="0"/>
                <a:cs typeface="Times New Roman" panose="02020603050405020304" pitchFamily="18" charset="0"/>
              </a:rPr>
              <a:t>Adding and Deleting Elements</a:t>
            </a: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BECEBC-44DD-7FA2-1BB0-105980FF3FB6}"/>
              </a:ext>
            </a:extLst>
          </p:cNvPr>
          <p:cNvPicPr>
            <a:picLocks noChangeAspect="1"/>
          </p:cNvPicPr>
          <p:nvPr/>
        </p:nvPicPr>
        <p:blipFill>
          <a:blip r:embed="rId2"/>
          <a:stretch>
            <a:fillRect/>
          </a:stretch>
        </p:blipFill>
        <p:spPr>
          <a:xfrm>
            <a:off x="415581" y="3798959"/>
            <a:ext cx="5877217" cy="2066925"/>
          </a:xfrm>
          <a:prstGeom prst="rect">
            <a:avLst/>
          </a:prstGeom>
        </p:spPr>
      </p:pic>
      <p:pic>
        <p:nvPicPr>
          <p:cNvPr id="7" name="Picture 6">
            <a:extLst>
              <a:ext uri="{FF2B5EF4-FFF2-40B4-BE49-F238E27FC236}">
                <a16:creationId xmlns:a16="http://schemas.microsoft.com/office/drawing/2014/main" id="{526835BD-0A56-9078-298B-4D1F592F414D}"/>
              </a:ext>
            </a:extLst>
          </p:cNvPr>
          <p:cNvPicPr>
            <a:picLocks noChangeAspect="1"/>
          </p:cNvPicPr>
          <p:nvPr/>
        </p:nvPicPr>
        <p:blipFill>
          <a:blip r:embed="rId3"/>
          <a:stretch>
            <a:fillRect/>
          </a:stretch>
        </p:blipFill>
        <p:spPr>
          <a:xfrm>
            <a:off x="6802501" y="1875453"/>
            <a:ext cx="5473473" cy="1683981"/>
          </a:xfrm>
          <a:prstGeom prst="rect">
            <a:avLst/>
          </a:prstGeom>
        </p:spPr>
      </p:pic>
      <p:pic>
        <p:nvPicPr>
          <p:cNvPr id="8" name="Picture 7">
            <a:extLst>
              <a:ext uri="{FF2B5EF4-FFF2-40B4-BE49-F238E27FC236}">
                <a16:creationId xmlns:a16="http://schemas.microsoft.com/office/drawing/2014/main" id="{1088556C-4CCA-C881-F047-9A28C0B08CB2}"/>
              </a:ext>
            </a:extLst>
          </p:cNvPr>
          <p:cNvPicPr>
            <a:picLocks noChangeAspect="1"/>
          </p:cNvPicPr>
          <p:nvPr/>
        </p:nvPicPr>
        <p:blipFill>
          <a:blip r:embed="rId4"/>
          <a:stretch>
            <a:fillRect/>
          </a:stretch>
        </p:blipFill>
        <p:spPr>
          <a:xfrm>
            <a:off x="6976665" y="4415246"/>
            <a:ext cx="5125147" cy="2012613"/>
          </a:xfrm>
          <a:prstGeom prst="rect">
            <a:avLst/>
          </a:prstGeom>
        </p:spPr>
      </p:pic>
    </p:spTree>
    <p:extLst>
      <p:ext uri="{BB962C8B-B14F-4D97-AF65-F5344CB8AC3E}">
        <p14:creationId xmlns:p14="http://schemas.microsoft.com/office/powerpoint/2010/main" val="284841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dirty="0">
                <a:solidFill>
                  <a:srgbClr val="00B0F0"/>
                </a:solidFill>
                <a:latin typeface="Times New Roman" panose="02020603050405020304" pitchFamily="18" charset="0"/>
                <a:cs typeface="Times New Roman" panose="02020603050405020304" pitchFamily="18" charset="0"/>
              </a:rPr>
              <a:t>Interpreted vs Compiled Languages</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marL="342900" indent="-342900" algn="just">
              <a:buFont typeface="Wingdings" panose="05000000000000000000" pitchFamily="2" charset="2"/>
              <a:buChar char="q"/>
            </a:pPr>
            <a:r>
              <a:rPr lang="en-US" sz="2000" b="1" i="0" dirty="0">
                <a:solidFill>
                  <a:srgbClr val="FF0000"/>
                </a:solidFill>
                <a:effectLst/>
                <a:latin typeface="Times New Roman" panose="02020603050405020304" pitchFamily="18" charset="0"/>
                <a:cs typeface="Times New Roman" panose="02020603050405020304" pitchFamily="18" charset="0"/>
              </a:rPr>
              <a:t>Interpreted languages</a:t>
            </a:r>
            <a:r>
              <a:rPr lang="en-US" sz="2000" b="0" i="0" dirty="0">
                <a:solidFill>
                  <a:srgbClr val="1B1B1B"/>
                </a:solidFill>
                <a:effectLst/>
                <a:latin typeface="Times New Roman" panose="02020603050405020304" pitchFamily="18" charset="0"/>
                <a:cs typeface="Times New Roman" panose="02020603050405020304" pitchFamily="18" charset="0"/>
              </a:rPr>
              <a:t>: the code in interpreted languages is run from top to bottom and the result of running the code is immediately returned. You don't have to transform the code into a different form before the browser runs it. The code is received in its programmer-friendly text form and processed directly from that. </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JavaScript is a lightweight interpreted programming language. The web browser receives the JavaScript code in its original text form and runs the script from that.</a:t>
            </a: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615404" y="1170058"/>
            <a:ext cx="5377232" cy="5547265"/>
          </a:xfrm>
        </p:spPr>
        <p:txBody>
          <a:bodyPr>
            <a:normAutofit/>
          </a:bodyPr>
          <a:lstStyle/>
          <a:p>
            <a:pPr algn="just">
              <a:buFont typeface="Wingdings" panose="05000000000000000000" pitchFamily="2" charset="2"/>
              <a:buChar char="q"/>
            </a:pPr>
            <a:r>
              <a:rPr lang="en-US" b="1" i="0" dirty="0">
                <a:solidFill>
                  <a:srgbClr val="FF0000"/>
                </a:solidFill>
                <a:effectLst/>
                <a:latin typeface="Times New Roman" panose="02020603050405020304" pitchFamily="18" charset="0"/>
                <a:cs typeface="Times New Roman" panose="02020603050405020304" pitchFamily="18" charset="0"/>
              </a:rPr>
              <a:t>Compiled languages </a:t>
            </a:r>
            <a:r>
              <a:rPr lang="en-US" b="0" i="0" dirty="0">
                <a:solidFill>
                  <a:srgbClr val="1B1B1B"/>
                </a:solidFill>
                <a:effectLst/>
                <a:latin typeface="Times New Roman" panose="02020603050405020304" pitchFamily="18" charset="0"/>
                <a:cs typeface="Times New Roman" panose="02020603050405020304" pitchFamily="18" charset="0"/>
              </a:rPr>
              <a:t>on the other hand are transformed (compiled) into another form before they are run by the computer. For example, C/C++ are compiled into machine code that is then run by the computer. The program is executed from a binary format, which was generated from the original program source code.</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794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0" y="1250302"/>
            <a:ext cx="6606073" cy="5411038"/>
          </a:xfrm>
        </p:spPr>
        <p:txBody>
          <a:bodyPr>
            <a:normAutofit/>
          </a:bodyPr>
          <a:lstStyle/>
          <a:p>
            <a:pPr algn="ctr"/>
            <a:r>
              <a:rPr lang="en-US" sz="2400" b="1" i="0" u="sng" dirty="0">
                <a:solidFill>
                  <a:srgbClr val="FF0000"/>
                </a:solidFill>
                <a:effectLst/>
                <a:latin typeface="Times New Roman" panose="02020603050405020304" pitchFamily="18" charset="0"/>
                <a:cs typeface="Times New Roman" panose="02020603050405020304" pitchFamily="18" charset="0"/>
              </a:rPr>
              <a:t>Finding HTML Elements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Often, with JavaScript, you want to manipulate HTML elements. To do so, you have to find the elements first. Following are the ways you can find the element:</a:t>
            </a:r>
          </a:p>
          <a:p>
            <a:pPr marL="342900" indent="-342900" algn="just">
              <a:buFont typeface="Wingdings" panose="05000000000000000000" pitchFamily="2" charset="2"/>
              <a:buChar char="§"/>
            </a:pPr>
            <a:r>
              <a:rPr lang="en-US" sz="2000" b="0" i="0" u="sng" dirty="0">
                <a:solidFill>
                  <a:schemeClr val="tx1"/>
                </a:solidFill>
                <a:effectLst/>
                <a:latin typeface="Times New Roman" panose="02020603050405020304" pitchFamily="18" charset="0"/>
                <a:cs typeface="Times New Roman" panose="02020603050405020304" pitchFamily="18" charset="0"/>
              </a:rPr>
              <a:t>Finding HTML Element </a:t>
            </a:r>
            <a:r>
              <a:rPr lang="en-US" sz="2000" b="0" i="0" u="sng" dirty="0">
                <a:solidFill>
                  <a:srgbClr val="FF0000"/>
                </a:solidFill>
                <a:effectLst/>
                <a:latin typeface="Times New Roman" panose="02020603050405020304" pitchFamily="18" charset="0"/>
                <a:cs typeface="Times New Roman" panose="02020603050405020304" pitchFamily="18" charset="0"/>
              </a:rPr>
              <a:t>by Id</a:t>
            </a:r>
          </a:p>
          <a:p>
            <a:pPr marL="800100" lvl="1" indent="-342900" algn="just" eaLnBrk="0" fontAlgn="base" hangingPunct="0">
              <a:lnSpc>
                <a:spcPct val="100000"/>
              </a:lnSpc>
              <a:spcBef>
                <a:spcPct val="0"/>
              </a:spcBef>
              <a:spcAft>
                <a:spcPct val="0"/>
              </a:spcAft>
              <a:buClrTx/>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easiest way to find an HTML element in the DOM, is by using the element id. </a:t>
            </a:r>
          </a:p>
          <a:p>
            <a:pPr marL="800100" lvl="1" indent="-342900" algn="just" eaLnBrk="0" fontAlgn="base" hangingPunct="0">
              <a:lnSpc>
                <a:spcPct val="100000"/>
              </a:lnSpc>
              <a:spcBef>
                <a:spcPct val="0"/>
              </a:spcBef>
              <a:spcAft>
                <a:spcPct val="0"/>
              </a:spcAft>
              <a:buClr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element is found, the method will return the element as an object (in element).</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element is not found, element will contain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null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800100" lvl="1" indent="-342900" algn="just" eaLnBrk="0" fontAlgn="base" hangingPunct="0">
              <a:lnSpc>
                <a:spcPct val="100000"/>
              </a:lnSpc>
              <a:spcBef>
                <a:spcPct val="0"/>
              </a:spcBef>
              <a:spcAft>
                <a:spcPct val="0"/>
              </a:spcAft>
              <a:buClr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rPr>
              <a:t>The example in this slide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finds the element with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id="name"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gn="just" eaLnBrk="0" fontAlgn="base" hangingPunct="0">
              <a:lnSpc>
                <a:spcPct val="100000"/>
              </a:lnSpc>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736702" y="1170059"/>
            <a:ext cx="5320619" cy="5411038"/>
          </a:xfrm>
        </p:spPr>
        <p:txBody>
          <a:bodyPr/>
          <a:lstStyle/>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D7FA608-CAAC-73FB-4927-D9CEA54A1393}"/>
              </a:ext>
            </a:extLst>
          </p:cNvPr>
          <p:cNvPicPr>
            <a:picLocks noChangeAspect="1"/>
          </p:cNvPicPr>
          <p:nvPr/>
        </p:nvPicPr>
        <p:blipFill>
          <a:blip r:embed="rId2"/>
          <a:stretch>
            <a:fillRect/>
          </a:stretch>
        </p:blipFill>
        <p:spPr>
          <a:xfrm>
            <a:off x="6848668" y="1170059"/>
            <a:ext cx="5343332" cy="5491281"/>
          </a:xfrm>
          <a:prstGeom prst="rect">
            <a:avLst/>
          </a:prstGeom>
        </p:spPr>
      </p:pic>
    </p:spTree>
    <p:extLst>
      <p:ext uri="{BB962C8B-B14F-4D97-AF65-F5344CB8AC3E}">
        <p14:creationId xmlns:p14="http://schemas.microsoft.com/office/powerpoint/2010/main" val="705473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just"/>
            <a:r>
              <a:rPr lang="en-US" sz="2400" b="0" i="0" u="sng" dirty="0">
                <a:solidFill>
                  <a:schemeClr val="tx1"/>
                </a:solidFill>
                <a:effectLst/>
                <a:latin typeface="Segoe UI" panose="020B0502040204020203" pitchFamily="34" charset="0"/>
              </a:rPr>
              <a:t>Finding HTML Elements </a:t>
            </a:r>
            <a:r>
              <a:rPr lang="en-US" sz="2400" b="0" i="0" u="sng" dirty="0">
                <a:solidFill>
                  <a:srgbClr val="FF0000"/>
                </a:solidFill>
                <a:effectLst/>
                <a:latin typeface="Segoe UI" panose="020B0502040204020203" pitchFamily="34" charset="0"/>
              </a:rPr>
              <a:t>by Tag Name</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example on the right side, finds the element with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id="main"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then finds all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elements inside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"main"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736702" y="1170059"/>
            <a:ext cx="5320619" cy="5411038"/>
          </a:xfrm>
        </p:spPr>
        <p:txBody>
          <a:bodyPr/>
          <a:lstStyle/>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CF3BA2F-5D47-86D1-B847-AC0B8BC871CA}"/>
              </a:ext>
            </a:extLst>
          </p:cNvPr>
          <p:cNvPicPr>
            <a:picLocks noChangeAspect="1"/>
          </p:cNvPicPr>
          <p:nvPr/>
        </p:nvPicPr>
        <p:blipFill>
          <a:blip r:embed="rId2"/>
          <a:stretch>
            <a:fillRect/>
          </a:stretch>
        </p:blipFill>
        <p:spPr>
          <a:xfrm>
            <a:off x="6276393" y="1399592"/>
            <a:ext cx="4686506" cy="4742964"/>
          </a:xfrm>
          <a:prstGeom prst="rect">
            <a:avLst/>
          </a:prstGeom>
        </p:spPr>
      </p:pic>
    </p:spTree>
    <p:extLst>
      <p:ext uri="{BB962C8B-B14F-4D97-AF65-F5344CB8AC3E}">
        <p14:creationId xmlns:p14="http://schemas.microsoft.com/office/powerpoint/2010/main" val="1665656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ctr"/>
            <a:r>
              <a:rPr lang="en-US" sz="2400" b="0" i="0" u="sng" dirty="0">
                <a:solidFill>
                  <a:srgbClr val="000000"/>
                </a:solidFill>
                <a:effectLst/>
                <a:latin typeface="Times New Roman" panose="02020603050405020304" pitchFamily="18" charset="0"/>
                <a:cs typeface="Times New Roman" panose="02020603050405020304" pitchFamily="18" charset="0"/>
              </a:rPr>
              <a:t>Finding HTML Elements </a:t>
            </a:r>
            <a:r>
              <a:rPr lang="en-US" sz="2400" b="0" i="0" u="sng" dirty="0">
                <a:solidFill>
                  <a:srgbClr val="FF0000"/>
                </a:solidFill>
                <a:effectLst/>
                <a:latin typeface="Times New Roman" panose="02020603050405020304" pitchFamily="18" charset="0"/>
                <a:cs typeface="Times New Roman" panose="02020603050405020304" pitchFamily="18" charset="0"/>
              </a:rPr>
              <a:t>by Class Name</a:t>
            </a:r>
          </a:p>
          <a:p>
            <a:pPr algn="just"/>
            <a:endParaRPr lang="en-US" sz="2400" b="0" i="0" u="sng" dirty="0">
              <a:solidFill>
                <a:srgbClr val="FF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want to find all HTML elements with the same class name, use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getElementsByClassName</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example returns a list of all elements with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class="intro"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03D6EF-9556-1792-A363-7D082CD83335}"/>
              </a:ext>
            </a:extLst>
          </p:cNvPr>
          <p:cNvPicPr>
            <a:picLocks noChangeAspect="1"/>
          </p:cNvPicPr>
          <p:nvPr/>
        </p:nvPicPr>
        <p:blipFill>
          <a:blip r:embed="rId2"/>
          <a:stretch>
            <a:fillRect/>
          </a:stretch>
        </p:blipFill>
        <p:spPr>
          <a:xfrm>
            <a:off x="6593633" y="1172255"/>
            <a:ext cx="5320620" cy="4905375"/>
          </a:xfrm>
          <a:prstGeom prst="rect">
            <a:avLst/>
          </a:prstGeom>
        </p:spPr>
      </p:pic>
    </p:spTree>
    <p:extLst>
      <p:ext uri="{BB962C8B-B14F-4D97-AF65-F5344CB8AC3E}">
        <p14:creationId xmlns:p14="http://schemas.microsoft.com/office/powerpoint/2010/main" val="2622165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ctr"/>
            <a:r>
              <a:rPr lang="en-US" sz="2400" b="0" i="0" u="sng" dirty="0">
                <a:solidFill>
                  <a:srgbClr val="000000"/>
                </a:solidFill>
                <a:effectLst/>
                <a:latin typeface="Times New Roman" panose="02020603050405020304" pitchFamily="18" charset="0"/>
                <a:cs typeface="Times New Roman" panose="02020603050405020304" pitchFamily="18" charset="0"/>
              </a:rPr>
              <a:t>Finding HTML Elements </a:t>
            </a:r>
            <a:r>
              <a:rPr lang="en-US" sz="2400" b="0" i="0" u="sng" dirty="0">
                <a:solidFill>
                  <a:srgbClr val="FF0000"/>
                </a:solidFill>
                <a:effectLst/>
                <a:latin typeface="Times New Roman" panose="02020603050405020304" pitchFamily="18" charset="0"/>
                <a:cs typeface="Times New Roman" panose="02020603050405020304" pitchFamily="18" charset="0"/>
              </a:rPr>
              <a:t>by CSS Selectors</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want to find all HTML elements that match a specified CSS selector (id, class names, types, attributes, values of attributes,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etc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use the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querySelectorAll</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example on the right side  returns a list of all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elements with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class="intro"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ACC78EB-D431-CE80-B4D4-75423CE78B02}"/>
              </a:ext>
            </a:extLst>
          </p:cNvPr>
          <p:cNvPicPr>
            <a:picLocks noChangeAspect="1"/>
          </p:cNvPicPr>
          <p:nvPr/>
        </p:nvPicPr>
        <p:blipFill>
          <a:blip r:embed="rId2"/>
          <a:stretch>
            <a:fillRect/>
          </a:stretch>
        </p:blipFill>
        <p:spPr>
          <a:xfrm>
            <a:off x="6503438" y="1474237"/>
            <a:ext cx="5076182" cy="5001208"/>
          </a:xfrm>
          <a:prstGeom prst="rect">
            <a:avLst/>
          </a:prstGeom>
        </p:spPr>
      </p:pic>
    </p:spTree>
    <p:extLst>
      <p:ext uri="{BB962C8B-B14F-4D97-AF65-F5344CB8AC3E}">
        <p14:creationId xmlns:p14="http://schemas.microsoft.com/office/powerpoint/2010/main" val="2299023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ctr"/>
            <a:r>
              <a:rPr lang="en-US" sz="2400" b="0" i="0" u="sng" dirty="0">
                <a:solidFill>
                  <a:schemeClr val="tx1"/>
                </a:solidFill>
                <a:effectLst/>
                <a:latin typeface="Times New Roman" panose="02020603050405020304" pitchFamily="18" charset="0"/>
                <a:cs typeface="Times New Roman" panose="02020603050405020304" pitchFamily="18" charset="0"/>
              </a:rPr>
              <a:t>Changing the Value </a:t>
            </a:r>
            <a:r>
              <a:rPr lang="en-US" sz="2400" b="0" i="0" u="sng" dirty="0">
                <a:solidFill>
                  <a:srgbClr val="FF0000"/>
                </a:solidFill>
                <a:effectLst/>
                <a:latin typeface="Times New Roman" panose="02020603050405020304" pitchFamily="18" charset="0"/>
                <a:cs typeface="Times New Roman" panose="02020603050405020304" pitchFamily="18" charset="0"/>
              </a:rPr>
              <a:t>of an Attribute</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To change the value of an HTML attribute, use this syntax:</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example in this slide changes the value of the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src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attribute of an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img</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C90DFF-8B41-F9F4-4279-19EE1C7E83E6}"/>
              </a:ext>
            </a:extLst>
          </p:cNvPr>
          <p:cNvPicPr>
            <a:picLocks noChangeAspect="1"/>
          </p:cNvPicPr>
          <p:nvPr/>
        </p:nvPicPr>
        <p:blipFill>
          <a:blip r:embed="rId2"/>
          <a:stretch>
            <a:fillRect/>
          </a:stretch>
        </p:blipFill>
        <p:spPr>
          <a:xfrm>
            <a:off x="875718" y="2291151"/>
            <a:ext cx="5400675" cy="409575"/>
          </a:xfrm>
          <a:prstGeom prst="rect">
            <a:avLst/>
          </a:prstGeom>
        </p:spPr>
      </p:pic>
      <p:pic>
        <p:nvPicPr>
          <p:cNvPr id="7" name="Picture 6">
            <a:extLst>
              <a:ext uri="{FF2B5EF4-FFF2-40B4-BE49-F238E27FC236}">
                <a16:creationId xmlns:a16="http://schemas.microsoft.com/office/drawing/2014/main" id="{A24C594C-8FEE-60FB-AF97-21C1D3A944B5}"/>
              </a:ext>
            </a:extLst>
          </p:cNvPr>
          <p:cNvPicPr>
            <a:picLocks noChangeAspect="1"/>
          </p:cNvPicPr>
          <p:nvPr/>
        </p:nvPicPr>
        <p:blipFill>
          <a:blip r:embed="rId3"/>
          <a:stretch>
            <a:fillRect/>
          </a:stretch>
        </p:blipFill>
        <p:spPr>
          <a:xfrm>
            <a:off x="6276393" y="1507088"/>
            <a:ext cx="5794310" cy="4352536"/>
          </a:xfrm>
          <a:prstGeom prst="rect">
            <a:avLst/>
          </a:prstGeom>
        </p:spPr>
      </p:pic>
    </p:spTree>
    <p:extLst>
      <p:ext uri="{BB962C8B-B14F-4D97-AF65-F5344CB8AC3E}">
        <p14:creationId xmlns:p14="http://schemas.microsoft.com/office/powerpoint/2010/main" val="3707272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ctr"/>
            <a:r>
              <a:rPr lang="en-US" sz="2400" b="0" i="0" u="sng" dirty="0">
                <a:solidFill>
                  <a:schemeClr val="tx1"/>
                </a:solidFill>
                <a:effectLst/>
                <a:latin typeface="Times New Roman" panose="02020603050405020304" pitchFamily="18" charset="0"/>
                <a:cs typeface="Times New Roman" panose="02020603050405020304" pitchFamily="18" charset="0"/>
              </a:rPr>
              <a:t>Changing</a:t>
            </a:r>
            <a:r>
              <a:rPr lang="en-US" sz="2400" b="0" i="0" u="sng" dirty="0">
                <a:solidFill>
                  <a:srgbClr val="FF0000"/>
                </a:solidFill>
                <a:effectLst/>
                <a:latin typeface="Times New Roman" panose="02020603050405020304" pitchFamily="18" charset="0"/>
                <a:cs typeface="Times New Roman" panose="02020603050405020304" pitchFamily="18" charset="0"/>
              </a:rPr>
              <a:t> HTML Style</a:t>
            </a:r>
          </a:p>
          <a:p>
            <a:pPr marL="457200" indent="-4572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To change the style of an HTML element, use this syntax:</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example changes the style of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a:p>
            <a:pPr algn="just"/>
            <a:endParaRPr lang="en-US" sz="20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B051B4-C93D-2BFA-22B8-10B915639070}"/>
              </a:ext>
            </a:extLst>
          </p:cNvPr>
          <p:cNvPicPr>
            <a:picLocks noChangeAspect="1"/>
          </p:cNvPicPr>
          <p:nvPr/>
        </p:nvPicPr>
        <p:blipFill>
          <a:blip r:embed="rId2"/>
          <a:stretch>
            <a:fillRect/>
          </a:stretch>
        </p:blipFill>
        <p:spPr>
          <a:xfrm>
            <a:off x="729246" y="2407687"/>
            <a:ext cx="5186363" cy="419100"/>
          </a:xfrm>
          <a:prstGeom prst="rect">
            <a:avLst/>
          </a:prstGeom>
        </p:spPr>
      </p:pic>
      <p:pic>
        <p:nvPicPr>
          <p:cNvPr id="8" name="Picture 7">
            <a:extLst>
              <a:ext uri="{FF2B5EF4-FFF2-40B4-BE49-F238E27FC236}">
                <a16:creationId xmlns:a16="http://schemas.microsoft.com/office/drawing/2014/main" id="{19C2D193-9712-D6AA-21ED-EEEB0901B69E}"/>
              </a:ext>
            </a:extLst>
          </p:cNvPr>
          <p:cNvPicPr>
            <a:picLocks noChangeAspect="1"/>
          </p:cNvPicPr>
          <p:nvPr/>
        </p:nvPicPr>
        <p:blipFill>
          <a:blip r:embed="rId3"/>
          <a:stretch>
            <a:fillRect/>
          </a:stretch>
        </p:blipFill>
        <p:spPr>
          <a:xfrm>
            <a:off x="5988989" y="1410963"/>
            <a:ext cx="5915609" cy="5073813"/>
          </a:xfrm>
          <a:prstGeom prst="rect">
            <a:avLst/>
          </a:prstGeom>
        </p:spPr>
      </p:pic>
    </p:spTree>
    <p:extLst>
      <p:ext uri="{BB962C8B-B14F-4D97-AF65-F5344CB8AC3E}">
        <p14:creationId xmlns:p14="http://schemas.microsoft.com/office/powerpoint/2010/main" val="1890779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rmAutofit/>
          </a:bodyPr>
          <a:lstStyle/>
          <a:p>
            <a:pPr algn="ctr"/>
            <a:r>
              <a:rPr lang="en-US" sz="2400" b="1" i="0" u="sng" dirty="0">
                <a:solidFill>
                  <a:srgbClr val="FF0000"/>
                </a:solidFill>
                <a:effectLst/>
                <a:latin typeface="Times New Roman" panose="02020603050405020304" pitchFamily="18" charset="0"/>
                <a:cs typeface="Times New Roman" panose="02020603050405020304" pitchFamily="18" charset="0"/>
              </a:rPr>
              <a:t>Reacting to Events</a:t>
            </a:r>
          </a:p>
          <a:p>
            <a:pPr marL="342900" indent="-342900"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A JavaScript can be executed when an event occurs, like when a user clicks on an HTML element. Below are some of examples of HTML events:</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 user clicks the mouse</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 web page has loaded</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an image has been loaded</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the mouse moves over an element</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an input field is changed</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an HTML form is submitted</a:t>
            </a:r>
          </a:p>
          <a:p>
            <a:pPr marL="800100" lvl="1" indent="-342900" algn="just">
              <a:buFont typeface="Wingdings" panose="05000000000000000000" pitchFamily="2" charset="2"/>
              <a:buChar char="§"/>
            </a:pPr>
            <a:r>
              <a:rPr lang="en-US" sz="1700" b="0" i="0" dirty="0">
                <a:solidFill>
                  <a:srgbClr val="000000"/>
                </a:solidFill>
                <a:effectLst/>
                <a:latin typeface="Times New Roman" panose="02020603050405020304" pitchFamily="18" charset="0"/>
                <a:cs typeface="Times New Roman" panose="02020603050405020304" pitchFamily="18" charset="0"/>
              </a:rPr>
              <a:t>When a user strokes a key and so on.</a:t>
            </a:r>
          </a:p>
          <a:p>
            <a:pPr marL="285750" indent="-285750" algn="just">
              <a:buFont typeface="Wingdings" panose="05000000000000000000" pitchFamily="2" charset="2"/>
              <a:buChar char="q"/>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example here , the </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&lt;button&gt;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will display the date when  a user clicks on it.</a:t>
            </a:r>
          </a:p>
          <a:p>
            <a:pPr marL="285750" indent="-285750" algn="just">
              <a:buFont typeface="Wingdings" panose="05000000000000000000" pitchFamily="2" charset="2"/>
              <a:buChar char="q"/>
            </a:pPr>
            <a:r>
              <a:rPr lang="en-US" altLang="en-US" sz="2000" dirty="0">
                <a:solidFill>
                  <a:srgbClr val="000000"/>
                </a:solidFill>
                <a:latin typeface="Times New Roman" panose="02020603050405020304" pitchFamily="18" charset="0"/>
                <a:cs typeface="Times New Roman" panose="02020603050405020304" pitchFamily="18" charset="0"/>
              </a:rPr>
              <a:t>Visit the  following link to learn more on HTML  events: </a:t>
            </a:r>
            <a:r>
              <a:rPr lang="en-US" altLang="en-US" sz="2000" dirty="0">
                <a:solidFill>
                  <a:srgbClr val="00B0F0"/>
                </a:solidFill>
                <a:latin typeface="Times New Roman" panose="02020603050405020304" pitchFamily="18" charset="0"/>
                <a:cs typeface="Times New Roman" panose="02020603050405020304" pitchFamily="18" charset="0"/>
              </a:rPr>
              <a:t>https://www.w3schools.com/jsref/dom_obj_event.asp</a:t>
            </a:r>
            <a:endParaRPr kumimoji="0" lang="en-US" altLang="en-US" sz="2000"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859B5C-0E2E-CF92-8EA6-63430DCFE254}"/>
              </a:ext>
            </a:extLst>
          </p:cNvPr>
          <p:cNvPicPr>
            <a:picLocks noChangeAspect="1"/>
          </p:cNvPicPr>
          <p:nvPr/>
        </p:nvPicPr>
        <p:blipFill>
          <a:blip r:embed="rId2"/>
          <a:stretch>
            <a:fillRect/>
          </a:stretch>
        </p:blipFill>
        <p:spPr>
          <a:xfrm>
            <a:off x="6183086" y="1014412"/>
            <a:ext cx="5582815" cy="4829175"/>
          </a:xfrm>
          <a:prstGeom prst="rect">
            <a:avLst/>
          </a:prstGeom>
        </p:spPr>
      </p:pic>
    </p:spTree>
    <p:extLst>
      <p:ext uri="{BB962C8B-B14F-4D97-AF65-F5344CB8AC3E}">
        <p14:creationId xmlns:p14="http://schemas.microsoft.com/office/powerpoint/2010/main" val="3273447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612381" y="65315"/>
            <a:ext cx="5483619" cy="1007704"/>
          </a:xfrm>
        </p:spPr>
        <p:txBody>
          <a:bodyPr>
            <a:noAutofit/>
          </a:bodyPr>
          <a:lstStyle/>
          <a:p>
            <a:pPr algn="ctr"/>
            <a:r>
              <a:rPr lang="en-US" sz="3200" b="0" i="0" dirty="0">
                <a:solidFill>
                  <a:srgbClr val="00B0F0"/>
                </a:solidFill>
                <a:effectLst/>
                <a:latin typeface="Times New Roman" panose="02020603050405020304" pitchFamily="18" charset="0"/>
                <a:cs typeface="Times New Roman" panose="02020603050405020304" pitchFamily="18" charset="0"/>
              </a:rPr>
              <a:t>The HTML DOM (Document Object Model) </a:t>
            </a:r>
            <a:r>
              <a:rPr lang="en-US" sz="3200" b="0" i="0" dirty="0" err="1">
                <a:solidFill>
                  <a:srgbClr val="00B0F0"/>
                </a:solidFill>
                <a:effectLst/>
                <a:latin typeface="Times New Roman" panose="02020603050405020304" pitchFamily="18" charset="0"/>
                <a:cs typeface="Times New Roman" panose="02020603050405020304" pitchFamily="18" charset="0"/>
              </a:rPr>
              <a:t>cont</a:t>
            </a:r>
            <a:r>
              <a:rPr lang="en-US" sz="3200" b="0" i="0" dirty="0">
                <a:solidFill>
                  <a:srgbClr val="00B0F0"/>
                </a:solidFill>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1" y="1250302"/>
            <a:ext cx="5915608" cy="5411038"/>
          </a:xfrm>
        </p:spPr>
        <p:txBody>
          <a:bodyPr>
            <a:noAutofit/>
          </a:bodyPr>
          <a:lstStyle/>
          <a:p>
            <a:pPr algn="ctr"/>
            <a:r>
              <a:rPr lang="en-US" sz="1900" b="1" i="0" u="sng" dirty="0">
                <a:solidFill>
                  <a:srgbClr val="FF0000"/>
                </a:solidFill>
                <a:effectLst/>
                <a:latin typeface="Times New Roman" panose="02020603050405020304" pitchFamily="18" charset="0"/>
                <a:cs typeface="Times New Roman" panose="02020603050405020304" pitchFamily="18" charset="0"/>
              </a:rPr>
              <a:t>The </a:t>
            </a:r>
            <a:r>
              <a:rPr lang="en-US" sz="1900" b="1" i="0" u="sng" dirty="0" err="1">
                <a:solidFill>
                  <a:srgbClr val="FF0000"/>
                </a:solidFill>
                <a:effectLst/>
                <a:latin typeface="Times New Roman" panose="02020603050405020304" pitchFamily="18" charset="0"/>
                <a:cs typeface="Times New Roman" panose="02020603050405020304" pitchFamily="18" charset="0"/>
              </a:rPr>
              <a:t>addEventListener</a:t>
            </a:r>
            <a:r>
              <a:rPr lang="en-US" sz="1900" b="1" i="0" u="sng" dirty="0">
                <a:solidFill>
                  <a:srgbClr val="FF0000"/>
                </a:solidFill>
                <a:effectLst/>
                <a:latin typeface="Times New Roman" panose="02020603050405020304" pitchFamily="18" charset="0"/>
                <a:cs typeface="Times New Roman" panose="02020603050405020304" pitchFamily="18" charset="0"/>
              </a:rPr>
              <a:t>() method</a:t>
            </a:r>
          </a:p>
          <a:p>
            <a:pPr marL="342900" indent="-342900" algn="just">
              <a:buFont typeface="Wingdings" panose="05000000000000000000" pitchFamily="2" charset="2"/>
              <a:buChar char="q"/>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9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addEventListener</a:t>
            </a:r>
            <a:r>
              <a:rPr kumimoji="0" lang="en-US" altLang="en-US" sz="19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attaches an event handler to the specified element.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1900" b="0" i="0" dirty="0">
                <a:solidFill>
                  <a:srgbClr val="000000"/>
                </a:solidFill>
                <a:effectLst/>
                <a:latin typeface="Times New Roman" panose="02020603050405020304" pitchFamily="18" charset="0"/>
                <a:cs typeface="Times New Roman" panose="02020603050405020304" pitchFamily="18" charset="0"/>
              </a:rPr>
              <a:t>You can add many event handlers to one element.</a:t>
            </a:r>
          </a:p>
          <a:p>
            <a:pPr marL="342900" indent="-342900" algn="just">
              <a:buFont typeface="Wingdings" panose="05000000000000000000" pitchFamily="2" charset="2"/>
              <a:buChar char="q"/>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easily remove an event listener by using the </a:t>
            </a:r>
            <a:r>
              <a:rPr kumimoji="0" lang="en-US" altLang="en-US" sz="19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removeEventListener</a:t>
            </a:r>
            <a:r>
              <a:rPr kumimoji="0" lang="en-US" altLang="en-US" sz="19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US" sz="1900" b="0" i="0" dirty="0">
                <a:solidFill>
                  <a:srgbClr val="000000"/>
                </a:solidFill>
                <a:effectLst/>
                <a:latin typeface="Times New Roman" panose="02020603050405020304" pitchFamily="18" charset="0"/>
                <a:cs typeface="Times New Roman" panose="02020603050405020304" pitchFamily="18" charset="0"/>
              </a:rPr>
              <a:t>Syntax: </a:t>
            </a:r>
          </a:p>
          <a:p>
            <a:pPr algn="just"/>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ClrTx/>
              <a:buSzTx/>
              <a:buFont typeface="Wingdings" panose="05000000000000000000" pitchFamily="2" charset="2"/>
              <a:buChar char="q"/>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first parameter is the type of the event (like "</a:t>
            </a:r>
            <a:r>
              <a:rPr kumimoji="0" lang="en-US" altLang="en-US" sz="19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click</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t>
            </a:r>
            <a:r>
              <a:rPr kumimoji="0" lang="en-US" altLang="en-US" sz="19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mousedown</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any other </a:t>
            </a:r>
            <a:r>
              <a:rPr lang="en-US" altLang="en-US" sz="1900" dirty="0">
                <a:solidFill>
                  <a:srgbClr val="000000"/>
                </a:solidFill>
                <a:latin typeface="Times New Roman" panose="02020603050405020304" pitchFamily="18" charset="0"/>
                <a:cs typeface="Times New Roman" panose="02020603050405020304" pitchFamily="18" charset="0"/>
              </a:rPr>
              <a:t>HTML DOM Event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second parameter is the function we want to call when the event occurs.</a:t>
            </a:r>
          </a:p>
          <a:p>
            <a:pPr marL="342900" indent="-342900" algn="just" eaLnBrk="0" fontAlgn="base" hangingPunct="0">
              <a:lnSpc>
                <a:spcPct val="100000"/>
              </a:lnSpc>
              <a:spcBef>
                <a:spcPct val="0"/>
              </a:spcBef>
              <a:spcAft>
                <a:spcPct val="0"/>
              </a:spcAft>
              <a:buClrTx/>
              <a:buSzTx/>
              <a:buFont typeface="Wingdings" panose="05000000000000000000" pitchFamily="2" charset="2"/>
              <a:buChar char="q"/>
            </a:pPr>
            <a:r>
              <a:rPr lang="en-US" altLang="en-US" sz="1900" dirty="0">
                <a:solidFill>
                  <a:srgbClr val="000000"/>
                </a:solidFill>
                <a:latin typeface="Times New Roman" panose="02020603050405020304" pitchFamily="18" charset="0"/>
                <a:cs typeface="Times New Roman" panose="02020603050405020304" pitchFamily="18" charset="0"/>
              </a:rPr>
              <a:t>This example </a:t>
            </a:r>
            <a:r>
              <a:rPr lang="en-US" sz="1900" b="0" i="0" dirty="0">
                <a:solidFill>
                  <a:srgbClr val="000000"/>
                </a:solidFill>
                <a:effectLst/>
                <a:latin typeface="Times New Roman" panose="02020603050405020304" pitchFamily="18" charset="0"/>
                <a:cs typeface="Times New Roman" panose="02020603050405020304" pitchFamily="18" charset="0"/>
              </a:rPr>
              <a:t>Alert "Hello World!" when the user clicks on an the button.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 that you don't use the "on" prefix for the event; use "</a:t>
            </a:r>
            <a:r>
              <a:rPr kumimoji="0" lang="en-US" altLang="en-US" sz="19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click</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instead of "</a:t>
            </a:r>
            <a:r>
              <a:rPr kumimoji="0" lang="en-US" altLang="en-US" sz="19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onclick</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19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1900" i="0"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56CA00-5DD9-FE4C-6FAB-5BAB10B17FFE}"/>
              </a:ext>
            </a:extLst>
          </p:cNvPr>
          <p:cNvSpPr>
            <a:spLocks noGrp="1"/>
          </p:cNvSpPr>
          <p:nvPr>
            <p:ph idx="1"/>
          </p:nvPr>
        </p:nvSpPr>
        <p:spPr>
          <a:xfrm>
            <a:off x="6643396" y="1250302"/>
            <a:ext cx="5320619" cy="5411038"/>
          </a:xfrm>
        </p:spPr>
        <p:txBody>
          <a:bodyPr/>
          <a:lstStyle/>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u="sng" dirty="0">
              <a:solidFill>
                <a:srgbClr val="FF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FF0000"/>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02A2DD1-751F-993F-60E0-46884562A256}"/>
              </a:ext>
            </a:extLst>
          </p:cNvPr>
          <p:cNvPicPr>
            <a:picLocks noChangeAspect="1"/>
          </p:cNvPicPr>
          <p:nvPr/>
        </p:nvPicPr>
        <p:blipFill>
          <a:blip r:embed="rId2"/>
          <a:stretch>
            <a:fillRect/>
          </a:stretch>
        </p:blipFill>
        <p:spPr>
          <a:xfrm>
            <a:off x="1376168" y="3549939"/>
            <a:ext cx="4539441" cy="480528"/>
          </a:xfrm>
          <a:prstGeom prst="rect">
            <a:avLst/>
          </a:prstGeom>
        </p:spPr>
      </p:pic>
      <p:pic>
        <p:nvPicPr>
          <p:cNvPr id="10" name="Picture 9">
            <a:extLst>
              <a:ext uri="{FF2B5EF4-FFF2-40B4-BE49-F238E27FC236}">
                <a16:creationId xmlns:a16="http://schemas.microsoft.com/office/drawing/2014/main" id="{3333A0AE-E7EE-42B7-2B02-FA3CD3105C5A}"/>
              </a:ext>
            </a:extLst>
          </p:cNvPr>
          <p:cNvPicPr>
            <a:picLocks noChangeAspect="1"/>
          </p:cNvPicPr>
          <p:nvPr/>
        </p:nvPicPr>
        <p:blipFill>
          <a:blip r:embed="rId3"/>
          <a:stretch>
            <a:fillRect/>
          </a:stretch>
        </p:blipFill>
        <p:spPr>
          <a:xfrm>
            <a:off x="6096000" y="1073019"/>
            <a:ext cx="5764861" cy="5719666"/>
          </a:xfrm>
          <a:prstGeom prst="rect">
            <a:avLst/>
          </a:prstGeom>
        </p:spPr>
      </p:pic>
    </p:spTree>
    <p:extLst>
      <p:ext uri="{BB962C8B-B14F-4D97-AF65-F5344CB8AC3E}">
        <p14:creationId xmlns:p14="http://schemas.microsoft.com/office/powerpoint/2010/main" val="4193814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D605-6B49-1089-0053-547ACCB684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A1DA4FA-4525-C61E-BCA9-63E72DB57043}"/>
              </a:ext>
            </a:extLst>
          </p:cNvPr>
          <p:cNvSpPr>
            <a:spLocks noGrp="1"/>
          </p:cNvSpPr>
          <p:nvPr>
            <p:ph idx="1"/>
          </p:nvPr>
        </p:nvSpPr>
        <p:spPr/>
        <p:txBody>
          <a:bodyPr/>
          <a:lstStyle/>
          <a:p>
            <a:r>
              <a:rPr lang="en-US" dirty="0"/>
              <a:t>1. </a:t>
            </a:r>
            <a:r>
              <a:rPr lang="en-US" dirty="0">
                <a:hlinkClick r:id="rId2"/>
              </a:rPr>
              <a:t>https://www.w3schools.com/js/default.asp</a:t>
            </a:r>
            <a:endParaRPr lang="en-US" dirty="0"/>
          </a:p>
          <a:p>
            <a:r>
              <a:rPr lang="en-US" dirty="0"/>
              <a:t>2. </a:t>
            </a:r>
            <a:r>
              <a:rPr lang="en-US" dirty="0">
                <a:hlinkClick r:id="rId3"/>
              </a:rPr>
              <a:t>https://developer.mozilla.org/en-US/docs/Learn/JavaScript/First_steps/What_is_JavaScript</a:t>
            </a:r>
            <a:endParaRPr lang="en-US" dirty="0"/>
          </a:p>
          <a:p>
            <a:endParaRPr lang="en-US" dirty="0"/>
          </a:p>
        </p:txBody>
      </p:sp>
    </p:spTree>
    <p:extLst>
      <p:ext uri="{BB962C8B-B14F-4D97-AF65-F5344CB8AC3E}">
        <p14:creationId xmlns:p14="http://schemas.microsoft.com/office/powerpoint/2010/main" val="275745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fontScale="90000"/>
          </a:bodyPr>
          <a:lstStyle/>
          <a:p>
            <a:pPr algn="ctr"/>
            <a:r>
              <a:rPr lang="en-US" b="1" dirty="0">
                <a:solidFill>
                  <a:srgbClr val="00B0F0"/>
                </a:solidFill>
                <a:latin typeface="Times New Roman" panose="02020603050405020304" pitchFamily="18" charset="0"/>
                <a:cs typeface="Times New Roman" panose="02020603050405020304" pitchFamily="18" charset="0"/>
              </a:rPr>
              <a:t>How do you add JavaScript to your page</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algn="just"/>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JavaScript is applied to your HTML page in a similar manner to CSS. Whereas CSS uses </a:t>
            </a:r>
            <a:r>
              <a:rPr lang="en-US" altLang="en-US" sz="2000" u="sng" dirty="0">
                <a:solidFill>
                  <a:srgbClr val="FF0000"/>
                </a:solidFill>
                <a:latin typeface="Times New Roman" panose="02020603050405020304" pitchFamily="18" charset="0"/>
                <a:ea typeface="var(--font-code)"/>
                <a:cs typeface="Times New Roman" panose="02020603050405020304" pitchFamily="18" charset="0"/>
              </a:rPr>
              <a:t>&lt;link&gt;</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elements to apply external stylesheets and </a:t>
            </a:r>
            <a:r>
              <a:rPr lang="en-US" altLang="en-US" sz="2000" u="sng" dirty="0">
                <a:solidFill>
                  <a:srgbClr val="FF0000"/>
                </a:solidFill>
                <a:latin typeface="Times New Roman" panose="02020603050405020304" pitchFamily="18" charset="0"/>
                <a:ea typeface="var(--font-code)"/>
                <a:cs typeface="Times New Roman" panose="02020603050405020304" pitchFamily="18" charset="0"/>
              </a:rPr>
              <a:t>&lt;style&gt;</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elements to apply internal stylesheets to HTML, JavaScript only needs one friend in the world of HTML — the </a:t>
            </a:r>
            <a:r>
              <a:rPr lang="en-US" altLang="en-US" sz="2000" u="sng" dirty="0">
                <a:solidFill>
                  <a:srgbClr val="FF0000"/>
                </a:solidFill>
                <a:latin typeface="Times New Roman" panose="02020603050405020304" pitchFamily="18" charset="0"/>
                <a:ea typeface="var(--font-code)"/>
                <a:cs typeface="Times New Roman" panose="02020603050405020304" pitchFamily="18" charset="0"/>
              </a:rPr>
              <a:t>&lt;script&gt;</a:t>
            </a:r>
            <a:r>
              <a:rPr kumimoji="0" lang="en-US" altLang="en-US" sz="20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element.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ctr"/>
            <a:r>
              <a:rPr lang="en-US" sz="2400" b="1" u="sng" dirty="0">
                <a:solidFill>
                  <a:srgbClr val="FF0000"/>
                </a:solidFill>
                <a:latin typeface="Inter"/>
              </a:rPr>
              <a:t>Internal JavaScript</a:t>
            </a:r>
          </a:p>
          <a:p>
            <a:pPr algn="ctr"/>
            <a:endParaRPr lang="en-US" sz="2400" b="1" i="0" u="sng" dirty="0">
              <a:solidFill>
                <a:srgbClr val="FF0000"/>
              </a:solidFill>
              <a:effectLst/>
              <a:latin typeface="Inter"/>
            </a:endParaRPr>
          </a:p>
          <a:p>
            <a:pPr algn="just"/>
            <a:endParaRPr lang="en-US" sz="2000" b="0"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615404" y="1170058"/>
            <a:ext cx="5377232" cy="5547265"/>
          </a:xfrm>
        </p:spPr>
        <p:txBody>
          <a:bodyPr>
            <a:normAutofit/>
          </a:bodyPr>
          <a:lstStyle/>
          <a:p>
            <a:pPr marL="0" indent="0" algn="ctr">
              <a:buNone/>
            </a:pPr>
            <a:r>
              <a:rPr lang="en-US" b="1" u="sng" dirty="0">
                <a:solidFill>
                  <a:srgbClr val="FF0000"/>
                </a:solidFill>
                <a:latin typeface="Times New Roman" panose="02020603050405020304" pitchFamily="18" charset="0"/>
                <a:cs typeface="Times New Roman" panose="02020603050405020304" pitchFamily="18" charset="0"/>
              </a:rPr>
              <a:t>External JavaScript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First, create a new file in the same directory as your sample HTML file. Call it </a:t>
            </a:r>
            <a:r>
              <a:rPr kumimoji="0" lang="en-US" altLang="en-US" b="0"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script.js</a:t>
            </a:r>
            <a:r>
              <a:rPr kumimoji="0" lang="en-US" altLang="en-US" b="0" i="0" u="none" strike="noStrike" cap="none" normalizeH="0" baseline="0" dirty="0">
                <a:ln>
                  <a:noFill/>
                </a:ln>
                <a:solidFill>
                  <a:schemeClr val="tx1"/>
                </a:solidFill>
                <a:effectLst/>
                <a:latin typeface="Times New Roman" panose="02020603050405020304" pitchFamily="18" charset="0"/>
                <a:ea typeface="var(--font-code)"/>
                <a:cs typeface="Times New Roman" panose="02020603050405020304" pitchFamily="18" charset="0"/>
              </a:rPr>
              <a:t>.</a:t>
            </a:r>
            <a:endParaRPr lang="en-US" altLang="en-US" dirty="0">
              <a:solidFill>
                <a:srgbClr val="1B1B1B"/>
              </a:solidFill>
              <a:latin typeface="Times New Roman" panose="02020603050405020304" pitchFamily="18" charset="0"/>
              <a:ea typeface="Inter"/>
              <a:cs typeface="Times New Roman" panose="02020603050405020304" pitchFamily="18" charset="0"/>
            </a:endParaRPr>
          </a:p>
          <a:p>
            <a:pPr eaLnBrk="0" fontAlgn="base" hangingPunct="0">
              <a:lnSpc>
                <a:spcPct val="100000"/>
              </a:lnSpc>
              <a:spcBef>
                <a:spcPct val="0"/>
              </a:spcBef>
              <a:spcAft>
                <a:spcPct val="0"/>
              </a:spcAft>
              <a:buClrTx/>
              <a:buSzTx/>
              <a:buFont typeface="Wingdings" panose="05000000000000000000" pitchFamily="2" charset="2"/>
              <a:buChar char="§"/>
            </a:pPr>
            <a:r>
              <a:rPr lang="en-US" altLang="en-US" dirty="0">
                <a:solidFill>
                  <a:srgbClr val="1B1B1B"/>
                </a:solidFill>
                <a:latin typeface="Times New Roman" panose="02020603050405020304" pitchFamily="18" charset="0"/>
                <a:ea typeface="Inter"/>
                <a:cs typeface="Times New Roman" panose="02020603050405020304" pitchFamily="18" charset="0"/>
              </a:rPr>
              <a:t>Inside </a:t>
            </a:r>
            <a:r>
              <a:rPr lang="en-US" altLang="en-US" dirty="0">
                <a:solidFill>
                  <a:srgbClr val="1B1B1B"/>
                </a:solidFill>
                <a:latin typeface="Times New Roman" panose="02020603050405020304" pitchFamily="18" charset="0"/>
                <a:ea typeface="var(--font-code)"/>
                <a:cs typeface="Times New Roman" panose="02020603050405020304" pitchFamily="18" charset="0"/>
              </a:rPr>
              <a:t>script</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that</a:t>
            </a:r>
            <a:r>
              <a:rPr kumimoji="0" lang="en-US" altLang="en-US"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.js</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add the following scrip</a:t>
            </a:r>
            <a:r>
              <a:rPr lang="en-US" altLang="en-US" dirty="0">
                <a:solidFill>
                  <a:schemeClr val="tx1"/>
                </a:solidFill>
                <a:latin typeface="Times New Roman" panose="02020603050405020304" pitchFamily="18" charset="0"/>
                <a:ea typeface="Inter"/>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kumimoji="0" lang="en-US" altLang="en-US" sz="20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Inside the head element put   the following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56C3DC-C892-F6F4-AFA0-9764C015174D}"/>
              </a:ext>
            </a:extLst>
          </p:cNvPr>
          <p:cNvPicPr>
            <a:picLocks noChangeAspect="1"/>
          </p:cNvPicPr>
          <p:nvPr/>
        </p:nvPicPr>
        <p:blipFill>
          <a:blip r:embed="rId2"/>
          <a:stretch>
            <a:fillRect/>
          </a:stretch>
        </p:blipFill>
        <p:spPr>
          <a:xfrm>
            <a:off x="1514183" y="3604260"/>
            <a:ext cx="3615029" cy="2973461"/>
          </a:xfrm>
          <a:prstGeom prst="rect">
            <a:avLst/>
          </a:prstGeom>
        </p:spPr>
      </p:pic>
      <p:pic>
        <p:nvPicPr>
          <p:cNvPr id="10" name="Picture 9">
            <a:extLst>
              <a:ext uri="{FF2B5EF4-FFF2-40B4-BE49-F238E27FC236}">
                <a16:creationId xmlns:a16="http://schemas.microsoft.com/office/drawing/2014/main" id="{B13CE0D1-E48A-2FDA-0954-FA6F0310A200}"/>
              </a:ext>
            </a:extLst>
          </p:cNvPr>
          <p:cNvPicPr>
            <a:picLocks noChangeAspect="1"/>
          </p:cNvPicPr>
          <p:nvPr/>
        </p:nvPicPr>
        <p:blipFill>
          <a:blip r:embed="rId3"/>
          <a:stretch>
            <a:fillRect/>
          </a:stretch>
        </p:blipFill>
        <p:spPr>
          <a:xfrm>
            <a:off x="6807264" y="2830106"/>
            <a:ext cx="4724086" cy="2227168"/>
          </a:xfrm>
          <a:prstGeom prst="rect">
            <a:avLst/>
          </a:prstGeom>
        </p:spPr>
      </p:pic>
      <p:pic>
        <p:nvPicPr>
          <p:cNvPr id="12" name="Picture 11">
            <a:extLst>
              <a:ext uri="{FF2B5EF4-FFF2-40B4-BE49-F238E27FC236}">
                <a16:creationId xmlns:a16="http://schemas.microsoft.com/office/drawing/2014/main" id="{C60796FB-0F49-6BF3-503C-2A007D93EDE5}"/>
              </a:ext>
            </a:extLst>
          </p:cNvPr>
          <p:cNvPicPr>
            <a:picLocks noChangeAspect="1"/>
          </p:cNvPicPr>
          <p:nvPr/>
        </p:nvPicPr>
        <p:blipFill>
          <a:blip r:embed="rId4"/>
          <a:stretch>
            <a:fillRect/>
          </a:stretch>
        </p:blipFill>
        <p:spPr>
          <a:xfrm>
            <a:off x="7933936" y="5535542"/>
            <a:ext cx="3676650" cy="304800"/>
          </a:xfrm>
          <a:prstGeom prst="rect">
            <a:avLst/>
          </a:prstGeom>
        </p:spPr>
      </p:pic>
    </p:spTree>
    <p:extLst>
      <p:ext uri="{BB962C8B-B14F-4D97-AF65-F5344CB8AC3E}">
        <p14:creationId xmlns:p14="http://schemas.microsoft.com/office/powerpoint/2010/main" val="287700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b="1" dirty="0">
                <a:solidFill>
                  <a:srgbClr val="1B1B1B"/>
                </a:solidFill>
                <a:latin typeface="Times New Roman" panose="02020603050405020304" pitchFamily="18" charset="0"/>
                <a:cs typeface="Times New Roman" panose="02020603050405020304" pitchFamily="18" charset="0"/>
              </a:rPr>
              <a:t>Inline JavaScript</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lnSpcReduction="10000"/>
          </a:bodyPr>
          <a:lstStyle/>
          <a:p>
            <a:pPr marL="285750" indent="-285750" algn="just">
              <a:buFont typeface="Wingdings" panose="05000000000000000000" pitchFamily="2" charset="2"/>
              <a:buChar char="q"/>
            </a:pPr>
            <a:r>
              <a:rPr lang="en-US" sz="1800" dirty="0">
                <a:solidFill>
                  <a:srgbClr val="1B1B1B"/>
                </a:solidFill>
                <a:latin typeface="Times New Roman" panose="02020603050405020304" pitchFamily="18" charset="0"/>
                <a:cs typeface="Times New Roman" panose="02020603050405020304" pitchFamily="18" charset="0"/>
              </a:rPr>
              <a:t>S</a:t>
            </a:r>
            <a:r>
              <a:rPr lang="en-US" sz="1800" b="0" i="0" dirty="0">
                <a:solidFill>
                  <a:srgbClr val="1B1B1B"/>
                </a:solidFill>
                <a:effectLst/>
                <a:latin typeface="Times New Roman" panose="02020603050405020304" pitchFamily="18" charset="0"/>
                <a:cs typeface="Times New Roman" panose="02020603050405020304" pitchFamily="18" charset="0"/>
              </a:rPr>
              <a:t>ometimes you will come across bits of actual JavaScript code living inside HTML. It might look something like this:</a:t>
            </a:r>
          </a:p>
          <a:p>
            <a:pPr marL="285750" indent="-285750" algn="just">
              <a:buFont typeface="Wingdings" panose="05000000000000000000" pitchFamily="2" charset="2"/>
              <a:buChar char="q"/>
            </a:pPr>
            <a:endParaRPr lang="en-US" sz="1800" dirty="0">
              <a:solidFill>
                <a:srgbClr val="1B1B1B"/>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b="0" i="0" dirty="0">
              <a:solidFill>
                <a:srgbClr val="1B1B1B"/>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dirty="0">
              <a:solidFill>
                <a:srgbClr val="1B1B1B"/>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b="0" i="0" dirty="0">
              <a:solidFill>
                <a:srgbClr val="1B1B1B"/>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dirty="0">
              <a:solidFill>
                <a:srgbClr val="1B1B1B"/>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b="0" i="0" dirty="0">
              <a:solidFill>
                <a:srgbClr val="1B1B1B"/>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800" dirty="0">
              <a:solidFill>
                <a:srgbClr val="1B1B1B"/>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endParaRPr>
          </a:p>
          <a:p>
            <a:pPr marL="285750" indent="-285750" algn="just">
              <a:buFont typeface="Wingdings" panose="05000000000000000000" pitchFamily="2" charset="2"/>
              <a:buChar char="q"/>
            </a:pPr>
            <a:endParaRPr lang="en-US" altLang="en-US" sz="1800" dirty="0">
              <a:solidFill>
                <a:srgbClr val="1B1B1B"/>
              </a:solidFill>
              <a:latin typeface="Times New Roman" panose="02020603050405020304" pitchFamily="18" charset="0"/>
              <a:ea typeface="Inter"/>
              <a:cs typeface="Times New Roman" panose="02020603050405020304" pitchFamily="18" charset="0"/>
            </a:endParaRPr>
          </a:p>
          <a:p>
            <a:pPr marL="285750" indent="-285750" algn="just">
              <a:buFont typeface="Wingdings" panose="05000000000000000000" pitchFamily="2" charset="2"/>
              <a:buChar char="q"/>
            </a:pPr>
            <a:r>
              <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The above code has exactly the same functionality as in the previous two codes, except that the </a:t>
            </a:r>
            <a:r>
              <a:rPr lang="en-US" altLang="en-US" sz="1800" u="sng" dirty="0">
                <a:solidFill>
                  <a:srgbClr val="FF0000"/>
                </a:solidFill>
                <a:latin typeface="Times New Roman" panose="02020603050405020304" pitchFamily="18" charset="0"/>
                <a:ea typeface="var(--font-code)"/>
                <a:cs typeface="Times New Roman" panose="02020603050405020304" pitchFamily="18" charset="0"/>
              </a:rPr>
              <a:t>&lt;button&gt;</a:t>
            </a:r>
            <a:r>
              <a:rPr kumimoji="0" lang="en-US" altLang="en-US" sz="1800" b="0"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element includes an inline </a:t>
            </a:r>
            <a:r>
              <a:rPr kumimoji="0" lang="en-US" altLang="en-US" sz="1800" b="0" i="0" u="none" strike="noStrike" cap="none" normalizeH="0" baseline="0" dirty="0">
                <a:ln>
                  <a:noFill/>
                </a:ln>
                <a:solidFill>
                  <a:srgbClr val="1B1B1B"/>
                </a:solidFill>
                <a:effectLst/>
                <a:latin typeface="Times New Roman" panose="02020603050405020304" pitchFamily="18" charset="0"/>
                <a:ea typeface="var(--font-code)"/>
                <a:cs typeface="Times New Roman" panose="02020603050405020304" pitchFamily="18" charset="0"/>
              </a:rPr>
              <a:t>onclick</a:t>
            </a:r>
            <a:r>
              <a:rPr kumimoji="0" lang="en-US" altLang="en-US" sz="1800"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handler to make the function run when the button is pressed.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1800" b="0" i="0" dirty="0">
              <a:solidFill>
                <a:srgbClr val="1B1B1B"/>
              </a:solidFill>
              <a:effectLst/>
              <a:latin typeface="Times New Roman" panose="02020603050405020304" pitchFamily="18" charset="0"/>
              <a:cs typeface="Times New Roman" panose="02020603050405020304" pitchFamily="18" charset="0"/>
            </a:endParaRPr>
          </a:p>
          <a:p>
            <a:pPr algn="just"/>
            <a:endParaRPr lang="en-US" sz="1800" b="0" i="0" dirty="0">
              <a:solidFill>
                <a:srgbClr val="1B1B1B"/>
              </a:solidFill>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488349" y="1170058"/>
            <a:ext cx="5504287" cy="5547265"/>
          </a:xfrm>
        </p:spPr>
        <p:txBody>
          <a:bodyPr>
            <a:normAutofit/>
          </a:bodyPr>
          <a:lstStyle/>
          <a:p>
            <a:pPr algn="just">
              <a:buFont typeface="Wingdings" panose="05000000000000000000" pitchFamily="2" charset="2"/>
              <a:buChar char="q"/>
            </a:pPr>
            <a:r>
              <a:rPr lang="en-US" altLang="en-US" b="1" dirty="0">
                <a:solidFill>
                  <a:srgbClr val="1B1B1B"/>
                </a:solidFill>
                <a:latin typeface="Times New Roman" panose="02020603050405020304" pitchFamily="18" charset="0"/>
                <a:ea typeface="Inter"/>
                <a:cs typeface="Times New Roman" panose="02020603050405020304" pitchFamily="18" charset="0"/>
              </a:rPr>
              <a:t>Note: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It is bad practice to pollute your HTML with JavaScript, and it is inefficient. You’d have to include the </a:t>
            </a:r>
            <a:r>
              <a:rPr kumimoji="0" lang="en-US" altLang="en-US" b="1"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onclick="</a:t>
            </a:r>
            <a:r>
              <a:rPr kumimoji="0" lang="en-US" altLang="en-US" b="1" i="0" u="none" strike="noStrike" cap="none" normalizeH="0" baseline="0" dirty="0" err="1">
                <a:ln>
                  <a:noFill/>
                </a:ln>
                <a:solidFill>
                  <a:srgbClr val="FF0000"/>
                </a:solidFill>
                <a:effectLst/>
                <a:latin typeface="Times New Roman" panose="02020603050405020304" pitchFamily="18" charset="0"/>
                <a:ea typeface="var(--font-code)"/>
                <a:cs typeface="Times New Roman" panose="02020603050405020304" pitchFamily="18" charset="0"/>
              </a:rPr>
              <a:t>createParagraph</a:t>
            </a:r>
            <a:r>
              <a:rPr kumimoji="0" lang="en-US" altLang="en-US" b="1" i="0" u="none" strike="noStrike" cap="none" normalizeH="0" baseline="0" dirty="0">
                <a:ln>
                  <a:noFill/>
                </a:ln>
                <a:solidFill>
                  <a:srgbClr val="FF0000"/>
                </a:solidFill>
                <a:effectLst/>
                <a:latin typeface="Times New Roman" panose="02020603050405020304" pitchFamily="18" charset="0"/>
                <a:ea typeface="var(--font-code)"/>
                <a:cs typeface="Times New Roman" panose="02020603050405020304" pitchFamily="18" charset="0"/>
              </a:rPr>
              <a:t>()"</a:t>
            </a:r>
            <a:r>
              <a:rPr kumimoji="0" lang="en-US" altLang="en-US" b="1" i="0" u="none" strike="noStrike" cap="none" normalizeH="0" baseline="0" dirty="0">
                <a:ln>
                  <a:noFill/>
                </a:ln>
                <a:solidFill>
                  <a:srgbClr val="FF0000"/>
                </a:solidFill>
                <a:effectLst/>
                <a:latin typeface="Times New Roman" panose="02020603050405020304" pitchFamily="18" charset="0"/>
                <a:ea typeface="Inter"/>
                <a:cs typeface="Times New Roman" panose="02020603050405020304" pitchFamily="18" charset="0"/>
              </a:rPr>
              <a:t> </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attribute on every button you want the JavaScript to apply to.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583AC2-7213-D209-8BCE-42B13F72619E}"/>
              </a:ext>
            </a:extLst>
          </p:cNvPr>
          <p:cNvPicPr>
            <a:picLocks noChangeAspect="1"/>
          </p:cNvPicPr>
          <p:nvPr/>
        </p:nvPicPr>
        <p:blipFill>
          <a:blip r:embed="rId2"/>
          <a:stretch>
            <a:fillRect/>
          </a:stretch>
        </p:blipFill>
        <p:spPr>
          <a:xfrm>
            <a:off x="1029624" y="2043405"/>
            <a:ext cx="4901390" cy="3237722"/>
          </a:xfrm>
          <a:prstGeom prst="rect">
            <a:avLst/>
          </a:prstGeom>
        </p:spPr>
      </p:pic>
    </p:spTree>
    <p:extLst>
      <p:ext uri="{BB962C8B-B14F-4D97-AF65-F5344CB8AC3E}">
        <p14:creationId xmlns:p14="http://schemas.microsoft.com/office/powerpoint/2010/main" val="33625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ctr"/>
            <a:r>
              <a:rPr lang="en-US" b="1" dirty="0">
                <a:solidFill>
                  <a:srgbClr val="00B0F0"/>
                </a:solidFill>
                <a:latin typeface="Times New Roman" panose="02020603050405020304" pitchFamily="18" charset="0"/>
                <a:cs typeface="Times New Roman" panose="02020603050405020304" pitchFamily="18" charset="0"/>
              </a:rPr>
              <a:t>Script loading strategies</a:t>
            </a:r>
            <a:endParaRPr lang="en-US"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363894" y="1306286"/>
            <a:ext cx="5915608" cy="5411038"/>
          </a:xfrm>
        </p:spPr>
        <p:txBody>
          <a:bodyPr>
            <a:normAutofit/>
          </a:bodyPr>
          <a:lstStyle/>
          <a:p>
            <a:pPr marL="342900" indent="-34290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There are a number of issues involved with getting scripts to load at the right time. </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A common problem is that all the HTML on a page is loaded in the order in which it appears.</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 If you are using JavaScript to manipulate elements on the page (or more accurately, the </a:t>
            </a:r>
            <a:r>
              <a:rPr lang="en-US" sz="2000" u="sng" dirty="0">
                <a:solidFill>
                  <a:srgbClr val="FF0000"/>
                </a:solidFill>
                <a:latin typeface="Times New Roman" panose="02020603050405020304" pitchFamily="18" charset="0"/>
                <a:cs typeface="Times New Roman" panose="02020603050405020304" pitchFamily="18" charset="0"/>
              </a:rPr>
              <a:t>Document Object Model</a:t>
            </a:r>
            <a:r>
              <a:rPr lang="en-US" sz="2000" b="0" i="0" dirty="0">
                <a:solidFill>
                  <a:srgbClr val="1B1B1B"/>
                </a:solidFill>
                <a:effectLst/>
                <a:latin typeface="Times New Roman" panose="02020603050405020304" pitchFamily="18" charset="0"/>
                <a:cs typeface="Times New Roman" panose="02020603050405020304" pitchFamily="18" charset="0"/>
              </a:rPr>
              <a:t>), your code won't work if the JavaScript is loaded and parsed before the HTML you are trying to do something to.</a:t>
            </a:r>
          </a:p>
          <a:p>
            <a:pPr marL="342900" indent="-342900" algn="just">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In the above code examples, the JavaScript is loaded and run in the head of the document, before the HTML body is parsed. This could cause an error.</a:t>
            </a:r>
          </a:p>
          <a:p>
            <a:pPr marL="342900" indent="-34290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a:t>
            </a:r>
            <a:r>
              <a:rPr lang="en-US" sz="2000" b="0" i="0" dirty="0">
                <a:solidFill>
                  <a:schemeClr val="tx1"/>
                </a:solidFill>
                <a:effectLst/>
                <a:latin typeface="Times New Roman" panose="02020603050405020304" pitchFamily="18" charset="0"/>
                <a:cs typeface="Times New Roman" panose="02020603050405020304" pitchFamily="18" charset="0"/>
              </a:rPr>
              <a:t>o there are some constructs which can be used to get around it.</a:t>
            </a:r>
          </a:p>
        </p:txBody>
      </p:sp>
      <p:sp>
        <p:nvSpPr>
          <p:cNvPr id="6" name="Content Placeholder 5">
            <a:extLst>
              <a:ext uri="{FF2B5EF4-FFF2-40B4-BE49-F238E27FC236}">
                <a16:creationId xmlns:a16="http://schemas.microsoft.com/office/drawing/2014/main" id="{B87C485A-5A9A-1D78-AABE-900FB1EC1430}"/>
              </a:ext>
            </a:extLst>
          </p:cNvPr>
          <p:cNvSpPr>
            <a:spLocks noGrp="1"/>
          </p:cNvSpPr>
          <p:nvPr>
            <p:ph idx="1"/>
          </p:nvPr>
        </p:nvSpPr>
        <p:spPr>
          <a:xfrm>
            <a:off x="6615404" y="1170058"/>
            <a:ext cx="5377232" cy="5547265"/>
          </a:xfrm>
        </p:spPr>
        <p:txBody>
          <a:bodyPr>
            <a:normAutofit/>
          </a:bodyPr>
          <a:lstStyle/>
          <a:p>
            <a:pPr marL="0" indent="0" algn="just">
              <a:buNone/>
            </a:pPr>
            <a:r>
              <a:rPr lang="en-US" b="0" i="0" dirty="0">
                <a:solidFill>
                  <a:srgbClr val="1B1B1B"/>
                </a:solidFill>
                <a:effectLst/>
                <a:latin typeface="Times New Roman" panose="02020603050405020304" pitchFamily="18" charset="0"/>
                <a:cs typeface="Times New Roman" panose="02020603050405020304" pitchFamily="18" charset="0"/>
              </a:rPr>
              <a:t>In the </a:t>
            </a:r>
            <a:r>
              <a:rPr lang="en-US" b="0" i="0" dirty="0">
                <a:solidFill>
                  <a:srgbClr val="FF0000"/>
                </a:solidFill>
                <a:effectLst/>
                <a:latin typeface="Times New Roman" panose="02020603050405020304" pitchFamily="18" charset="0"/>
                <a:cs typeface="Times New Roman" panose="02020603050405020304" pitchFamily="18" charset="0"/>
              </a:rPr>
              <a:t>internal JavaScript example</a:t>
            </a:r>
            <a:r>
              <a:rPr lang="en-US" b="0" i="0" dirty="0">
                <a:solidFill>
                  <a:srgbClr val="1B1B1B"/>
                </a:solidFill>
                <a:effectLst/>
                <a:latin typeface="Times New Roman" panose="02020603050405020304" pitchFamily="18" charset="0"/>
                <a:cs typeface="Times New Roman" panose="02020603050405020304" pitchFamily="18" charset="0"/>
              </a:rPr>
              <a:t>, you can see this structure around the code: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This is an event listener, which listens for the browser's </a:t>
            </a:r>
            <a:r>
              <a:rPr kumimoji="0" lang="en-US" altLang="en-US" b="0" i="0" u="none" strike="noStrike" cap="none" normalizeH="0" baseline="0" dirty="0" err="1">
                <a:ln>
                  <a:noFill/>
                </a:ln>
                <a:solidFill>
                  <a:srgbClr val="1B1B1B"/>
                </a:solidFill>
                <a:effectLst/>
                <a:latin typeface="Times New Roman" panose="02020603050405020304" pitchFamily="18" charset="0"/>
                <a:ea typeface="var(--font-code)"/>
                <a:cs typeface="Times New Roman" panose="02020603050405020304" pitchFamily="18" charset="0"/>
              </a:rPr>
              <a:t>DOMContentLoaded</a:t>
            </a:r>
            <a:r>
              <a:rPr kumimoji="0" lang="en-US" altLang="en-US" b="0" i="0" u="none" strike="noStrike" cap="none" normalizeH="0" baseline="0" dirty="0">
                <a:ln>
                  <a:noFill/>
                </a:ln>
                <a:solidFill>
                  <a:srgbClr val="1B1B1B"/>
                </a:solidFill>
                <a:effectLst/>
                <a:latin typeface="Times New Roman" panose="02020603050405020304" pitchFamily="18" charset="0"/>
                <a:ea typeface="Inter"/>
                <a:cs typeface="Times New Roman" panose="02020603050405020304" pitchFamily="18" charset="0"/>
              </a:rPr>
              <a:t> event, which signifies that the HTML body is completely loaded and parsed. The JavaScript inside this block will not run until after that event is fired, therefore the error is avoided.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365923-2156-9510-4607-F9BABEB097D7}"/>
              </a:ext>
            </a:extLst>
          </p:cNvPr>
          <p:cNvPicPr>
            <a:picLocks noChangeAspect="1"/>
          </p:cNvPicPr>
          <p:nvPr/>
        </p:nvPicPr>
        <p:blipFill>
          <a:blip r:embed="rId2"/>
          <a:stretch>
            <a:fillRect/>
          </a:stretch>
        </p:blipFill>
        <p:spPr>
          <a:xfrm>
            <a:off x="6979297" y="2017647"/>
            <a:ext cx="4848847" cy="695325"/>
          </a:xfrm>
          <a:prstGeom prst="rect">
            <a:avLst/>
          </a:prstGeom>
        </p:spPr>
      </p:pic>
    </p:spTree>
    <p:extLst>
      <p:ext uri="{BB962C8B-B14F-4D97-AF65-F5344CB8AC3E}">
        <p14:creationId xmlns:p14="http://schemas.microsoft.com/office/powerpoint/2010/main" val="55644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47A-D741-401B-E6C1-1740B8557A74}"/>
              </a:ext>
            </a:extLst>
          </p:cNvPr>
          <p:cNvSpPr>
            <a:spLocks noGrp="1"/>
          </p:cNvSpPr>
          <p:nvPr>
            <p:ph type="title"/>
          </p:nvPr>
        </p:nvSpPr>
        <p:spPr>
          <a:xfrm>
            <a:off x="534625" y="140676"/>
            <a:ext cx="5483619" cy="960335"/>
          </a:xfrm>
        </p:spPr>
        <p:txBody>
          <a:bodyPr>
            <a:normAutofit/>
          </a:bodyPr>
          <a:lstStyle/>
          <a:p>
            <a:pPr algn="l"/>
            <a:r>
              <a:rPr lang="en-US" sz="3600" b="1" dirty="0">
                <a:solidFill>
                  <a:srgbClr val="00B0F0"/>
                </a:solidFill>
                <a:latin typeface="Times New Roman" panose="02020603050405020304" pitchFamily="18" charset="0"/>
                <a:cs typeface="Times New Roman" panose="02020603050405020304" pitchFamily="18" charset="0"/>
              </a:rPr>
              <a:t>How to add comments in JS</a:t>
            </a:r>
            <a:endParaRPr lang="en-US" sz="36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235223-714B-FB6D-B017-5785CBB98793}"/>
              </a:ext>
            </a:extLst>
          </p:cNvPr>
          <p:cNvSpPr>
            <a:spLocks noGrp="1"/>
          </p:cNvSpPr>
          <p:nvPr>
            <p:ph type="body" sz="half" idx="2"/>
          </p:nvPr>
        </p:nvSpPr>
        <p:spPr>
          <a:xfrm>
            <a:off x="236687" y="1306286"/>
            <a:ext cx="5915608" cy="5411038"/>
          </a:xfrm>
        </p:spPr>
        <p:txBody>
          <a:bodyPr>
            <a:normAutofit/>
          </a:bodyPr>
          <a:lstStyle/>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As with HTML and CSS, it is possible to write comments into your JavaScript code that will be ignored by the browser, and exist to provide instructions to your fellow developers on how the code works (and you, if you come back to your code after six months and can't remember what you did). </a:t>
            </a:r>
          </a:p>
          <a:p>
            <a:pPr marL="342900" indent="-342900" algn="just">
              <a:buFont typeface="Wingdings" panose="05000000000000000000" pitchFamily="2" charset="2"/>
              <a:buChar char="q"/>
            </a:pPr>
            <a:r>
              <a:rPr lang="en-US" sz="2000" b="0" i="0" dirty="0">
                <a:solidFill>
                  <a:srgbClr val="1B1B1B"/>
                </a:solidFill>
                <a:effectLst/>
                <a:latin typeface="Times New Roman" panose="02020603050405020304" pitchFamily="18" charset="0"/>
                <a:cs typeface="Times New Roman" panose="02020603050405020304" pitchFamily="18" charset="0"/>
              </a:rPr>
              <a:t>Comments are very useful, and you should use them often, particularly for larger applications. </a:t>
            </a:r>
          </a:p>
          <a:p>
            <a:pPr algn="just"/>
            <a:endParaRPr lang="en-US" sz="1800" b="0" i="0" dirty="0">
              <a:solidFill>
                <a:srgbClr val="1B1B1B"/>
              </a:solidFill>
              <a:effectLst/>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621BE419-6BA4-2A77-A9DC-9FDEF3E6690E}"/>
              </a:ext>
            </a:extLst>
          </p:cNvPr>
          <p:cNvSpPr>
            <a:spLocks noGrp="1"/>
          </p:cNvSpPr>
          <p:nvPr>
            <p:ph idx="1"/>
          </p:nvPr>
        </p:nvSpPr>
        <p:spPr>
          <a:xfrm>
            <a:off x="6758473" y="800100"/>
            <a:ext cx="5196840" cy="5257800"/>
          </a:xfrm>
        </p:spPr>
        <p:txBody>
          <a:bodyPr/>
          <a:lstStyle/>
          <a:p>
            <a:r>
              <a:rPr lang="en-US" sz="2000" b="1" i="0" dirty="0">
                <a:solidFill>
                  <a:srgbClr val="FF0000"/>
                </a:solidFill>
                <a:effectLst/>
                <a:latin typeface="Inter"/>
              </a:rPr>
              <a:t>There are two types of comments</a:t>
            </a:r>
            <a:r>
              <a:rPr lang="en-US" sz="2000" b="0" i="0" dirty="0">
                <a:solidFill>
                  <a:srgbClr val="1B1B1B"/>
                </a:solidFill>
                <a:effectLst/>
                <a:latin typeface="Inter"/>
              </a:rPr>
              <a:t>:</a:t>
            </a:r>
          </a:p>
          <a:p>
            <a:pPr>
              <a:buFont typeface="Wingdings" panose="05000000000000000000" pitchFamily="2" charset="2"/>
              <a:buChar char="q"/>
            </a:pPr>
            <a:r>
              <a:rPr lang="en-US" b="0" i="0" dirty="0">
                <a:solidFill>
                  <a:srgbClr val="1B1B1B"/>
                </a:solidFill>
                <a:effectLst/>
                <a:latin typeface="Inter"/>
              </a:rPr>
              <a:t>A single line comment is written after a double forward slash (//), </a:t>
            </a:r>
            <a:r>
              <a:rPr lang="en-US" b="0" i="0" dirty="0" err="1">
                <a:solidFill>
                  <a:srgbClr val="1B1B1B"/>
                </a:solidFill>
                <a:effectLst/>
                <a:latin typeface="Inter"/>
              </a:rPr>
              <a:t>e.g</a:t>
            </a:r>
            <a:r>
              <a:rPr lang="en-US" dirty="0">
                <a:solidFill>
                  <a:srgbClr val="1B1B1B"/>
                </a:solidFill>
                <a:latin typeface="Inter"/>
              </a:rPr>
              <a:t>:</a:t>
            </a:r>
          </a:p>
          <a:p>
            <a:pPr>
              <a:buFont typeface="Wingdings" panose="05000000000000000000" pitchFamily="2" charset="2"/>
              <a:buChar char="q"/>
            </a:pPr>
            <a:endParaRPr lang="en-US" b="0" i="0" dirty="0">
              <a:solidFill>
                <a:srgbClr val="1B1B1B"/>
              </a:solidFill>
              <a:effectLst/>
              <a:latin typeface="Inter"/>
            </a:endParaRPr>
          </a:p>
          <a:p>
            <a:pPr>
              <a:buFont typeface="Wingdings" panose="05000000000000000000" pitchFamily="2" charset="2"/>
              <a:buChar char="q"/>
            </a:pPr>
            <a:r>
              <a:rPr lang="en-US" b="0" i="0" dirty="0">
                <a:solidFill>
                  <a:srgbClr val="1B1B1B"/>
                </a:solidFill>
                <a:effectLst/>
                <a:latin typeface="Inter"/>
              </a:rPr>
              <a:t>A multi-line comment is written between the strings /* and */, e.g.:</a:t>
            </a:r>
          </a:p>
          <a:p>
            <a:endParaRPr lang="en-US" dirty="0">
              <a:solidFill>
                <a:srgbClr val="1B1B1B"/>
              </a:solidFill>
              <a:latin typeface="Inter"/>
            </a:endParaRPr>
          </a:p>
          <a:p>
            <a:endParaRPr lang="en-US" b="0" i="0" dirty="0">
              <a:solidFill>
                <a:srgbClr val="1B1B1B"/>
              </a:solidFill>
              <a:effectLst/>
              <a:latin typeface="Inter"/>
            </a:endParaRPr>
          </a:p>
          <a:p>
            <a:endParaRPr lang="en-US" dirty="0"/>
          </a:p>
        </p:txBody>
      </p:sp>
      <p:pic>
        <p:nvPicPr>
          <p:cNvPr id="13" name="Picture 12">
            <a:extLst>
              <a:ext uri="{FF2B5EF4-FFF2-40B4-BE49-F238E27FC236}">
                <a16:creationId xmlns:a16="http://schemas.microsoft.com/office/drawing/2014/main" id="{FE862EA0-B880-5C0B-4BAF-65E71554B30E}"/>
              </a:ext>
            </a:extLst>
          </p:cNvPr>
          <p:cNvPicPr>
            <a:picLocks noChangeAspect="1"/>
          </p:cNvPicPr>
          <p:nvPr/>
        </p:nvPicPr>
        <p:blipFill>
          <a:blip r:embed="rId2"/>
          <a:stretch>
            <a:fillRect/>
          </a:stretch>
        </p:blipFill>
        <p:spPr>
          <a:xfrm>
            <a:off x="8838908" y="1914136"/>
            <a:ext cx="2314575" cy="323850"/>
          </a:xfrm>
          <a:prstGeom prst="rect">
            <a:avLst/>
          </a:prstGeom>
        </p:spPr>
      </p:pic>
      <p:pic>
        <p:nvPicPr>
          <p:cNvPr id="14" name="Picture 13">
            <a:extLst>
              <a:ext uri="{FF2B5EF4-FFF2-40B4-BE49-F238E27FC236}">
                <a16:creationId xmlns:a16="http://schemas.microsoft.com/office/drawing/2014/main" id="{75EAB5E5-0043-587C-E7CB-87F1174DD666}"/>
              </a:ext>
            </a:extLst>
          </p:cNvPr>
          <p:cNvPicPr>
            <a:picLocks noChangeAspect="1"/>
          </p:cNvPicPr>
          <p:nvPr/>
        </p:nvPicPr>
        <p:blipFill>
          <a:blip r:embed="rId3"/>
          <a:stretch>
            <a:fillRect/>
          </a:stretch>
        </p:blipFill>
        <p:spPr>
          <a:xfrm>
            <a:off x="6942160" y="3067050"/>
            <a:ext cx="4829466" cy="723900"/>
          </a:xfrm>
          <a:prstGeom prst="rect">
            <a:avLst/>
          </a:prstGeom>
        </p:spPr>
      </p:pic>
    </p:spTree>
    <p:extLst>
      <p:ext uri="{BB962C8B-B14F-4D97-AF65-F5344CB8AC3E}">
        <p14:creationId xmlns:p14="http://schemas.microsoft.com/office/powerpoint/2010/main" val="41357346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14697</TotalTime>
  <Words>5974</Words>
  <Application>Microsoft Office PowerPoint</Application>
  <PresentationFormat>Widescreen</PresentationFormat>
  <Paragraphs>555</Paragraphs>
  <Slides>58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Inter</vt:lpstr>
      <vt:lpstr>Arial</vt:lpstr>
      <vt:lpstr>Calibri</vt:lpstr>
      <vt:lpstr>Calibri Light</vt:lpstr>
      <vt:lpstr>Segoe UI</vt:lpstr>
      <vt:lpstr>Times New Roman</vt:lpstr>
      <vt:lpstr>Wingdings</vt:lpstr>
      <vt:lpstr>Retrospect</vt:lpstr>
      <vt:lpstr>UNIT3:JavaScript(JS)</vt:lpstr>
      <vt:lpstr>What is JavaScript?</vt:lpstr>
      <vt:lpstr>what can JavaScript do?</vt:lpstr>
      <vt:lpstr>JavaScript running order</vt:lpstr>
      <vt:lpstr>Interpreted vs Compiled Languages</vt:lpstr>
      <vt:lpstr>How do you add JavaScript to your page</vt:lpstr>
      <vt:lpstr>Inline JavaScript</vt:lpstr>
      <vt:lpstr>Script loading strategies</vt:lpstr>
      <vt:lpstr>How to add comments in JS</vt:lpstr>
      <vt:lpstr>Script loading strategies cont..</vt:lpstr>
      <vt:lpstr>Storing the information you need  in Variables</vt:lpstr>
      <vt:lpstr>Variable Naming Rules</vt:lpstr>
      <vt:lpstr>Variable types</vt:lpstr>
      <vt:lpstr>Variable types cont…</vt:lpstr>
      <vt:lpstr>Variable types cont…</vt:lpstr>
      <vt:lpstr>Basic math in JavaScript (operators)</vt:lpstr>
      <vt:lpstr>Basic math in JavaScript (operators)</vt:lpstr>
      <vt:lpstr>Basic math in JavaScript (operators)</vt:lpstr>
      <vt:lpstr>Basic math in JavaScript (operators)</vt:lpstr>
      <vt:lpstr>Handling text(strings in JavaScript)</vt:lpstr>
      <vt:lpstr>Handling text(strings in JavaScript) cont…</vt:lpstr>
      <vt:lpstr>Handling text(strings in JavaScript) cont…</vt:lpstr>
      <vt:lpstr>Useful string methods</vt:lpstr>
      <vt:lpstr>Useful string methods cont..</vt:lpstr>
      <vt:lpstr>Useful string methods cont..</vt:lpstr>
      <vt:lpstr>Useful string methods cont..</vt:lpstr>
      <vt:lpstr>Arrays </vt:lpstr>
      <vt:lpstr>Arrays cont…</vt:lpstr>
      <vt:lpstr>Arrays cont…</vt:lpstr>
      <vt:lpstr>Arrays cont…</vt:lpstr>
      <vt:lpstr>Arrays cont…</vt:lpstr>
      <vt:lpstr>Arrays cont…</vt:lpstr>
      <vt:lpstr>Making decisions in your code(conditions)</vt:lpstr>
      <vt:lpstr>Making decisions in your code(conditions) cont..</vt:lpstr>
      <vt:lpstr>Making decisions in your code(conditions) cont..</vt:lpstr>
      <vt:lpstr>Making decisions in your code(conditions) cont..</vt:lpstr>
      <vt:lpstr>Making decisions in your code(conditions) cont..</vt:lpstr>
      <vt:lpstr>JavaScript Loops</vt:lpstr>
      <vt:lpstr>JavaScript Loops cont..</vt:lpstr>
      <vt:lpstr>JavaScript Loops cont..</vt:lpstr>
      <vt:lpstr>JavaScript Loops cont..</vt:lpstr>
      <vt:lpstr>JavaScript Loops cont..</vt:lpstr>
      <vt:lpstr>JavaScript Functions</vt:lpstr>
      <vt:lpstr>JavaScript Functions cont…</vt:lpstr>
      <vt:lpstr>JavaScript Functions cont…</vt:lpstr>
      <vt:lpstr>JavaScript Events</vt:lpstr>
      <vt:lpstr>The HTML DOM (Document Object Model)</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The HTML DOM (Document Object Model)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 to Web Programming</dc:title>
  <dc:creator>aline</dc:creator>
  <cp:lastModifiedBy>aline</cp:lastModifiedBy>
  <cp:revision>178</cp:revision>
  <dcterms:created xsi:type="dcterms:W3CDTF">2023-01-23T12:56:33Z</dcterms:created>
  <dcterms:modified xsi:type="dcterms:W3CDTF">2023-02-22T08:43:20Z</dcterms:modified>
</cp:coreProperties>
</file>