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3" r:id="rId7"/>
    <p:sldId id="262" r:id="rId8"/>
    <p:sldId id="264" r:id="rId9"/>
    <p:sldId id="265" r:id="rId10"/>
    <p:sldId id="266" r:id="rId11"/>
    <p:sldId id="294" r:id="rId12"/>
    <p:sldId id="277" r:id="rId13"/>
    <p:sldId id="267" r:id="rId14"/>
    <p:sldId id="268" r:id="rId15"/>
    <p:sldId id="269" r:id="rId16"/>
    <p:sldId id="274" r:id="rId17"/>
    <p:sldId id="276" r:id="rId18"/>
    <p:sldId id="275" r:id="rId19"/>
    <p:sldId id="293" r:id="rId20"/>
    <p:sldId id="270" r:id="rId21"/>
    <p:sldId id="273" r:id="rId22"/>
    <p:sldId id="271" r:id="rId23"/>
    <p:sldId id="272" r:id="rId24"/>
    <p:sldId id="278" r:id="rId25"/>
    <p:sldId id="279" r:id="rId26"/>
    <p:sldId id="280" r:id="rId27"/>
    <p:sldId id="282" r:id="rId28"/>
    <p:sldId id="283" r:id="rId29"/>
    <p:sldId id="284" r:id="rId30"/>
    <p:sldId id="286" r:id="rId31"/>
    <p:sldId id="295" r:id="rId32"/>
    <p:sldId id="285" r:id="rId33"/>
    <p:sldId id="287" r:id="rId34"/>
    <p:sldId id="288" r:id="rId35"/>
    <p:sldId id="290" r:id="rId36"/>
    <p:sldId id="292"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7-24T14:01:00.811"/>
    </inkml:context>
    <inkml:brush xml:id="br0">
      <inkml:brushProperty name="width" value="0.05292" units="cm"/>
      <inkml:brushProperty name="height" value="0.05292" units="cm"/>
      <inkml:brushProperty name="color" value="#FF0000"/>
    </inkml:brush>
  </inkml:definitions>
  <inkml:trace contextRef="#ctx0" brushRef="#br0">12474 9501 18 0,'0'0'31'0,"0"0"-31"15,0 0 36-15,0 0 24 16,0 0-14-16,0 0-27 0,0 0-5 15,0 0 10-15,0 0 7 16,0 0-1-16,0 0-11 16,0 0-5-16,0 0-1 15,0 0 3-15,0 0 3 16,0 0-3-16,0 0 5 16,0 0-2-16,0 0-9 15,0 0-1-15,0 0-4 16,0 0 3-16,0 0-1 15,0 0-4-15,0 0 1 16,3 0 0-16,5 0 1 16,6 0 1-16,1 0 0 15,3 0 1-15,3 0 0 16,-4 0-3-16,3 0 0 0,-2 0 1 16,0 0 4-16,-5 0 0 15,-3 0-4-15,-6 0-2 16,0 0 0-16,0 0 2 15,3 0 2-15,3 0-1 16,3 0-3-16,-1 0 4 16,5 0-1-16,-1 0-2 15,-1 0-2-15,1 0-1 16,-3 0-1-16,0 0-1 16,1 0 1-16,-1 0 0 15,0 4 0-15,3-1 1 16,2 0 4-16,-1-2-2 15,6-1 6-15,1 0 0 16,5 0-2-16,0 0 6 16,3 0-10-16,-3-5 0 15,-8 1-1-15,0 0 0 16,-8 4-1-16,-4-2 1 0,0 2-2 16,-3-3 3-16,4 3 0 15,-2-1 0-15,3-2 0 16,3 1 0-16,3-1 0 15,4-1-1-15,-3 2-1 16,-5-2-1-16,-2 1 0 16,-4 3-1-16,-2 0 1 15,-3 0-1-15,-2 0 1 0,2 0 4 16,-2 0-3-16,2 0 0 16,2-1 1-16,3-2-2 15,9 2 3-15,1-1-3 16,8 0 0-16,4 0 3 15,0-2-3-15,2 1 0 16,0 2 1-16,3-3-1 16,-5-1 0-16,0 1-1 15,-7 4 1-15,-5 0-1 16,2 0 1-16,-4 0 0 16,-1 0 0-16,-4 0 1 15,-1-2-2-15,-1 2 1 16,-4 0 0-16,2 0 0 15,-1 0 0-15,1 0 1 0,2 0-1 16,-2 0 0-16,3 0-1 16,5 0 1-1,1 0 0-15,9 0 1 0,8 0 0 16,-1 0-1-16,0 0 0 16,-2 0 0-16,0 0 0 15,-2 0 1-15,-3 0-1 16,-2 0 2-16,-4 0-2 15,-5 0 1-15,-1 0-1 16,-3 0 1-16,-1 0-1 16,3 0 0-16,-1 0 0 15,1 0 1-15,2 0-1 16,-2 0 1-16,2 0-1 0,3 0 1 16,-3 0-1-1,-1 0 0-15,3 0 0 0,1-1 3 16,-1 1-3-16,3-2 0 15,2 2 1-15,2-3-1 16,-1 2 0-16,-4 1 0 16,-1-3 0-16,-3 3 0 15,5 0 0-15,-3 0 0 16,6 0 0-16,-3-2 0 16,-1 2 0-16,4 0 0 15,-4 0 0-15,1 0 0 16,-5 0 0-16,3 0 0 0,-5 0 0 15,3 0-1-15,1 0 1 16,1 0 1 0,4 0-1-16,4 0 1 0,5 0-1 15,2 0 0-15,5 0 0 16,-3-1 0-16,-2 1 0 16,4 0 0-16,-4 0 0 15,-5 0 0-15,-1 0 0 16,-7 0 0-16,-5 0-1 15,-5 0 2-15,0 0-1 16,-6 0 0-16,0 0 0 16,-2 0 1-16,2 0-1 15,0-3 1-15,1 3-1 16,-1-1 0-16,2-2 1 16,0 2-1-16,-4 1 0 0,4 0-1 15,-4 0-24-15,0 0-76 16,-8-4-146-16</inkml:trace>
  <inkml:trace contextRef="#ctx0" brushRef="#br0" timeOffset="1500.82">12555 9467 50 0,'0'0'54'0,"0"0"-20"16,0 0-11-16,0 0 3 0,0 0 9 15,0 0-9-15,-2 0-6 16,2 0-5-16,0 0 6 16,0 0 8-16,0 0 7 15,0 0 1-15,0 0 3 16,2 0-8-16,9 0-3 16,5 0-1-16,1 0-8 15,6 0-6-15,1 0-4 16,5 0-2-16,9 0-1 15,2 0 1-15,7 0-6 16,2 0 3-16,2 0-4 16,3 0 2-16,-1 0-3 15,3 0 1-15,-1 0 1 16,3 1-1-16,0 3 0 0,-2 0 3 16,4 1-3-1,-5-4 3-15,1-1-4 0,-2 3 3 16,-2-3 1-16,0 0 1 15,2 0 1-15,-2 0-2 16,3 0-3-16,-2 0 0 16,1 2 4-16,0-2-3 15,-1 0 0-15,-2 1 1 16,-1 1-1-16,-2 1 0 16,-1 1 0-16,-3-2 0 15,2 0 0-15,-5 2-2 16,4-2 4-16,0-1-3 15,-3 2 3-15,3 1-2 16,-1-2-1-16,3 0 3 0,-1 0-4 16,2-2 3-16,-2 0 0 15,-1 3-1-15,-1-3 1 16,-4 0-2-16,1 0 0 16,1 0 0-16,3 0-1 15,3 0 3-15,4 0-2 16,2 0 1-16,-4 0-2 15,-3 0 0-15,-9 0 0 16,-9 0 0-16,-8-3 2 16,-8 3-2-16,-5 0 3 15,-4-2-2-15,0 0 0 16,0 0 2-16,-4 2-3 16,0 0 0-16,2 0 0 0,-2 0-9 15,0-3-32-15,0-4-108 16,0-5-266-16</inkml:trace>
  <inkml:trace contextRef="#ctx0" brushRef="#br0" timeOffset="5680.49">16289 9559 122 0,'0'0'22'0,"0"0"-22"15,0 0 18-15,0 0 33 16,0 0-20-16,0 0-18 16,0 0-8-16,-6-24-3 15,6 21 4-15,2 3-1 16,-2 0-5-16,0 0-1 15,0 0 1-15,0 0-3 0,0 0 2 16,0 0 0-16,0 0 0 16,2 0 1-16,-2 0-1 15,0 0 0-15,0 0 1 16,0 0-3-16,0 0 3 16,0 0 0-16,0 0 0 15,0 0 1-15,0 0-1 16,2 0 3-16,2 0 4 15,3 0 6-15,-1 0 5 16,2 0-2-16,2 0 1 16,3 0 1-16,1 0-5 15,1 0-1-15,-1 0-3 16,-1 0-4-16,-1 0-4 0,-5 0-1 16,-5 0-1-16,-2 0-9 15,0 0-47-15,0 5-54 16,-19-4-30-16</inkml:trace>
  <inkml:trace contextRef="#ctx0" brushRef="#br0" timeOffset="6858.18">16023 9472 24 0,'0'0'57'0,"0"0"-27"15,0 0-16-15,0 0-3 16,0 0 3-16,0 0 0 16,8-4-2-16,-4 3-2 15,-4 1 4-15,2 0 9 16,-2 0 1-16,0 0-2 15,0 0 1-15,0 0-1 16,0 0 0-16,5 0-3 16,1 0-8-16,8-2-1 15,3 0 6-15,6 2-2 16,4-2-1-16,0 2-2 0,2 0-6 16,2-3 0-16,-3 3-4 15,6 0 10-15,2 0 0 16,-1 0-11-16,3 0 2 15,2 0 6-15,3 0-5 16,-1 0 2-16,5 0-3 16,-3 0 3-16,3 0-2 15,-1 3-3-15,-3 1 3 16,-1-2 3-16,-4 2-5 16,-2-3 0-16,-5 2 4 15,-2-3 0-15,-2 1-2 16,2 2 3-16,-2-3 5 15,-1 0-2-15,1 2-4 16,2-2 3-16,-3 1 0 0,3-1-4 16,6 0 2-16,-2 0-5 15,4 0 0-15,1 0 0 16,-2 0-1-16,-1 0 1 16,-4 0 0-16,0 0 1 15,-4 0-1-15,-4 0 0 16,-5 0 0-16,-1 0 3 15,4 0 0-15,-2 0 7 16,4 0 3-16,6 0 0 16,2 0-9-16,4 0-5 15,6-1 0-15,1-1 1 16,0-2 0-16,1 1-1 16,-3 2 2-16,2-2-2 0,1 0 1 15,-3-1 1-15,-5 0-1 16,1 0 0-16,-5-3-1 15,0 4 1-15,-2-2 3 16,-6 2-4-16,-5-1 0 16,-7-1 0-16,-5 1 0 15,-4 4 0-15,-2 0-7 16,0 0-27-16,0 0-33 16,0 0-56-16,-24 0-45 15,-12 0-39-15</inkml:trace>
  <inkml:trace contextRef="#ctx0" brushRef="#br0" timeOffset="8081.88">15940 9479 29 0,'0'0'64'16,"0"0"-21"-16,0 0-24 15,0 0 1-15,0 0 9 16,0 0 0-16,0 0-4 16,0 0-2-16,0 0 1 15,0 0-9-15,0 0 1 16,0 0 10-16,15 0-14 15,9 0-11-15,10-3 2 0,1-1 8 16,7 0-5-16,5 3 19 16,5-5-16-16,3 2 8 15,3 1-5-15,4 2-5 16,3-2-4-16,2 2 4 16,2-2 4-16,0 3-4 15,0 0-2-15,3 0 9 16,1 0-10-16,0 0-2 15,-3 0 4-15,-3 0 1 16,-7-2 1-16,-4 2-3 16,-3 0 2-16,-2-1 0 15,1 1-2-15,-2-3 4 16,4 3-5-16,-2 0 10 0,0 0-2 16,0 0-1-1,0 0 1-15,1 0-7 0,0 0 3 16,3 0 0-16,-2 0-6 15,2 0 6-15,-8 0-1 16,-1 0-5-16,2 0 2 16,-2 0-2-16,1 0 0 15,4 0 5-15,-5-2-3 16,-1 2-3-16,-10 0 3 16,-5 0 2-16,-10 0-2 15,-9 0-3-15,-6 0 0 16,-4 0 2-16,-2 0 4 15,0-1 1-15,0 1-4 16,0 0-2-16,0-2 2 0,0 2-4 16,0 0-2-16,0 0 0 15,0 0-30-15,0 0-50 16,0 0-79-16,0 0-101 16</inkml:trace>
  <inkml:trace contextRef="#ctx0" brushRef="#br0" timeOffset="17141.72">19475 10975 7 0,'0'0'47'16,"0"0"-23"-16,0 0-18 16,0 0-4-16,0 0-2 15,0 0 0-15,0 0 0 16,5 0-7-16,-5 0-13 15,0 0-26-15</inkml:trace>
  <inkml:trace contextRef="#ctx0" brushRef="#br0" timeOffset="17443.25">19475 10975 0 0</inkml:trace>
  <inkml:trace contextRef="#ctx0" brushRef="#br0" timeOffset="19010.54">19475 10975 0 0,'-22'-8'49'0,"22"8"-10"0,0 0-21 0,0 0-7 0,0 0 2 0,0 0 2 16,0 0 1-1,0 0-4-15,0 0-1 0,0 0 2 16,0 0 4 0,0 0 0-16,0 0-4 0,0 0 1 15,0 0-3-15,2 0 2 16,7-5 3-16,2 1-6 16,0 0 5-16,-2 3 4 15,2-3 1-15,-4-1-7 16,2 4-7-16,2-2 2 15,-5 2-2-15,4-1-3 16,-6 2 1-16,-2 0-4 16,0 0 1-16,-2 0-2 15,0 0 1-15,0 0 0 0,0 0 1 16,0 0-1 0,0 0 1-16,0 0 2 0,0 0-2 15,0-3 5-15,3 3-3 16,5-3-1-16,2 0-1 15,-2 1-1-15,3 1 0 16,-1 1-1-16,-2-3 1 16,1 2 0-16,3-2 0 15,-3 2 0-15,-3 1 1 16,0 0-1-16,-1 0 0 16,2 0 0-16,-2-3 0 15,1 3 1-15,3 0-1 16,0 0 0-16,0-2-1 15,2 0 2-15,0 0-2 16,0 2 2-16,-2-4-1 0,0 4 0 16,2-1 0-16,0-2 1 15,1 3 0-15,-4-1-1 16,1-4 5-16,1 4-3 16,-2-2 3-16,-3 2 1 15,1 1 0-15,-4-2-4 16,3 2 1-16,-3 0-3 15,1 0 1-15,1 0-1 16,3-3 1-16,-1 1 0 16,3 1 0-16,-2-4 1 15,-3 3 0-15,1 0-1 16,-1 2 0-16,-2 0-1 16,3 0 0-16,-3 0 0 15,2 0 0-15,-1 0 0 0,4 0-1 16,-1-2 2-16,3 2-1 15,0-2 0-15,2 0 0 16,0 2 0-16,1-2 0 16,-4 2 0-16,3 0-1 15,-1 0 1-15,-4 0 0 16,3 0 0-16,-3 0 0 16,2 0 0-16,0 0 0 15,1 0 0-15,0-2 0 16,2 2 0-16,0-2 0 15,0 0 0-15,-1 2 1 16,0 0-1-16,-3 0 0 16,0 0 0-16,-2 0-1 0,-3 0 2 15,4 0-1-15,-1-2 0 16,1 0 0-16,4 2 0 16,-4-3 0-16,1 3 0 15,-1-1 0-15,-2 0 0 16,2 1 0-16,-6-3 0 15,2 3 1-15,0-2-1 16,2 2 0-16,1 0 2 16,-1-1-2-16,0 1 0 15,-2-3 0-15,1 3 0 0,-3-1 0 16,3-1 0 0,1 2 0-16,0-3 0 0,1 1 0 15,-1 2 0 1,-2-2-2-16,0 2 2 0,3 0 0 15,2-2 0-15,-3 2 0 16,-2 0 2-16,1 0-4 16,-1 0 2-16,2-2 0 15,3 2-1-15,0-2 0 16,2 2 1-16,1 0 0 16,2 0 0-16,-1 0 0 15,-2 0-1-15,2 0 1 16,2 0 0-16,0 0 0 15,3 0 0-15,-1 0 0 16,2 0 0-16,1 0-1 0,-1 0 1 16,1 0 0-1,0 0 0-15,-5 0-1 0,3 0 1 16,4 0 0-16,-5 0 0 16,3 0-2-16,-3 0 2 15,-1 0 0-15,7 0 0 16,-2 2 2-16,6 0-1 15,4 0-1-15,0-2 1 16,6 0-1-16,1 0 0 16,-1 0 0-16,6 4 1 0,-1-1 1 15,0-3 3 1,1 2-5-16,-6-2 0 0,1 1 4 16,-1 2-3-16,-2-3 0 15,1 1 4-15,-3-1 4 16,-2 0-6-16,2 0 2 15,2 0 0-15,5 0-1 16,3 0 17-16,-1 0-12 16,-1 0-5-16,0 0-3 15,-6 0-1-15,-1 0 0 16,-8 0-1-16,-4 0 0 16,-12 0-11-16,-2 0-20 15,-6 0-17-15,0 0-14 16,0 0-37-16,0 0-23 15,-10 0-14-15</inkml:trace>
  <inkml:trace contextRef="#ctx0" brushRef="#br0" timeOffset="20170.06">19502 10982 50 0,'0'0'50'0,"0"0"-45"16,0 0 29-16,0 0 35 16,0 0-30-16,0 0-30 15,13-6-7-15,-8 5 8 16,-1-2 8-16,0 3-10 15,3-1 0-15,0-3 7 16,2 1 4-16,4 1-2 16,3 1-7-16,7-3 3 15,2 1 1-15,7-1 3 16,4 0 3-16,4-2-5 16,4 0 11-16,3 0-14 15,7 0-1-15,-1 1 6 16,5 0-7-16,-4-1-8 15,-1 4 3-15,-2-2-3 16,-4 3-2-16,-3-2 1 16,4 1-1-16,-4 1 0 0,3-2 3 15,3 2-3-15,6-1 1 16,2-1 7-16,7 0-4 16,-1 0 3-16,1 3-3 15,-1 0-4-15,-3 0 0 16,-1-2-1-16,-2 2 1 15,-4 0 0-15,-7-2 2 16,-5 0 0-16,-7-2-1 16,-3 0 7-16,-3 2 5 15,0 0-7-15,0 0 1 16,4 0-1-16,0 2 3 16,1-2-2-16,-3 2-7 0,-4 0 3 15,-3-3-1-15,-1 3-2 16,-4-1 1-16,0 1-1 15,0-1 1-15,-3-2-1 16,-1 1 0-16,1 2 0 16,-1-1 0-16,-1-2 0 15,-1 3 0-15,-1-1 0 16,-1-1 0-16,-5 2 0 16,1-3 0-16,-4 3 0 15,-1 0 0-15,-2-2 1 16,0 2-2-16,0 0 1 15,0 0-2-15,0 0-12 16,0 0-27-16,0 0-61 0,0 0-85 16,-14 0-83-1</inkml:trace>
  <inkml:trace contextRef="#ctx0" brushRef="#br0" timeOffset="24440.3">23114 10347 24 0,'0'0'73'0,"191"0"-28"16,-84 0-27-16,7 0 1 15,2 0-13-15,-1 0-6 16,1 0 0-16,-2 0-5 16,-12 0-13-16,-15 0-12 15,-18 0-16-15,-19 0-40 0</inkml:trace>
  <inkml:trace contextRef="#ctx0" brushRef="#br0" timeOffset="25275.85">22583 10288 32 0,'0'0'105'15,"0"0"-89"-15,0 0-15 0,0 0 33 16,0 0 36 0,0 0-41-16,0 3-23 0,18-3 2 15,9 0 3-15,13 0 15 16,14 0 7-16,14 0-10 16,17 0-16-16,13 0 0 15,18 0 6-15,18 0 1 16,15 0-4-16,9 0-9 15,2 6-1-15,6 0 1 16,-8-2-1-16,-9-4 0 16,-17 0-2-16,-22 0-2 15,-18 0-1-15,-20-4-4 16,-16-6 1-16,-19-1 4 16,-14 5-1-16,-12 1 4 0,-11 1-1 15,0 4-5-15,0 0-11 16,0-2-15-16,0 2-29 15,-7 0-18-15,-15 0-82 16</inkml:trace>
  <inkml:trace contextRef="#ctx0" brushRef="#br0" timeOffset="26072.73">22514 10232 239 0,'0'0'37'0,"0"0"-34"0,0 0-3 16,0 0 29-16,0 0 9 15,0 0-35-15,154 0-2 16,-92 6 17-16,17-1 9 16,9-1 0-16,17 0-10 15,11 2 4-15,11-2-3 16,11 4-4-16,7-2-11 15,7-2 3-15,3-1 1 16,-1-3-3-16,-9 0 3 16,-16 0-2-16,-20 0-5 15,-12-3 4-15,-16-5 4 16,-10-2 1-16,-10 2-1 16,-14-1 1-16,-14 3 2 0,-10 2-1 15,-10 2-3 1,-7 1 0-16,-4-1-3 0,-2 2-4 15,0 0 0-15,0 0-5 16,0 0-5-16,0 0-9 16,0 0-7-16,0 0-24 15,0 0-43-15,0 0-56 16,0 0-37-16</inkml:trace>
  <inkml:trace contextRef="#ctx0" brushRef="#br0" timeOffset="32006.22">25585 10993 18 0,'0'0'66'0,"0"0"-64"0,0 0 0 16,0 0 32-16,0 0 32 16,0 0-34-16,0 0-19 15,-2 0 12-15,2 0 19 16,0 0 4-16,0 0-19 16,0 0-6-16,0 0-9 15,0 0-6-15,2 0-4 16,15 0 7-16,12 0-8 15,12 0 0-15,7 0 5 16,17 0-2-16,11 0-2 16,13 0 8-16,9 0-4 0,4 0-4 15,12 4 1-15,11 6-5 16,8 0 2-16,12 1-1 16,3 2 0-16,3-6 4 15,-7 0-1-15,-9-3-3 16,-11 1 1-16,-13-5-2 15,-10 0 3-15,-9 0-3 16,-13 0 0-16,-10 0 0 16,-11 0-2-16,-6 0 2 15,-8 0-1-15,-3 0-2 16,-8 0 0-16,-4 0-4 16,-8 0-12-16,-4 0-7 0,-11 0-3 15,-4 0-20-15,-2 0-16 16,0 0-19-16,0 0-34 15</inkml:trace>
  <inkml:trace contextRef="#ctx0" brushRef="#br0" timeOffset="32867.94">25544 11071 22 0,'0'0'40'15,"0"0"-38"-15,0 0 7 0,0 0 38 16,0 0 1-1,0 0-25-15,-4-6-16 0,4 5 6 16,0 1 12-16,0 0-5 16,7-3-5-16,10 3-1 15,10-4 3-15,11 2 7 16,18-2 6-16,15 1-12 16,18 3 11-16,14 0 3 15,8 0-7-15,7 0 0 16,9 0 1-16,6 0-10 15,10 0 3-15,9 9-11 16,4 1 1-16,2-1 0 16,-9 2 0-16,-6-3-4 15,-7-2-3-15,-12 0 3 16,-5-2 2-16,-17-1-4 16,-11-2 7-16,-10 2-1 0,-8-3 0 15,-8 1-1 1,-7-1 4-16,-11 0 1 0,-10 0 4 15,-7 0-8-15,-12 0 3 16,-5 0 0-16,-7 0-4 16,-2 0 0-16,1 0-7 15,-2 0-1-15,-1 0 1 16,0 0-1-16,-2 0-3 16,0 0-17-16,0 0-26 15,0 0-52-15,0 0-54 16,0 0-99-16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245505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E6AB5-F8E5-455B-8163-E6CDF5E730A7}"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71072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960837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62580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08711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2335302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377781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3949030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399823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68162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321225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6AB5-F8E5-455B-8163-E6CDF5E730A7}"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9453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EE6AB5-F8E5-455B-8163-E6CDF5E730A7}" type="datetimeFigureOut">
              <a:rPr lang="en-IN" smtClean="0"/>
              <a:t>27-07-2021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247032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EE6AB5-F8E5-455B-8163-E6CDF5E730A7}"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291291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EE6AB5-F8E5-455B-8163-E6CDF5E730A7}" type="datetimeFigureOut">
              <a:rPr lang="en-IN" smtClean="0"/>
              <a:t>27-07-2021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64484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E6AB5-F8E5-455B-8163-E6CDF5E730A7}"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11162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E6AB5-F8E5-455B-8163-E6CDF5E730A7}"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387004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EE6AB5-F8E5-455B-8163-E6CDF5E730A7}" type="datetimeFigureOut">
              <a:rPr lang="en-IN" smtClean="0"/>
              <a:t>27-07-2021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CB29BD-7CA7-42E4-B88B-3DC2A97A8DDF}" type="slidenum">
              <a:rPr lang="en-IN" smtClean="0"/>
              <a:t>‹#›</a:t>
            </a:fld>
            <a:endParaRPr lang="en-IN"/>
          </a:p>
        </p:txBody>
      </p:sp>
    </p:spTree>
    <p:extLst>
      <p:ext uri="{BB962C8B-B14F-4D97-AF65-F5344CB8AC3E}">
        <p14:creationId xmlns:p14="http://schemas.microsoft.com/office/powerpoint/2010/main" val="254697855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E951-6D02-46AC-8A53-47083AA8E907}"/>
              </a:ext>
            </a:extLst>
          </p:cNvPr>
          <p:cNvSpPr>
            <a:spLocks noGrp="1"/>
          </p:cNvSpPr>
          <p:nvPr>
            <p:ph type="ctrTitle"/>
          </p:nvPr>
        </p:nvSpPr>
        <p:spPr>
          <a:xfrm>
            <a:off x="970961" y="1964267"/>
            <a:ext cx="10189164" cy="2421464"/>
          </a:xfrm>
        </p:spPr>
        <p:txBody>
          <a:bodyPr>
            <a:normAutofit/>
          </a:bodyPr>
          <a:lstStyle/>
          <a:p>
            <a:pPr algn="ctr"/>
            <a:r>
              <a:rPr lang="en-US" sz="4400" dirty="0"/>
              <a:t>Neural heterogeneity promotes robust learning </a:t>
            </a:r>
            <a:endParaRPr lang="en-IN" sz="4400" dirty="0"/>
          </a:p>
        </p:txBody>
      </p:sp>
      <p:sp>
        <p:nvSpPr>
          <p:cNvPr id="3" name="Subtitle 2">
            <a:extLst>
              <a:ext uri="{FF2B5EF4-FFF2-40B4-BE49-F238E27FC236}">
                <a16:creationId xmlns:a16="http://schemas.microsoft.com/office/drawing/2014/main" id="{21E6A4F5-248E-4509-9EEB-23BB3A7855BB}"/>
              </a:ext>
            </a:extLst>
          </p:cNvPr>
          <p:cNvSpPr>
            <a:spLocks noGrp="1"/>
          </p:cNvSpPr>
          <p:nvPr>
            <p:ph type="subTitle" idx="1"/>
          </p:nvPr>
        </p:nvSpPr>
        <p:spPr>
          <a:xfrm>
            <a:off x="1253765" y="4385732"/>
            <a:ext cx="9906360" cy="1405467"/>
          </a:xfrm>
        </p:spPr>
        <p:txBody>
          <a:bodyPr/>
          <a:lstStyle/>
          <a:p>
            <a:pPr algn="ctr"/>
            <a:r>
              <a:rPr lang="en-IN" dirty="0"/>
              <a:t>Nicolas Perez-Nieves, Vincent C. H. Leung, Pier Luigi Dragotti, Dan F. M. Goodman</a:t>
            </a:r>
          </a:p>
        </p:txBody>
      </p:sp>
    </p:spTree>
    <p:extLst>
      <p:ext uri="{BB962C8B-B14F-4D97-AF65-F5344CB8AC3E}">
        <p14:creationId xmlns:p14="http://schemas.microsoft.com/office/powerpoint/2010/main" val="284016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Datasets</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457200" indent="-457200">
              <a:buFont typeface="+mj-lt"/>
              <a:buAutoNum type="arabicPeriod"/>
            </a:pPr>
            <a:r>
              <a:rPr lang="en-IN" sz="2400" dirty="0"/>
              <a:t>SHD</a:t>
            </a:r>
          </a:p>
          <a:p>
            <a:pPr marL="457200" indent="-457200">
              <a:buFont typeface="+mj-lt"/>
              <a:buAutoNum type="arabicPeriod"/>
            </a:pPr>
            <a:r>
              <a:rPr lang="en-IN" sz="2400" dirty="0"/>
              <a:t>SSC</a:t>
            </a:r>
            <a:endParaRPr lang="en-US" sz="2400" dirty="0"/>
          </a:p>
          <a:p>
            <a:pPr marL="0" indent="0">
              <a:buNone/>
            </a:pPr>
            <a:r>
              <a:rPr lang="en-US" sz="2400" dirty="0"/>
              <a:t>A detailed model of the activity of bushy cells in the cochlear nucleus, in response to spoken digits (SHD) or commands (SSC).</a:t>
            </a:r>
          </a:p>
          <a:p>
            <a:pPr marL="0" indent="0">
              <a:buNone/>
            </a:pPr>
            <a:endParaRPr lang="en-US" sz="24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423691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Dataset – SHD </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endParaRPr lang="en-IN" sz="2400" dirty="0"/>
          </a:p>
        </p:txBody>
      </p:sp>
      <p:pic>
        <p:nvPicPr>
          <p:cNvPr id="6" name="Picture 5">
            <a:extLst>
              <a:ext uri="{FF2B5EF4-FFF2-40B4-BE49-F238E27FC236}">
                <a16:creationId xmlns:a16="http://schemas.microsoft.com/office/drawing/2014/main" id="{446CD979-A08C-4A9F-8CE1-EBCE6DFFF414}"/>
              </a:ext>
            </a:extLst>
          </p:cNvPr>
          <p:cNvPicPr>
            <a:picLocks noChangeAspect="1"/>
          </p:cNvPicPr>
          <p:nvPr/>
        </p:nvPicPr>
        <p:blipFill>
          <a:blip r:embed="rId2"/>
          <a:stretch>
            <a:fillRect/>
          </a:stretch>
        </p:blipFill>
        <p:spPr>
          <a:xfrm>
            <a:off x="933253" y="2231201"/>
            <a:ext cx="9769311" cy="3404457"/>
          </a:xfrm>
          <a:prstGeom prst="rect">
            <a:avLst/>
          </a:prstGeom>
        </p:spPr>
      </p:pic>
    </p:spTree>
    <p:extLst>
      <p:ext uri="{BB962C8B-B14F-4D97-AF65-F5344CB8AC3E}">
        <p14:creationId xmlns:p14="http://schemas.microsoft.com/office/powerpoint/2010/main" val="426832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Results</a:t>
            </a:r>
          </a:p>
        </p:txBody>
      </p:sp>
    </p:spTree>
    <p:extLst>
      <p:ext uri="{BB962C8B-B14F-4D97-AF65-F5344CB8AC3E}">
        <p14:creationId xmlns:p14="http://schemas.microsoft.com/office/powerpoint/2010/main" val="140315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Time scale heterogeneity improves learning on tasks with rich temporal structure</a:t>
            </a:r>
            <a:endParaRPr lang="en-IN" sz="4000" cap="none"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356701"/>
            <a:ext cx="10131425" cy="3704734"/>
          </a:xfrm>
        </p:spPr>
        <p:txBody>
          <a:bodyPr anchor="t">
            <a:normAutofit/>
          </a:bodyPr>
          <a:lstStyle/>
          <a:p>
            <a:pPr marL="457200" indent="-457200">
              <a:buAutoNum type="arabicPeriod"/>
            </a:pPr>
            <a:r>
              <a:rPr lang="en-US" sz="2400" dirty="0"/>
              <a:t>The auditory tasks SHD and SSC by contrast have very rich temporal structure (accuracy improved by a factor of around 15-20%).</a:t>
            </a:r>
          </a:p>
          <a:p>
            <a:pPr marL="457200" indent="-457200">
              <a:buAutoNum type="arabicPeriod"/>
            </a:pPr>
            <a:r>
              <a:rPr lang="en-US" sz="2400" dirty="0"/>
              <a:t>N-MNIST and F-MNIST have minimal temporal structure, as they are generated from static images (</a:t>
            </a:r>
            <a:r>
              <a:rPr lang="en-IN" sz="2400" dirty="0"/>
              <a:t>no improvement at all</a:t>
            </a:r>
            <a:r>
              <a:rPr lang="en-US" sz="2400" dirty="0"/>
              <a:t>).</a:t>
            </a:r>
          </a:p>
          <a:p>
            <a:pPr marL="457200" indent="-457200">
              <a:buAutoNum type="arabicPeriod"/>
            </a:pPr>
            <a:r>
              <a:rPr lang="en-US" sz="2400" dirty="0"/>
              <a:t>DVS128 has some temporal structure as it is recorded motion, but it is possible to perform well at this task by discarding the temporal information (intermediate improvement, heterogeneous models being better able to distinguish between </a:t>
            </a:r>
            <a:r>
              <a:rPr lang="en-US" sz="2400" u="sng" dirty="0"/>
              <a:t>spatially similar </a:t>
            </a:r>
            <a:r>
              <a:rPr lang="en-US" sz="2400" dirty="0"/>
              <a:t>but </a:t>
            </a:r>
            <a:r>
              <a:rPr lang="en-US" sz="2400" u="sng" dirty="0"/>
              <a:t>temporally different gestures</a:t>
            </a:r>
            <a:r>
              <a:rPr lang="en-US" sz="2400" dirty="0"/>
              <a:t>).</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10484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fontScale="92500" lnSpcReduction="10000"/>
          </a:bodyPr>
          <a:lstStyle/>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600" dirty="0"/>
          </a:p>
          <a:p>
            <a:pPr marL="0" indent="0">
              <a:buNone/>
            </a:pPr>
            <a:endParaRPr lang="en-IN" sz="2600" dirty="0"/>
          </a:p>
          <a:p>
            <a:pPr marL="0" indent="0">
              <a:buNone/>
            </a:pPr>
            <a:r>
              <a:rPr lang="en-US" sz="2600" dirty="0"/>
              <a:t>Confusion matrices of the DVS128 gesture dataset under the fully homogeneous (left) and fully heterogeneous (right) configurations. Class 2 (Right hand wave) is often incorrectly classified as 4 (Right hand clockwise) and 5 (Right hand counter clockwise) under the homogeneous configuration but not under the heterogeneous one. (Sup Fig 10)</a:t>
            </a:r>
            <a:endParaRPr lang="en-IN" sz="2600" dirty="0"/>
          </a:p>
        </p:txBody>
      </p:sp>
      <p:pic>
        <p:nvPicPr>
          <p:cNvPr id="9" name="Picture 8">
            <a:extLst>
              <a:ext uri="{FF2B5EF4-FFF2-40B4-BE49-F238E27FC236}">
                <a16:creationId xmlns:a16="http://schemas.microsoft.com/office/drawing/2014/main" id="{6B135D42-FE8F-4297-B3E3-029EDF9DD250}"/>
              </a:ext>
            </a:extLst>
          </p:cNvPr>
          <p:cNvPicPr>
            <a:picLocks noChangeAspect="1"/>
          </p:cNvPicPr>
          <p:nvPr/>
        </p:nvPicPr>
        <p:blipFill>
          <a:blip r:embed="rId2"/>
          <a:stretch>
            <a:fillRect/>
          </a:stretch>
        </p:blipFill>
        <p:spPr>
          <a:xfrm>
            <a:off x="6365875" y="1337143"/>
            <a:ext cx="4181475" cy="3057525"/>
          </a:xfrm>
          <a:prstGeom prst="rect">
            <a:avLst/>
          </a:prstGeom>
        </p:spPr>
      </p:pic>
      <p:pic>
        <p:nvPicPr>
          <p:cNvPr id="11" name="Picture 10">
            <a:extLst>
              <a:ext uri="{FF2B5EF4-FFF2-40B4-BE49-F238E27FC236}">
                <a16:creationId xmlns:a16="http://schemas.microsoft.com/office/drawing/2014/main" id="{E7F3F9C9-53CD-4847-89D8-A2BB1AABF851}"/>
              </a:ext>
            </a:extLst>
          </p:cNvPr>
          <p:cNvPicPr>
            <a:picLocks noChangeAspect="1"/>
          </p:cNvPicPr>
          <p:nvPr/>
        </p:nvPicPr>
        <p:blipFill rotWithShape="1">
          <a:blip r:embed="rId3"/>
          <a:srcRect l="1652"/>
          <a:stretch/>
        </p:blipFill>
        <p:spPr>
          <a:xfrm>
            <a:off x="1065538" y="1337143"/>
            <a:ext cx="5030462" cy="2990850"/>
          </a:xfrm>
          <a:prstGeom prst="rect">
            <a:avLst/>
          </a:prstGeom>
        </p:spPr>
      </p:pic>
    </p:spTree>
    <p:extLst>
      <p:ext uri="{BB962C8B-B14F-4D97-AF65-F5344CB8AC3E}">
        <p14:creationId xmlns:p14="http://schemas.microsoft.com/office/powerpoint/2010/main" val="118934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Time scale heterogeneity improves learning on tasks with rich temporal structure</a:t>
            </a:r>
            <a:endParaRPr lang="en-IN" sz="4000"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a:bodyPr>
          <a:lstStyle/>
          <a:p>
            <a:pPr marL="0" indent="0">
              <a:buNone/>
            </a:pPr>
            <a:r>
              <a:rPr lang="en-IN" sz="2400" dirty="0"/>
              <a:t>The authors verified that </a:t>
            </a:r>
            <a:r>
              <a:rPr lang="en-US" sz="2400" dirty="0"/>
              <a:t>results were due to heterogeneity and not simply to a better tuning of time constants in the following ways:</a:t>
            </a:r>
          </a:p>
          <a:p>
            <a:pPr marL="457200" indent="-457200">
              <a:buFont typeface="+mj-lt"/>
              <a:buAutoNum type="arabicPeriod"/>
            </a:pPr>
            <a:r>
              <a:rPr lang="en-US" sz="2400" dirty="0"/>
              <a:t>Performed a grid search across all homogeneous time constants for the SHD dataset and used the best values for comparison. </a:t>
            </a:r>
          </a:p>
          <a:p>
            <a:pPr marL="457200" indent="-457200">
              <a:buFont typeface="+mj-lt"/>
              <a:buAutoNum type="arabicPeriod"/>
            </a:pPr>
            <a:r>
              <a:rPr lang="en-US" sz="2400" dirty="0"/>
              <a:t>Observed that the distribution of time constants after training is very similar and heterogeneous regardless of whether it was initialized with a homogeneous or heterogeneous distribution</a:t>
            </a:r>
            <a:endParaRPr lang="en-IN" sz="2400" dirty="0"/>
          </a:p>
        </p:txBody>
      </p:sp>
    </p:spTree>
    <p:extLst>
      <p:ext uri="{BB962C8B-B14F-4D97-AF65-F5344CB8AC3E}">
        <p14:creationId xmlns:p14="http://schemas.microsoft.com/office/powerpoint/2010/main" val="3679255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Time scale heterogeneity improves learning on tasks with rich temporal structure</a:t>
            </a:r>
            <a:endParaRPr lang="en-IN" sz="4000" dirty="0"/>
          </a:p>
        </p:txBody>
      </p:sp>
      <p:sp>
        <p:nvSpPr>
          <p:cNvPr id="11" name="Content Placeholder 10">
            <a:extLst>
              <a:ext uri="{FF2B5EF4-FFF2-40B4-BE49-F238E27FC236}">
                <a16:creationId xmlns:a16="http://schemas.microsoft.com/office/drawing/2014/main" id="{2599E71A-8889-4424-A293-A69466715E6D}"/>
              </a:ext>
            </a:extLst>
          </p:cNvPr>
          <p:cNvSpPr>
            <a:spLocks noGrp="1"/>
          </p:cNvSpPr>
          <p:nvPr>
            <p:ph idx="1"/>
          </p:nvPr>
        </p:nvSpPr>
        <p:spPr/>
        <p:txBody>
          <a:bodyPr/>
          <a:lstStyle/>
          <a:p>
            <a:endParaRPr lang="en-IN"/>
          </a:p>
        </p:txBody>
      </p:sp>
      <p:pic>
        <p:nvPicPr>
          <p:cNvPr id="13" name="Picture 12">
            <a:extLst>
              <a:ext uri="{FF2B5EF4-FFF2-40B4-BE49-F238E27FC236}">
                <a16:creationId xmlns:a16="http://schemas.microsoft.com/office/drawing/2014/main" id="{8F9FD3D3-60CD-4F6B-A575-5202500CD02E}"/>
              </a:ext>
            </a:extLst>
          </p:cNvPr>
          <p:cNvPicPr>
            <a:picLocks noChangeAspect="1"/>
          </p:cNvPicPr>
          <p:nvPr/>
        </p:nvPicPr>
        <p:blipFill>
          <a:blip r:embed="rId2"/>
          <a:stretch>
            <a:fillRect/>
          </a:stretch>
        </p:blipFill>
        <p:spPr>
          <a:xfrm>
            <a:off x="1178399" y="2229548"/>
            <a:ext cx="9439275" cy="4152900"/>
          </a:xfrm>
          <a:prstGeom prst="rect">
            <a:avLst/>
          </a:prstGeom>
        </p:spPr>
      </p:pic>
    </p:spTree>
    <p:extLst>
      <p:ext uri="{BB962C8B-B14F-4D97-AF65-F5344CB8AC3E}">
        <p14:creationId xmlns:p14="http://schemas.microsoft.com/office/powerpoint/2010/main" val="1796392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B468A9-DBF9-4996-AA11-528DE1128702}"/>
              </a:ext>
            </a:extLst>
          </p:cNvPr>
          <p:cNvPicPr>
            <a:picLocks noGrp="1" noChangeAspect="1"/>
          </p:cNvPicPr>
          <p:nvPr>
            <p:ph idx="1"/>
          </p:nvPr>
        </p:nvPicPr>
        <p:blipFill>
          <a:blip r:embed="rId2"/>
          <a:stretch>
            <a:fillRect/>
          </a:stretch>
        </p:blipFill>
        <p:spPr>
          <a:xfrm>
            <a:off x="8948289" y="5207253"/>
            <a:ext cx="3127519" cy="1463167"/>
          </a:xfrm>
          <a:prstGeom prst="rect">
            <a:avLst/>
          </a:prstGeom>
        </p:spPr>
      </p:pic>
      <p:pic>
        <p:nvPicPr>
          <p:cNvPr id="8" name="Picture 7">
            <a:extLst>
              <a:ext uri="{FF2B5EF4-FFF2-40B4-BE49-F238E27FC236}">
                <a16:creationId xmlns:a16="http://schemas.microsoft.com/office/drawing/2014/main" id="{E73286C2-ED1D-4E22-95AB-57307E82523E}"/>
              </a:ext>
            </a:extLst>
          </p:cNvPr>
          <p:cNvPicPr>
            <a:picLocks noChangeAspect="1"/>
          </p:cNvPicPr>
          <p:nvPr/>
        </p:nvPicPr>
        <p:blipFill>
          <a:blip r:embed="rId3"/>
          <a:stretch>
            <a:fillRect/>
          </a:stretch>
        </p:blipFill>
        <p:spPr>
          <a:xfrm>
            <a:off x="3259542" y="881108"/>
            <a:ext cx="5356858" cy="5095783"/>
          </a:xfrm>
          <a:prstGeom prst="rect">
            <a:avLst/>
          </a:prstGeom>
        </p:spPr>
      </p:pic>
      <p:sp>
        <p:nvSpPr>
          <p:cNvPr id="9" name="TextBox 8">
            <a:extLst>
              <a:ext uri="{FF2B5EF4-FFF2-40B4-BE49-F238E27FC236}">
                <a16:creationId xmlns:a16="http://schemas.microsoft.com/office/drawing/2014/main" id="{D24E815F-9030-4EAB-88B0-FF65F8472758}"/>
              </a:ext>
            </a:extLst>
          </p:cNvPr>
          <p:cNvSpPr txBox="1"/>
          <p:nvPr/>
        </p:nvSpPr>
        <p:spPr>
          <a:xfrm>
            <a:off x="471340" y="5646656"/>
            <a:ext cx="2686639" cy="646331"/>
          </a:xfrm>
          <a:prstGeom prst="rect">
            <a:avLst/>
          </a:prstGeom>
          <a:noFill/>
        </p:spPr>
        <p:txBody>
          <a:bodyPr wrap="square" rtlCol="0">
            <a:spAutoFit/>
          </a:bodyPr>
          <a:lstStyle/>
          <a:p>
            <a:r>
              <a:rPr lang="en-IN" dirty="0"/>
              <a:t>For standard training, the left graph remains as it is.</a:t>
            </a:r>
          </a:p>
        </p:txBody>
      </p:sp>
      <p:pic>
        <p:nvPicPr>
          <p:cNvPr id="3" name="Picture 2">
            <a:extLst>
              <a:ext uri="{FF2B5EF4-FFF2-40B4-BE49-F238E27FC236}">
                <a16:creationId xmlns:a16="http://schemas.microsoft.com/office/drawing/2014/main" id="{814AB255-9738-4908-8362-6B658CB4BCF1}"/>
              </a:ext>
            </a:extLst>
          </p:cNvPr>
          <p:cNvPicPr>
            <a:picLocks noChangeAspect="1"/>
          </p:cNvPicPr>
          <p:nvPr/>
        </p:nvPicPr>
        <p:blipFill>
          <a:blip r:embed="rId4"/>
          <a:stretch>
            <a:fillRect/>
          </a:stretch>
        </p:blipFill>
        <p:spPr>
          <a:xfrm>
            <a:off x="10512048" y="5127997"/>
            <a:ext cx="1493649" cy="1621677"/>
          </a:xfrm>
          <a:prstGeom prst="rect">
            <a:avLst/>
          </a:prstGeom>
        </p:spPr>
      </p:pic>
    </p:spTree>
    <p:extLst>
      <p:ext uri="{BB962C8B-B14F-4D97-AF65-F5344CB8AC3E}">
        <p14:creationId xmlns:p14="http://schemas.microsoft.com/office/powerpoint/2010/main" val="238612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FB42CD-3606-402B-9152-1D5FEEA77FE5}"/>
              </a:ext>
            </a:extLst>
          </p:cNvPr>
          <p:cNvPicPr>
            <a:picLocks noChangeAspect="1"/>
          </p:cNvPicPr>
          <p:nvPr/>
        </p:nvPicPr>
        <p:blipFill>
          <a:blip r:embed="rId2"/>
          <a:stretch>
            <a:fillRect/>
          </a:stretch>
        </p:blipFill>
        <p:spPr>
          <a:xfrm>
            <a:off x="1647694" y="0"/>
            <a:ext cx="8896611" cy="6858000"/>
          </a:xfrm>
          <a:prstGeom prst="rect">
            <a:avLst/>
          </a:prstGeom>
        </p:spPr>
      </p:pic>
    </p:spTree>
    <p:extLst>
      <p:ext uri="{BB962C8B-B14F-4D97-AF65-F5344CB8AC3E}">
        <p14:creationId xmlns:p14="http://schemas.microsoft.com/office/powerpoint/2010/main" val="2636487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A91BE-4CB2-4576-AB67-C478F57AE101}"/>
              </a:ext>
            </a:extLst>
          </p:cNvPr>
          <p:cNvPicPr>
            <a:picLocks noChangeAspect="1"/>
          </p:cNvPicPr>
          <p:nvPr/>
        </p:nvPicPr>
        <p:blipFill>
          <a:blip r:embed="rId2"/>
          <a:stretch>
            <a:fillRect/>
          </a:stretch>
        </p:blipFill>
        <p:spPr>
          <a:xfrm>
            <a:off x="1662112" y="157162"/>
            <a:ext cx="8867775" cy="6543675"/>
          </a:xfrm>
          <a:prstGeom prst="rect">
            <a:avLst/>
          </a:prstGeom>
        </p:spPr>
      </p:pic>
    </p:spTree>
    <p:extLst>
      <p:ext uri="{BB962C8B-B14F-4D97-AF65-F5344CB8AC3E}">
        <p14:creationId xmlns:p14="http://schemas.microsoft.com/office/powerpoint/2010/main" val="258941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Summary</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p:txBody>
          <a:bodyPr anchor="t">
            <a:normAutofit/>
          </a:bodyPr>
          <a:lstStyle/>
          <a:p>
            <a:pPr marL="0" indent="0">
              <a:buNone/>
            </a:pPr>
            <a:r>
              <a:rPr lang="en-US" sz="2400" dirty="0"/>
              <a:t>Neural heterogeneity is metabolically efficient for learning, and optimal parameter distribution matches experimental data.</a:t>
            </a:r>
            <a:endParaRPr lang="en-IN" sz="2400" dirty="0"/>
          </a:p>
        </p:txBody>
      </p:sp>
    </p:spTree>
    <p:extLst>
      <p:ext uri="{BB962C8B-B14F-4D97-AF65-F5344CB8AC3E}">
        <p14:creationId xmlns:p14="http://schemas.microsoft.com/office/powerpoint/2010/main" val="201481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Time scale heterogeneity improves learning on tasks with rich temporal structure</a:t>
            </a:r>
            <a:endParaRPr lang="en-IN" sz="4000"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fontScale="92500" lnSpcReduction="20000"/>
          </a:bodyPr>
          <a:lstStyle/>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solidFill>
                <a:schemeClr val="accent1"/>
              </a:solidFill>
            </a:endParaRPr>
          </a:p>
          <a:p>
            <a:pPr marL="0" indent="0">
              <a:buNone/>
            </a:pPr>
            <a:endParaRPr lang="en-IN" sz="2400" dirty="0">
              <a:solidFill>
                <a:schemeClr val="accent1"/>
              </a:solidFill>
            </a:endParaRPr>
          </a:p>
          <a:p>
            <a:pPr marL="0" indent="0">
              <a:buNone/>
            </a:pPr>
            <a:endParaRPr lang="en-IN" sz="1900" dirty="0">
              <a:solidFill>
                <a:schemeClr val="accent1"/>
              </a:solidFill>
            </a:endParaRPr>
          </a:p>
          <a:p>
            <a:pPr marL="0" indent="0">
              <a:buNone/>
            </a:pPr>
            <a:r>
              <a:rPr lang="en-IN" sz="1900" dirty="0">
                <a:solidFill>
                  <a:schemeClr val="accent1"/>
                </a:solidFill>
              </a:rPr>
              <a:t>chance levels? - </a:t>
            </a:r>
            <a:r>
              <a:rPr lang="en-US" sz="1900" dirty="0">
                <a:solidFill>
                  <a:schemeClr val="accent1"/>
                </a:solidFill>
              </a:rPr>
              <a:t>the accuracy that will be reached when constantly predicting the majority class</a:t>
            </a:r>
            <a:endParaRPr lang="en-IN" sz="1900" dirty="0">
              <a:solidFill>
                <a:schemeClr val="accent1"/>
              </a:solidFill>
            </a:endParaRPr>
          </a:p>
        </p:txBody>
      </p:sp>
      <p:pic>
        <p:nvPicPr>
          <p:cNvPr id="5" name="Picture 4">
            <a:extLst>
              <a:ext uri="{FF2B5EF4-FFF2-40B4-BE49-F238E27FC236}">
                <a16:creationId xmlns:a16="http://schemas.microsoft.com/office/drawing/2014/main" id="{F3755B83-A14F-4940-8FA1-8B6B16FF3A5E}"/>
              </a:ext>
            </a:extLst>
          </p:cNvPr>
          <p:cNvPicPr>
            <a:picLocks noChangeAspect="1"/>
          </p:cNvPicPr>
          <p:nvPr/>
        </p:nvPicPr>
        <p:blipFill>
          <a:blip r:embed="rId2"/>
          <a:stretch>
            <a:fillRect/>
          </a:stretch>
        </p:blipFill>
        <p:spPr>
          <a:xfrm>
            <a:off x="1178300" y="2065867"/>
            <a:ext cx="9458325" cy="367665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3644E3E-481D-4DC3-A72A-9B8B08ABB65F}"/>
                  </a:ext>
                </a:extLst>
              </p14:cNvPr>
              <p14:cNvContentPartPr/>
              <p14:nvPr/>
            </p14:nvContentPartPr>
            <p14:xfrm>
              <a:off x="4386945" y="3121740"/>
              <a:ext cx="5717160" cy="614520"/>
            </p14:xfrm>
          </p:contentPart>
        </mc:Choice>
        <mc:Fallback xmlns="">
          <p:pic>
            <p:nvPicPr>
              <p:cNvPr id="4" name="Ink 3">
                <a:extLst>
                  <a:ext uri="{FF2B5EF4-FFF2-40B4-BE49-F238E27FC236}">
                    <a16:creationId xmlns:a16="http://schemas.microsoft.com/office/drawing/2014/main" id="{F3644E3E-481D-4DC3-A72A-9B8B08ABB65F}"/>
                  </a:ext>
                </a:extLst>
              </p:cNvPr>
              <p:cNvPicPr/>
              <p:nvPr/>
            </p:nvPicPr>
            <p:blipFill>
              <a:blip r:embed="rId4"/>
              <a:stretch>
                <a:fillRect/>
              </a:stretch>
            </p:blipFill>
            <p:spPr>
              <a:xfrm>
                <a:off x="4377585" y="3112380"/>
                <a:ext cx="5735880" cy="633240"/>
              </a:xfrm>
              <a:prstGeom prst="rect">
                <a:avLst/>
              </a:prstGeom>
            </p:spPr>
          </p:pic>
        </mc:Fallback>
      </mc:AlternateContent>
    </p:spTree>
    <p:extLst>
      <p:ext uri="{BB962C8B-B14F-4D97-AF65-F5344CB8AC3E}">
        <p14:creationId xmlns:p14="http://schemas.microsoft.com/office/powerpoint/2010/main" val="523950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Time scale heterogeneity improves learning on tasks with rich temporal structure</a:t>
            </a:r>
            <a:endParaRPr lang="en-IN" sz="4000" dirty="0"/>
          </a:p>
        </p:txBody>
      </p:sp>
      <p:pic>
        <p:nvPicPr>
          <p:cNvPr id="6" name="Content Placeholder 5">
            <a:extLst>
              <a:ext uri="{FF2B5EF4-FFF2-40B4-BE49-F238E27FC236}">
                <a16:creationId xmlns:a16="http://schemas.microsoft.com/office/drawing/2014/main" id="{94B468A9-DBF9-4996-AA11-528DE1128702}"/>
              </a:ext>
            </a:extLst>
          </p:cNvPr>
          <p:cNvPicPr>
            <a:picLocks noGrp="1" noChangeAspect="1"/>
          </p:cNvPicPr>
          <p:nvPr>
            <p:ph idx="1"/>
          </p:nvPr>
        </p:nvPicPr>
        <p:blipFill>
          <a:blip r:embed="rId2"/>
          <a:stretch>
            <a:fillRect/>
          </a:stretch>
        </p:blipFill>
        <p:spPr>
          <a:xfrm>
            <a:off x="7890235" y="4760318"/>
            <a:ext cx="3638819" cy="1702372"/>
          </a:xfrm>
          <a:prstGeom prst="rect">
            <a:avLst/>
          </a:prstGeom>
        </p:spPr>
      </p:pic>
      <p:pic>
        <p:nvPicPr>
          <p:cNvPr id="5" name="Picture 4">
            <a:extLst>
              <a:ext uri="{FF2B5EF4-FFF2-40B4-BE49-F238E27FC236}">
                <a16:creationId xmlns:a16="http://schemas.microsoft.com/office/drawing/2014/main" id="{F4C41100-D3E2-479D-A942-10D255C7A2B7}"/>
              </a:ext>
            </a:extLst>
          </p:cNvPr>
          <p:cNvPicPr>
            <a:picLocks noChangeAspect="1"/>
          </p:cNvPicPr>
          <p:nvPr/>
        </p:nvPicPr>
        <p:blipFill>
          <a:blip r:embed="rId3"/>
          <a:stretch>
            <a:fillRect/>
          </a:stretch>
        </p:blipFill>
        <p:spPr>
          <a:xfrm>
            <a:off x="685801" y="2518282"/>
            <a:ext cx="10877550" cy="2028825"/>
          </a:xfrm>
          <a:prstGeom prst="rect">
            <a:avLst/>
          </a:prstGeom>
        </p:spPr>
      </p:pic>
    </p:spTree>
    <p:extLst>
      <p:ext uri="{BB962C8B-B14F-4D97-AF65-F5344CB8AC3E}">
        <p14:creationId xmlns:p14="http://schemas.microsoft.com/office/powerpoint/2010/main" val="300672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Time scale heterogeneity improves learning on tasks with rich temporal structure</a:t>
            </a:r>
            <a:endParaRPr lang="en-IN" sz="4000"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a:bodyPr>
          <a:lstStyle/>
          <a:p>
            <a:pPr marL="0" indent="0">
              <a:buNone/>
            </a:pPr>
            <a:r>
              <a:rPr lang="en-US" sz="2400" dirty="0"/>
              <a:t>Introducing heterogeneity allows for a large increase in performance at the cost of only a very small increase in the number of parameters (0.23% for SHD, because the vast majority of parameters are synaptic weights), and without using any additional neurons or synapses.</a:t>
            </a:r>
          </a:p>
          <a:p>
            <a:pPr marL="0" indent="0">
              <a:buNone/>
            </a:pPr>
            <a:r>
              <a:rPr lang="en-US" sz="2400" dirty="0"/>
              <a:t>It is a computationally efficient strategy of interest to neuromorphic computing (use of very-large-scale integration (VLSI) systems containing electronic analog circuits to mimic neuro-biological architectures present in the nervous system), because adding heterogeneity adds O(n) to memory use and computation time, while adding more neurons adds O(n</a:t>
            </a:r>
            <a:r>
              <a:rPr lang="en-US" sz="2400" baseline="30000" dirty="0"/>
              <a:t>2</a:t>
            </a:r>
            <a:r>
              <a:rPr lang="en-US" sz="2400" dirty="0"/>
              <a:t>).</a:t>
            </a:r>
            <a:endParaRPr lang="en-IN" sz="2400" dirty="0"/>
          </a:p>
        </p:txBody>
      </p:sp>
    </p:spTree>
    <p:extLst>
      <p:ext uri="{BB962C8B-B14F-4D97-AF65-F5344CB8AC3E}">
        <p14:creationId xmlns:p14="http://schemas.microsoft.com/office/powerpoint/2010/main" val="409269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Time scale heterogeneity improves learning on tasks with rich temporal structure</a:t>
            </a:r>
            <a:endParaRPr lang="en-IN" sz="4000" dirty="0"/>
          </a:p>
        </p:txBody>
      </p:sp>
      <p:sp>
        <p:nvSpPr>
          <p:cNvPr id="4" name="Content Placeholder 3">
            <a:extLst>
              <a:ext uri="{FF2B5EF4-FFF2-40B4-BE49-F238E27FC236}">
                <a16:creationId xmlns:a16="http://schemas.microsoft.com/office/drawing/2014/main" id="{621925B8-0B7A-44FB-8625-79631862E358}"/>
              </a:ext>
            </a:extLst>
          </p:cNvPr>
          <p:cNvSpPr>
            <a:spLocks noGrp="1"/>
          </p:cNvSpPr>
          <p:nvPr>
            <p:ph idx="1"/>
          </p:nvPr>
        </p:nvSpPr>
        <p:spPr>
          <a:xfrm>
            <a:off x="685801" y="2262432"/>
            <a:ext cx="10131425" cy="4383465"/>
          </a:xfrm>
        </p:spPr>
        <p:txBody>
          <a:bodyPr anchor="t">
            <a:normAutofit fontScale="92500" lnSpcReduction="10000"/>
          </a:bodyPr>
          <a:lstStyle/>
          <a:p>
            <a:pPr marL="0" indent="0">
              <a:buNone/>
            </a:pPr>
            <a:r>
              <a:rPr lang="en-US" sz="2400" dirty="0"/>
              <a:t>Neftci et al. obtained a performance of 83.2% on the SHD dataset without heterogeneity using 1024 neurons and data augmentation technique.</a:t>
            </a:r>
          </a:p>
          <a:p>
            <a:pPr marL="0" indent="0">
              <a:buNone/>
            </a:pPr>
            <a:r>
              <a:rPr lang="en-US" sz="2400" dirty="0"/>
              <a:t>The heterogeneity model obtained 82.7% using 128 neurons and no data augmentation.</a:t>
            </a:r>
          </a:p>
          <a:p>
            <a:pPr marL="0" indent="0">
              <a:buNone/>
            </a:pPr>
            <a:endParaRPr lang="en-US" sz="2400" dirty="0"/>
          </a:p>
          <a:p>
            <a:pPr marL="0" indent="0">
              <a:buNone/>
            </a:pPr>
            <a:r>
              <a:rPr lang="en-IN" sz="2400" dirty="0"/>
              <a:t>Why study smaller networks?</a:t>
            </a:r>
          </a:p>
          <a:p>
            <a:pPr marL="457200" indent="-457200">
              <a:buFont typeface="+mj-lt"/>
              <a:buAutoNum type="arabicPeriod"/>
            </a:pPr>
            <a:r>
              <a:rPr lang="en-US" sz="2400" dirty="0"/>
              <a:t>systematically investigate the effect of different training regimes, and current limitations of surrogate gradient descent mean</a:t>
            </a:r>
          </a:p>
          <a:p>
            <a:pPr marL="457200" indent="-457200">
              <a:buFont typeface="+mj-lt"/>
              <a:buAutoNum type="arabicPeriod"/>
            </a:pPr>
            <a:r>
              <a:rPr lang="en-US" sz="2400" dirty="0"/>
              <a:t>with larger numbers of neurons, performance even without heterogeneity approaches the ceiling on these tasks making it more difficult to see the effect of different architectures.</a:t>
            </a:r>
            <a:endParaRPr lang="en-IN" sz="2400" dirty="0"/>
          </a:p>
        </p:txBody>
      </p:sp>
    </p:spTree>
    <p:extLst>
      <p:ext uri="{BB962C8B-B14F-4D97-AF65-F5344CB8AC3E}">
        <p14:creationId xmlns:p14="http://schemas.microsoft.com/office/powerpoint/2010/main" val="3242481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5C1F9A-7BDA-49F1-8AA0-B0F6E07C8768}"/>
              </a:ext>
            </a:extLst>
          </p:cNvPr>
          <p:cNvSpPr>
            <a:spLocks noGrp="1"/>
          </p:cNvSpPr>
          <p:nvPr>
            <p:ph type="title"/>
          </p:nvPr>
        </p:nvSpPr>
        <p:spPr/>
        <p:txBody>
          <a:bodyPr>
            <a:normAutofit/>
          </a:bodyPr>
          <a:lstStyle/>
          <a:p>
            <a:r>
              <a:rPr lang="en-US" sz="4000" cap="none" dirty="0"/>
              <a:t>Predicted time constant distributions match experimental data</a:t>
            </a:r>
            <a:endParaRPr lang="en-IN" sz="4000" cap="none" dirty="0"/>
          </a:p>
        </p:txBody>
      </p:sp>
      <p:sp>
        <p:nvSpPr>
          <p:cNvPr id="5" name="Content Placeholder 4">
            <a:extLst>
              <a:ext uri="{FF2B5EF4-FFF2-40B4-BE49-F238E27FC236}">
                <a16:creationId xmlns:a16="http://schemas.microsoft.com/office/drawing/2014/main" id="{D5909D0E-62CF-4824-853D-D78168DD5C4C}"/>
              </a:ext>
            </a:extLst>
          </p:cNvPr>
          <p:cNvSpPr>
            <a:spLocks noGrp="1"/>
          </p:cNvSpPr>
          <p:nvPr>
            <p:ph sz="half" idx="1"/>
          </p:nvPr>
        </p:nvSpPr>
        <p:spPr/>
        <p:txBody>
          <a:bodyPr anchor="t">
            <a:normAutofit/>
          </a:bodyPr>
          <a:lstStyle/>
          <a:p>
            <a:pPr marL="0" indent="0">
              <a:buNone/>
            </a:pPr>
            <a:r>
              <a:rPr lang="en-US" sz="2400" dirty="0"/>
              <a:t>Experimentally observed distributions of time constants for (top to bottom): mouse cochlear nucleus, multiple cell types (172 cells); mouse V1 layer 4, spiny (putatively excitatory) cells (164 cells); human middle temporal gyrus, spiny cells (236 cells).</a:t>
            </a:r>
            <a:endParaRPr lang="en-IN" sz="2400" dirty="0"/>
          </a:p>
        </p:txBody>
      </p:sp>
      <p:sp>
        <p:nvSpPr>
          <p:cNvPr id="12" name="Content Placeholder 11">
            <a:extLst>
              <a:ext uri="{FF2B5EF4-FFF2-40B4-BE49-F238E27FC236}">
                <a16:creationId xmlns:a16="http://schemas.microsoft.com/office/drawing/2014/main" id="{FE050427-1188-4301-BE33-E795FA98508A}"/>
              </a:ext>
            </a:extLst>
          </p:cNvPr>
          <p:cNvSpPr>
            <a:spLocks noGrp="1"/>
          </p:cNvSpPr>
          <p:nvPr>
            <p:ph sz="half" idx="2"/>
          </p:nvPr>
        </p:nvSpPr>
        <p:spPr/>
        <p:txBody>
          <a:bodyPr/>
          <a:lstStyle/>
          <a:p>
            <a:endParaRPr lang="en-IN"/>
          </a:p>
        </p:txBody>
      </p:sp>
      <p:pic>
        <p:nvPicPr>
          <p:cNvPr id="7" name="Picture 6">
            <a:extLst>
              <a:ext uri="{FF2B5EF4-FFF2-40B4-BE49-F238E27FC236}">
                <a16:creationId xmlns:a16="http://schemas.microsoft.com/office/drawing/2014/main" id="{981A09C7-5E85-45EB-995B-4577DB34B908}"/>
              </a:ext>
            </a:extLst>
          </p:cNvPr>
          <p:cNvPicPr>
            <a:picLocks noChangeAspect="1"/>
          </p:cNvPicPr>
          <p:nvPr/>
        </p:nvPicPr>
        <p:blipFill>
          <a:blip r:embed="rId2"/>
          <a:stretch>
            <a:fillRect/>
          </a:stretch>
        </p:blipFill>
        <p:spPr>
          <a:xfrm>
            <a:off x="6790250" y="1906940"/>
            <a:ext cx="2133600" cy="4619625"/>
          </a:xfrm>
          <a:prstGeom prst="rect">
            <a:avLst/>
          </a:prstGeom>
        </p:spPr>
      </p:pic>
      <p:pic>
        <p:nvPicPr>
          <p:cNvPr id="9" name="Picture 8">
            <a:extLst>
              <a:ext uri="{FF2B5EF4-FFF2-40B4-BE49-F238E27FC236}">
                <a16:creationId xmlns:a16="http://schemas.microsoft.com/office/drawing/2014/main" id="{7E74E602-1FD3-4243-B624-B562DDA330A5}"/>
              </a:ext>
            </a:extLst>
          </p:cNvPr>
          <p:cNvPicPr>
            <a:picLocks noChangeAspect="1"/>
          </p:cNvPicPr>
          <p:nvPr/>
        </p:nvPicPr>
        <p:blipFill>
          <a:blip r:embed="rId3"/>
          <a:stretch>
            <a:fillRect/>
          </a:stretch>
        </p:blipFill>
        <p:spPr>
          <a:xfrm>
            <a:off x="9019108" y="1906242"/>
            <a:ext cx="2133600" cy="4535296"/>
          </a:xfrm>
          <a:prstGeom prst="rect">
            <a:avLst/>
          </a:prstGeom>
        </p:spPr>
      </p:pic>
      <p:pic>
        <p:nvPicPr>
          <p:cNvPr id="11" name="Picture 10">
            <a:extLst>
              <a:ext uri="{FF2B5EF4-FFF2-40B4-BE49-F238E27FC236}">
                <a16:creationId xmlns:a16="http://schemas.microsoft.com/office/drawing/2014/main" id="{7E19B880-2A7E-4FF1-9E64-C8B4EB7611FA}"/>
              </a:ext>
            </a:extLst>
          </p:cNvPr>
          <p:cNvPicPr>
            <a:picLocks noChangeAspect="1"/>
          </p:cNvPicPr>
          <p:nvPr/>
        </p:nvPicPr>
        <p:blipFill>
          <a:blip r:embed="rId4"/>
          <a:stretch>
            <a:fillRect/>
          </a:stretch>
        </p:blipFill>
        <p:spPr>
          <a:xfrm>
            <a:off x="6352100" y="1821215"/>
            <a:ext cx="438150" cy="4705350"/>
          </a:xfrm>
          <a:prstGeom prst="rect">
            <a:avLst/>
          </a:prstGeom>
        </p:spPr>
      </p:pic>
    </p:spTree>
    <p:extLst>
      <p:ext uri="{BB962C8B-B14F-4D97-AF65-F5344CB8AC3E}">
        <p14:creationId xmlns:p14="http://schemas.microsoft.com/office/powerpoint/2010/main" val="3520020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Predicted time constant distributions match experimental data</a:t>
            </a:r>
            <a:endParaRPr lang="en-IN" sz="4000"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a:bodyPr>
          <a:lstStyle/>
          <a:p>
            <a:pPr marL="0" indent="0">
              <a:buNone/>
            </a:pPr>
            <a:r>
              <a:rPr lang="en-US" sz="2400" dirty="0"/>
              <a:t>The parameters for these distributions are different for each animal and region, just as for different tasks in our simulations.</a:t>
            </a:r>
          </a:p>
          <a:p>
            <a:pPr marL="0" indent="0">
              <a:buNone/>
            </a:pPr>
            <a:endParaRPr lang="en-US" sz="2400" dirty="0"/>
          </a:p>
          <a:p>
            <a:pPr marL="0" indent="0">
              <a:buNone/>
            </a:pPr>
            <a:r>
              <a:rPr lang="en-US" sz="2400" dirty="0"/>
              <a:t>The distribution parameters are </a:t>
            </a:r>
            <a:r>
              <a:rPr lang="en-US" sz="2400" u="sng" dirty="0"/>
              <a:t>different for each cell type </a:t>
            </a:r>
            <a:r>
              <a:rPr lang="en-US" sz="2400" dirty="0"/>
              <a:t>in the experimental data, a feature not replicated in our simulations as </a:t>
            </a:r>
            <a:r>
              <a:rPr lang="en-US" sz="2400" u="sng" dirty="0"/>
              <a:t>all cells are identical</a:t>
            </a:r>
            <a:r>
              <a:rPr lang="en-US" sz="2400" dirty="0"/>
              <a:t>. </a:t>
            </a:r>
          </a:p>
          <a:p>
            <a:pPr marL="0" indent="0">
              <a:buNone/>
            </a:pPr>
            <a:r>
              <a:rPr lang="en-US" sz="2400" dirty="0"/>
              <a:t>This suggests that introducing further diversity in terms of different cell types may lead to even better performance</a:t>
            </a:r>
            <a:endParaRPr lang="en-IN" sz="2400" dirty="0"/>
          </a:p>
        </p:txBody>
      </p:sp>
    </p:spTree>
    <p:extLst>
      <p:ext uri="{BB962C8B-B14F-4D97-AF65-F5344CB8AC3E}">
        <p14:creationId xmlns:p14="http://schemas.microsoft.com/office/powerpoint/2010/main" val="1944172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SPEECH LEARNING ACROSS TIME SCALES</a:t>
            </a:r>
            <a:endParaRPr lang="en-IN" sz="4000" cap="none"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sz="half" idx="1"/>
          </p:nvPr>
        </p:nvSpPr>
        <p:spPr>
          <a:xfrm>
            <a:off x="685801" y="2065867"/>
            <a:ext cx="7279847" cy="4182533"/>
          </a:xfrm>
        </p:spPr>
        <p:txBody>
          <a:bodyPr anchor="t">
            <a:normAutofit/>
          </a:bodyPr>
          <a:lstStyle/>
          <a:p>
            <a:pPr marL="0" indent="0">
              <a:buNone/>
            </a:pPr>
            <a:r>
              <a:rPr lang="en-US" sz="2400" dirty="0"/>
              <a:t>Augmentation of the SHD spoken digits datasets to include faster or slower versions of the samples, multiplying all spike times by a temporal scale as an extremely simplified model that captures a part of the difficulty of this task.</a:t>
            </a:r>
          </a:p>
          <a:p>
            <a:pPr marL="0" indent="0">
              <a:buNone/>
            </a:pPr>
            <a:r>
              <a:rPr lang="en-US" sz="2400" dirty="0"/>
              <a:t>During training, temporal scales were randomly selected from a distribution roughly matching human syllabic rate distributions.</a:t>
            </a:r>
          </a:p>
        </p:txBody>
      </p:sp>
      <p:pic>
        <p:nvPicPr>
          <p:cNvPr id="5" name="Picture 4">
            <a:extLst>
              <a:ext uri="{FF2B5EF4-FFF2-40B4-BE49-F238E27FC236}">
                <a16:creationId xmlns:a16="http://schemas.microsoft.com/office/drawing/2014/main" id="{05C84513-79DB-4AB8-A668-CB863EF49EB2}"/>
              </a:ext>
            </a:extLst>
          </p:cNvPr>
          <p:cNvPicPr>
            <a:picLocks noChangeAspect="1"/>
          </p:cNvPicPr>
          <p:nvPr/>
        </p:nvPicPr>
        <p:blipFill>
          <a:blip r:embed="rId2"/>
          <a:stretch>
            <a:fillRect/>
          </a:stretch>
        </p:blipFill>
        <p:spPr>
          <a:xfrm>
            <a:off x="8191745" y="1775184"/>
            <a:ext cx="3733162" cy="4473216"/>
          </a:xfrm>
          <a:prstGeom prst="rect">
            <a:avLst/>
          </a:prstGeom>
        </p:spPr>
      </p:pic>
    </p:spTree>
    <p:extLst>
      <p:ext uri="{BB962C8B-B14F-4D97-AF65-F5344CB8AC3E}">
        <p14:creationId xmlns:p14="http://schemas.microsoft.com/office/powerpoint/2010/main" val="1134340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ROBUSTNESS AGAINST MISTUNED LEARNING</a:t>
            </a:r>
            <a:endParaRPr lang="en-IN" sz="4000" cap="none"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a:bodyPr>
          <a:lstStyle/>
          <a:p>
            <a:pPr marL="0" indent="0">
              <a:buNone/>
            </a:pPr>
            <a:r>
              <a:rPr lang="en-US" sz="2400" dirty="0"/>
              <a:t>Tested the hypothesis that heterogeneity can provide robustness with two experiments where the hyperparameters were mistuned, that is where the initial distributions and learning parameters were chosen to give the best performance for one distribution, but the actual training and testing is done on a different distribution.</a:t>
            </a:r>
          </a:p>
          <a:p>
            <a:pPr marL="0" indent="0">
              <a:buNone/>
            </a:pPr>
            <a:endParaRPr lang="en-US" sz="2400" dirty="0"/>
          </a:p>
          <a:p>
            <a:pPr marL="0" indent="0">
              <a:buNone/>
            </a:pPr>
            <a:r>
              <a:rPr lang="en-IN" sz="2400" u="sng" dirty="0"/>
              <a:t>First experiment</a:t>
            </a:r>
            <a:r>
              <a:rPr lang="en-IN" sz="2400" dirty="0"/>
              <a:t>: taking </a:t>
            </a:r>
            <a:r>
              <a:rPr lang="en-US" sz="2400" dirty="0"/>
              <a:t>the augmented SHD spoken digits dataset from the previous section, selected the hyperparameters to give the best performance at a time scale of 1, then trained and tested the network at a different time scales.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961923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ROBUSTNESS AGAINST MISTUNED LEARNING</a:t>
            </a:r>
            <a:endParaRPr lang="en-IN" sz="4000" cap="none" dirty="0"/>
          </a:p>
        </p:txBody>
      </p:sp>
      <p:sp>
        <p:nvSpPr>
          <p:cNvPr id="5" name="Content Placeholder 4">
            <a:extLst>
              <a:ext uri="{FF2B5EF4-FFF2-40B4-BE49-F238E27FC236}">
                <a16:creationId xmlns:a16="http://schemas.microsoft.com/office/drawing/2014/main" id="{EED44461-AD76-4FC7-B16A-4644F2BD58B3}"/>
              </a:ext>
            </a:extLst>
          </p:cNvPr>
          <p:cNvSpPr>
            <a:spLocks noGrp="1"/>
          </p:cNvSpPr>
          <p:nvPr>
            <p:ph sz="half" idx="1"/>
          </p:nvPr>
        </p:nvSpPr>
        <p:spPr>
          <a:xfrm>
            <a:off x="685802" y="2142066"/>
            <a:ext cx="6770800" cy="4302533"/>
          </a:xfrm>
        </p:spPr>
        <p:txBody>
          <a:bodyPr anchor="t">
            <a:normAutofit/>
          </a:bodyPr>
          <a:lstStyle/>
          <a:p>
            <a:pPr marL="0" indent="0">
              <a:buNone/>
            </a:pPr>
            <a:r>
              <a:rPr lang="en-US" sz="2400" dirty="0"/>
              <a:t>With a homogeneous or narrow heterogeneous initial distribution, performance falls off for time scales far from the optimal one, particularly for larger time scales (slower stimuli). </a:t>
            </a:r>
          </a:p>
          <a:p>
            <a:pPr marL="0" indent="0">
              <a:buNone/>
            </a:pPr>
            <a:r>
              <a:rPr lang="en-US" sz="2400" dirty="0"/>
              <a:t>A wide heterogeneous initial distribution allows for good performance across all time scales tested, at the cost of slightly lower peak performance at the best time scale.</a:t>
            </a:r>
          </a:p>
          <a:p>
            <a:pPr marL="0" indent="0">
              <a:buNone/>
            </a:pPr>
            <a:endParaRPr lang="en-IN" sz="2400" dirty="0"/>
          </a:p>
        </p:txBody>
      </p:sp>
      <p:pic>
        <p:nvPicPr>
          <p:cNvPr id="4" name="Picture 3">
            <a:extLst>
              <a:ext uri="{FF2B5EF4-FFF2-40B4-BE49-F238E27FC236}">
                <a16:creationId xmlns:a16="http://schemas.microsoft.com/office/drawing/2014/main" id="{72559CAA-507B-4FBD-B6C9-5398EF501262}"/>
              </a:ext>
            </a:extLst>
          </p:cNvPr>
          <p:cNvPicPr>
            <a:picLocks noChangeAspect="1"/>
          </p:cNvPicPr>
          <p:nvPr/>
        </p:nvPicPr>
        <p:blipFill>
          <a:blip r:embed="rId2"/>
          <a:stretch>
            <a:fillRect/>
          </a:stretch>
        </p:blipFill>
        <p:spPr>
          <a:xfrm>
            <a:off x="7527745" y="2142067"/>
            <a:ext cx="4472577" cy="3026004"/>
          </a:xfrm>
          <a:prstGeom prst="rect">
            <a:avLst/>
          </a:prstGeom>
        </p:spPr>
      </p:pic>
      <p:sp>
        <p:nvSpPr>
          <p:cNvPr id="7" name="TextBox 6">
            <a:extLst>
              <a:ext uri="{FF2B5EF4-FFF2-40B4-BE49-F238E27FC236}">
                <a16:creationId xmlns:a16="http://schemas.microsoft.com/office/drawing/2014/main" id="{E438B595-4BA5-4890-9ACA-A3C281A83D0F}"/>
              </a:ext>
            </a:extLst>
          </p:cNvPr>
          <p:cNvSpPr txBox="1"/>
          <p:nvPr/>
        </p:nvSpPr>
        <p:spPr>
          <a:xfrm>
            <a:off x="7626285" y="5244271"/>
            <a:ext cx="4374037" cy="1200329"/>
          </a:xfrm>
          <a:prstGeom prst="rect">
            <a:avLst/>
          </a:prstGeom>
          <a:noFill/>
        </p:spPr>
        <p:txBody>
          <a:bodyPr wrap="square" rtlCol="0">
            <a:spAutoFit/>
          </a:bodyPr>
          <a:lstStyle/>
          <a:p>
            <a:r>
              <a:rPr lang="en-IN" dirty="0"/>
              <a:t>All the bars refer to the type of initialization, standard training was used to train the network. (time constant learning would negate the effect of mistuning)</a:t>
            </a:r>
          </a:p>
        </p:txBody>
      </p:sp>
    </p:spTree>
    <p:extLst>
      <p:ext uri="{BB962C8B-B14F-4D97-AF65-F5344CB8AC3E}">
        <p14:creationId xmlns:p14="http://schemas.microsoft.com/office/powerpoint/2010/main" val="300291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ROBUSTNESS AGAINST MISTUNED LEARNING</a:t>
            </a:r>
            <a:endParaRPr lang="en-IN" sz="4000" cap="none"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a:bodyPr>
          <a:lstStyle/>
          <a:p>
            <a:pPr marL="0" indent="0">
              <a:buNone/>
            </a:pPr>
            <a:r>
              <a:rPr lang="en-IN" sz="2400" u="sng" dirty="0"/>
              <a:t>Second experiment</a:t>
            </a:r>
            <a:r>
              <a:rPr lang="en-IN" sz="2400" dirty="0"/>
              <a:t>: </a:t>
            </a:r>
            <a:r>
              <a:rPr lang="en-US" sz="2400" dirty="0"/>
              <a:t>FORCE training of spiking neural networks. This method does not allow for heterogeneous training (tuning time constants), so the only testing was the role of untrained heterogeneous neuron parameters.</a:t>
            </a:r>
          </a:p>
          <a:p>
            <a:pPr marL="0" indent="0">
              <a:buNone/>
            </a:pPr>
            <a:r>
              <a:rPr lang="en-US" sz="2400" dirty="0"/>
              <a:t>Three configurations: </a:t>
            </a:r>
          </a:p>
          <a:p>
            <a:pPr marL="457200" indent="-457200">
              <a:buFont typeface="+mj-lt"/>
              <a:buAutoNum type="arabicPeriod"/>
            </a:pPr>
            <a:r>
              <a:rPr lang="en-US" sz="2400" dirty="0"/>
              <a:t>fully homogeneous (single 20ms time constant as in the original paper); </a:t>
            </a:r>
          </a:p>
          <a:p>
            <a:pPr marL="457200" indent="-457200">
              <a:buFont typeface="+mj-lt"/>
              <a:buAutoNum type="arabicPeriod"/>
            </a:pPr>
            <a:r>
              <a:rPr lang="en-US" sz="2400" dirty="0"/>
              <a:t>intermediate (each neuron randomly assigned a fixed fast 20ms or slow 100ms time constant);</a:t>
            </a:r>
          </a:p>
          <a:p>
            <a:pPr marL="457200" indent="-457200">
              <a:buFont typeface="+mj-lt"/>
              <a:buAutoNum type="arabicPeriod"/>
            </a:pPr>
            <a:r>
              <a:rPr lang="en-US" sz="2400" dirty="0"/>
              <a:t> or fully heterogeneous (each neuron randomly assigned a time constant drawn from a gamma distribution)</a:t>
            </a:r>
            <a:endParaRPr lang="en-IN" sz="2400" dirty="0"/>
          </a:p>
        </p:txBody>
      </p:sp>
    </p:spTree>
    <p:extLst>
      <p:ext uri="{BB962C8B-B14F-4D97-AF65-F5344CB8AC3E}">
        <p14:creationId xmlns:p14="http://schemas.microsoft.com/office/powerpoint/2010/main" val="171098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p:txBody>
          <a:bodyPr anchor="t"/>
          <a:lstStyle/>
          <a:p>
            <a:pPr marL="0" indent="0">
              <a:buNone/>
            </a:pPr>
            <a:r>
              <a:rPr lang="en-US" sz="2400" dirty="0"/>
              <a:t>Three layers of spiking neurons: an input layer, a recurrently connected layer (RNNs and biological NNs share several properties, such as a similar general architecture, temporal dynamics, and learning through weight adjustments [Neftci et al , 14]), and a readout layer used to generate predictions.</a:t>
            </a:r>
          </a:p>
          <a:p>
            <a:pPr marL="0" indent="0">
              <a:buNone/>
            </a:pPr>
            <a:r>
              <a:rPr lang="en-US" sz="2400" i="1" dirty="0"/>
              <a:t>Heterogeneity was introduced by giving each neuron an individual membrane and synaptic time constant. </a:t>
            </a:r>
          </a:p>
          <a:p>
            <a:pPr marL="0" indent="0">
              <a:buNone/>
            </a:pPr>
            <a:endParaRPr lang="en-IN" dirty="0"/>
          </a:p>
          <a:p>
            <a:pPr marL="0" indent="0">
              <a:buNone/>
            </a:pPr>
            <a:r>
              <a:rPr lang="en-IN" dirty="0">
                <a:solidFill>
                  <a:schemeClr val="tx2">
                    <a:lumMod val="60000"/>
                    <a:lumOff val="40000"/>
                  </a:schemeClr>
                </a:solidFill>
              </a:rPr>
              <a:t>The first spike in the output layer will rapidly classify the input signal.</a:t>
            </a:r>
          </a:p>
          <a:p>
            <a:pPr marL="0" indent="0">
              <a:buNone/>
            </a:pPr>
            <a:endParaRPr lang="en-IN" dirty="0">
              <a:solidFill>
                <a:schemeClr val="tx2">
                  <a:lumMod val="60000"/>
                  <a:lumOff val="40000"/>
                </a:schemeClr>
              </a:solidFill>
            </a:endParaRPr>
          </a:p>
        </p:txBody>
      </p:sp>
    </p:spTree>
    <p:extLst>
      <p:ext uri="{BB962C8B-B14F-4D97-AF65-F5344CB8AC3E}">
        <p14:creationId xmlns:p14="http://schemas.microsoft.com/office/powerpoint/2010/main" val="3545103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ROBUSTNESS AGAINST MISTUNED LEARNING</a:t>
            </a:r>
            <a:endParaRPr lang="en-IN" sz="4000" cap="none"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a:bodyPr>
          <a:lstStyle/>
          <a:p>
            <a:pPr marL="0" indent="0">
              <a:buNone/>
            </a:pPr>
            <a:r>
              <a:rPr lang="en-IN" sz="2400" dirty="0"/>
              <a:t>Aim: </a:t>
            </a:r>
            <a:r>
              <a:rPr lang="en-US" sz="2400" dirty="0"/>
              <a:t>replay a learned signal, in this case a recording of a zebra finch call. The network has to learn to reproduce this spectrogram</a:t>
            </a:r>
            <a:endParaRPr lang="en-IN" sz="2400" dirty="0"/>
          </a:p>
        </p:txBody>
      </p:sp>
      <p:pic>
        <p:nvPicPr>
          <p:cNvPr id="7" name="Picture 6">
            <a:extLst>
              <a:ext uri="{FF2B5EF4-FFF2-40B4-BE49-F238E27FC236}">
                <a16:creationId xmlns:a16="http://schemas.microsoft.com/office/drawing/2014/main" id="{55243A10-0BDF-485C-9E20-ADF469E949D6}"/>
              </a:ext>
            </a:extLst>
          </p:cNvPr>
          <p:cNvPicPr>
            <a:picLocks noChangeAspect="1"/>
          </p:cNvPicPr>
          <p:nvPr/>
        </p:nvPicPr>
        <p:blipFill>
          <a:blip r:embed="rId2"/>
          <a:stretch>
            <a:fillRect/>
          </a:stretch>
        </p:blipFill>
        <p:spPr>
          <a:xfrm>
            <a:off x="2676934" y="3161858"/>
            <a:ext cx="6149157" cy="3086542"/>
          </a:xfrm>
          <a:prstGeom prst="rect">
            <a:avLst/>
          </a:prstGeom>
        </p:spPr>
      </p:pic>
      <p:pic>
        <p:nvPicPr>
          <p:cNvPr id="8" name="Picture 7">
            <a:extLst>
              <a:ext uri="{FF2B5EF4-FFF2-40B4-BE49-F238E27FC236}">
                <a16:creationId xmlns:a16="http://schemas.microsoft.com/office/drawing/2014/main" id="{029CFC18-260E-40EE-824D-C4B14E908BCD}"/>
              </a:ext>
            </a:extLst>
          </p:cNvPr>
          <p:cNvPicPr>
            <a:picLocks noChangeAspect="1"/>
          </p:cNvPicPr>
          <p:nvPr/>
        </p:nvPicPr>
        <p:blipFill>
          <a:blip r:embed="rId3"/>
          <a:stretch>
            <a:fillRect/>
          </a:stretch>
        </p:blipFill>
        <p:spPr>
          <a:xfrm>
            <a:off x="9835138" y="5000083"/>
            <a:ext cx="2049657" cy="1590037"/>
          </a:xfrm>
          <a:prstGeom prst="rect">
            <a:avLst/>
          </a:prstGeom>
        </p:spPr>
      </p:pic>
    </p:spTree>
    <p:extLst>
      <p:ext uri="{BB962C8B-B14F-4D97-AF65-F5344CB8AC3E}">
        <p14:creationId xmlns:p14="http://schemas.microsoft.com/office/powerpoint/2010/main" val="1333062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ROBUSTNESS AGAINST MISTUNED LEARNING</a:t>
            </a:r>
            <a:endParaRPr lang="en-IN" sz="4000" cap="none"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371855"/>
          </a:xfrm>
        </p:spPr>
        <p:txBody>
          <a:bodyPr anchor="t">
            <a:normAutofit/>
          </a:bodyPr>
          <a:lstStyle/>
          <a:p>
            <a:pPr marL="0" indent="0">
              <a:buNone/>
            </a:pPr>
            <a:r>
              <a:rPr lang="en-US" sz="2400" dirty="0"/>
              <a:t>[Nicola, W. &amp; Clopath, C. Supervised learning in spiking neural networks with FORCE training. Nature Communications 8, 1–15 (2017).]</a:t>
            </a:r>
            <a:endParaRPr lang="en-IN" sz="2400" dirty="0"/>
          </a:p>
          <a:p>
            <a:pPr marL="0" indent="0">
              <a:buNone/>
            </a:pPr>
            <a:endParaRPr lang="en-US" sz="2400" dirty="0"/>
          </a:p>
          <a:p>
            <a:pPr marL="0" indent="0">
              <a:buNone/>
            </a:pPr>
            <a:r>
              <a:rPr lang="en-US" sz="2400" dirty="0"/>
              <a:t>FORCE training is reminiscent of how songbirds learn their stereotypical learned songs. Juvenile songbirds are typically presented with a species specific song or repertoire of songs from their parents or other members of their species. These birds internalize the original template song and subsequently use it as an error signal for their own vocalization. Our model reproduced the singing behavior of songbirds with FORCE training as the error correction mechanism. The song spectrogram were accurately reproduced after FORCE training.</a:t>
            </a:r>
          </a:p>
          <a:p>
            <a:pPr marL="0" indent="0">
              <a:buNone/>
            </a:pPr>
            <a:endParaRPr lang="en-US" sz="2400" dirty="0"/>
          </a:p>
        </p:txBody>
      </p:sp>
    </p:spTree>
    <p:extLst>
      <p:ext uri="{BB962C8B-B14F-4D97-AF65-F5344CB8AC3E}">
        <p14:creationId xmlns:p14="http://schemas.microsoft.com/office/powerpoint/2010/main" val="3752366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ROBUSTNESS AGAINST MISTUNED LEARNING</a:t>
            </a:r>
            <a:endParaRPr lang="en-IN" sz="4000" cap="none" dirty="0"/>
          </a:p>
        </p:txBody>
      </p:sp>
      <p:sp>
        <p:nvSpPr>
          <p:cNvPr id="4" name="Content Placeholder 3">
            <a:extLst>
              <a:ext uri="{FF2B5EF4-FFF2-40B4-BE49-F238E27FC236}">
                <a16:creationId xmlns:a16="http://schemas.microsoft.com/office/drawing/2014/main" id="{EE2F44CF-8D57-4300-B9B4-859AF51B8C7C}"/>
              </a:ext>
            </a:extLst>
          </p:cNvPr>
          <p:cNvSpPr>
            <a:spLocks noGrp="1"/>
          </p:cNvSpPr>
          <p:nvPr>
            <p:ph idx="1"/>
          </p:nvPr>
        </p:nvSpPr>
        <p:spPr/>
        <p:txBody>
          <a:bodyPr anchor="t">
            <a:normAutofit/>
          </a:bodyPr>
          <a:lstStyle/>
          <a:p>
            <a:pPr marL="0" indent="0">
              <a:buNone/>
            </a:pPr>
            <a:r>
              <a:rPr lang="en-IN" sz="2400" dirty="0"/>
              <a:t>G and Q were the hyperparameters that effected the network performance predominantly. </a:t>
            </a:r>
          </a:p>
          <a:p>
            <a:pPr marL="0" indent="0">
              <a:buNone/>
            </a:pPr>
            <a:r>
              <a:rPr lang="en-US" sz="2400" dirty="0"/>
              <a:t>Tuned these hyperparameters for a network of a fixed size (N = 1000 neurons) and ran the training and testing for networks of different sizes</a:t>
            </a:r>
            <a:endParaRPr lang="en-IN" sz="2400" dirty="0"/>
          </a:p>
        </p:txBody>
      </p:sp>
      <p:pic>
        <p:nvPicPr>
          <p:cNvPr id="6" name="Picture 5">
            <a:extLst>
              <a:ext uri="{FF2B5EF4-FFF2-40B4-BE49-F238E27FC236}">
                <a16:creationId xmlns:a16="http://schemas.microsoft.com/office/drawing/2014/main" id="{C2A43BF1-34A5-4B2C-B782-1FF211FCC445}"/>
              </a:ext>
            </a:extLst>
          </p:cNvPr>
          <p:cNvPicPr>
            <a:picLocks noChangeAspect="1"/>
          </p:cNvPicPr>
          <p:nvPr/>
        </p:nvPicPr>
        <p:blipFill>
          <a:blip r:embed="rId2"/>
          <a:stretch>
            <a:fillRect/>
          </a:stretch>
        </p:blipFill>
        <p:spPr>
          <a:xfrm>
            <a:off x="3106214" y="3966633"/>
            <a:ext cx="5979571" cy="2840296"/>
          </a:xfrm>
          <a:prstGeom prst="rect">
            <a:avLst/>
          </a:prstGeom>
        </p:spPr>
      </p:pic>
    </p:spTree>
    <p:extLst>
      <p:ext uri="{BB962C8B-B14F-4D97-AF65-F5344CB8AC3E}">
        <p14:creationId xmlns:p14="http://schemas.microsoft.com/office/powerpoint/2010/main" val="3962453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ROBUSTNESS AGAINST MISTUNED LEARNING</a:t>
            </a:r>
            <a:endParaRPr lang="en-IN" sz="4000" cap="none" dirty="0"/>
          </a:p>
        </p:txBody>
      </p:sp>
      <p:sp>
        <p:nvSpPr>
          <p:cNvPr id="4" name="Content Placeholder 3">
            <a:extLst>
              <a:ext uri="{FF2B5EF4-FFF2-40B4-BE49-F238E27FC236}">
                <a16:creationId xmlns:a16="http://schemas.microsoft.com/office/drawing/2014/main" id="{EE2F44CF-8D57-4300-B9B4-859AF51B8C7C}"/>
              </a:ext>
            </a:extLst>
          </p:cNvPr>
          <p:cNvSpPr>
            <a:spLocks noGrp="1"/>
          </p:cNvSpPr>
          <p:nvPr>
            <p:ph idx="1"/>
          </p:nvPr>
        </p:nvSpPr>
        <p:spPr/>
        <p:txBody>
          <a:bodyPr anchor="t">
            <a:normAutofit/>
          </a:bodyPr>
          <a:lstStyle/>
          <a:p>
            <a:pPr marL="0" indent="0">
              <a:buNone/>
            </a:pPr>
            <a:endParaRPr lang="en-IN" sz="2400" dirty="0"/>
          </a:p>
        </p:txBody>
      </p:sp>
      <p:pic>
        <p:nvPicPr>
          <p:cNvPr id="5" name="Picture 4">
            <a:extLst>
              <a:ext uri="{FF2B5EF4-FFF2-40B4-BE49-F238E27FC236}">
                <a16:creationId xmlns:a16="http://schemas.microsoft.com/office/drawing/2014/main" id="{3F70F0C4-4C15-4A12-AADB-C28558C44DFE}"/>
              </a:ext>
            </a:extLst>
          </p:cNvPr>
          <p:cNvPicPr>
            <a:picLocks noChangeAspect="1"/>
          </p:cNvPicPr>
          <p:nvPr/>
        </p:nvPicPr>
        <p:blipFill>
          <a:blip r:embed="rId2"/>
          <a:stretch>
            <a:fillRect/>
          </a:stretch>
        </p:blipFill>
        <p:spPr>
          <a:xfrm>
            <a:off x="2671772" y="2248009"/>
            <a:ext cx="6848456" cy="3437248"/>
          </a:xfrm>
          <a:prstGeom prst="rect">
            <a:avLst/>
          </a:prstGeom>
        </p:spPr>
      </p:pic>
    </p:spTree>
    <p:extLst>
      <p:ext uri="{BB962C8B-B14F-4D97-AF65-F5344CB8AC3E}">
        <p14:creationId xmlns:p14="http://schemas.microsoft.com/office/powerpoint/2010/main" val="1692652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US" sz="4000" cap="none" dirty="0"/>
              <a:t>ROBUSTNESS AGAINST MISTUNED LEARNING</a:t>
            </a:r>
            <a:endParaRPr lang="en-IN" sz="4000" cap="none" dirty="0"/>
          </a:p>
        </p:txBody>
      </p:sp>
      <p:sp>
        <p:nvSpPr>
          <p:cNvPr id="4" name="Content Placeholder 3">
            <a:extLst>
              <a:ext uri="{FF2B5EF4-FFF2-40B4-BE49-F238E27FC236}">
                <a16:creationId xmlns:a16="http://schemas.microsoft.com/office/drawing/2014/main" id="{EE2F44CF-8D57-4300-B9B4-859AF51B8C7C}"/>
              </a:ext>
            </a:extLst>
          </p:cNvPr>
          <p:cNvSpPr>
            <a:spLocks noGrp="1"/>
          </p:cNvSpPr>
          <p:nvPr>
            <p:ph idx="1"/>
          </p:nvPr>
        </p:nvSpPr>
        <p:spPr/>
        <p:txBody>
          <a:bodyPr anchor="t">
            <a:normAutofit/>
          </a:bodyPr>
          <a:lstStyle/>
          <a:p>
            <a:pPr marL="0" indent="0">
              <a:buNone/>
            </a:pPr>
            <a:endParaRPr lang="en-IN" sz="2400" dirty="0"/>
          </a:p>
        </p:txBody>
      </p:sp>
      <p:pic>
        <p:nvPicPr>
          <p:cNvPr id="6" name="Picture 5">
            <a:extLst>
              <a:ext uri="{FF2B5EF4-FFF2-40B4-BE49-F238E27FC236}">
                <a16:creationId xmlns:a16="http://schemas.microsoft.com/office/drawing/2014/main" id="{1C8F9523-29D7-4B82-9329-8689420E1974}"/>
              </a:ext>
            </a:extLst>
          </p:cNvPr>
          <p:cNvPicPr>
            <a:picLocks noChangeAspect="1"/>
          </p:cNvPicPr>
          <p:nvPr/>
        </p:nvPicPr>
        <p:blipFill rotWithShape="1">
          <a:blip r:embed="rId2"/>
          <a:srcRect t="7129" b="6474"/>
          <a:stretch/>
        </p:blipFill>
        <p:spPr>
          <a:xfrm>
            <a:off x="329205" y="2653645"/>
            <a:ext cx="11533589" cy="3594755"/>
          </a:xfrm>
          <a:prstGeom prst="rect">
            <a:avLst/>
          </a:prstGeom>
        </p:spPr>
      </p:pic>
    </p:spTree>
    <p:extLst>
      <p:ext uri="{BB962C8B-B14F-4D97-AF65-F5344CB8AC3E}">
        <p14:creationId xmlns:p14="http://schemas.microsoft.com/office/powerpoint/2010/main" val="1601512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2F44CF-8D57-4300-B9B4-859AF51B8C7C}"/>
              </a:ext>
            </a:extLst>
          </p:cNvPr>
          <p:cNvSpPr>
            <a:spLocks noGrp="1"/>
          </p:cNvSpPr>
          <p:nvPr>
            <p:ph idx="1"/>
          </p:nvPr>
        </p:nvSpPr>
        <p:spPr>
          <a:xfrm>
            <a:off x="685801" y="2142067"/>
            <a:ext cx="10131425" cy="4381281"/>
          </a:xfrm>
        </p:spPr>
        <p:txBody>
          <a:bodyPr anchor="t">
            <a:normAutofit/>
          </a:bodyPr>
          <a:lstStyle/>
          <a:p>
            <a:pPr marL="457200" indent="-457200">
              <a:buFont typeface="+mj-lt"/>
              <a:buAutoNum type="arabicPeriod"/>
            </a:pPr>
            <a:r>
              <a:rPr lang="en-IN" sz="2400" dirty="0"/>
              <a:t>Large improvement in</a:t>
            </a:r>
            <a:r>
              <a:rPr lang="en-US" sz="2400" dirty="0"/>
              <a:t> tasks with richer intrinsic temporal structure</a:t>
            </a:r>
          </a:p>
          <a:p>
            <a:pPr marL="457200" indent="-457200">
              <a:buFont typeface="+mj-lt"/>
              <a:buAutoNum type="arabicPeriod"/>
            </a:pPr>
            <a:r>
              <a:rPr lang="en-US" sz="2400" dirty="0"/>
              <a:t>Learning was more robust, in that the networks were able to learn across a range of different environments, and when the hyperparameters of learning were mistuned.</a:t>
            </a:r>
          </a:p>
          <a:p>
            <a:pPr marL="457200" indent="-457200">
              <a:buFont typeface="+mj-lt"/>
              <a:buAutoNum type="arabicPeriod"/>
            </a:pPr>
            <a:r>
              <a:rPr lang="en-US" sz="2400" dirty="0"/>
              <a:t>A consistent distribution of time constants was found, akin to a log normal or gamma distribution, and this qualitatively matched time constants measured in experimental data.</a:t>
            </a:r>
          </a:p>
          <a:p>
            <a:pPr marL="457200" indent="-457200">
              <a:buFont typeface="+mj-lt"/>
              <a:buAutoNum type="arabicPeriod"/>
            </a:pPr>
            <a:r>
              <a:rPr lang="en-US" sz="2400" dirty="0"/>
              <a:t>Adding heterogeneity to the neuron model adds an additional time and memory cost of only O(n), while adding more neurons has a cost of O(n</a:t>
            </a:r>
            <a:r>
              <a:rPr lang="en-US" sz="2400" baseline="30000" dirty="0"/>
              <a:t>2 </a:t>
            </a:r>
            <a:r>
              <a:rPr lang="en-US" sz="2400" dirty="0"/>
              <a:t>)</a:t>
            </a:r>
            <a:endParaRPr lang="en-IN" sz="2400" dirty="0"/>
          </a:p>
        </p:txBody>
      </p:sp>
      <p:sp>
        <p:nvSpPr>
          <p:cNvPr id="6" name="Title 5">
            <a:extLst>
              <a:ext uri="{FF2B5EF4-FFF2-40B4-BE49-F238E27FC236}">
                <a16:creationId xmlns:a16="http://schemas.microsoft.com/office/drawing/2014/main" id="{93B0C8AE-210B-4912-9793-F12FCFC40299}"/>
              </a:ext>
            </a:extLst>
          </p:cNvPr>
          <p:cNvSpPr>
            <a:spLocks noGrp="1"/>
          </p:cNvSpPr>
          <p:nvPr>
            <p:ph type="title"/>
          </p:nvPr>
        </p:nvSpPr>
        <p:spPr/>
        <p:txBody>
          <a:bodyPr>
            <a:normAutofit/>
          </a:bodyPr>
          <a:lstStyle/>
          <a:p>
            <a:r>
              <a:rPr lang="en-IN" sz="4000" dirty="0"/>
              <a:t>Discussion</a:t>
            </a:r>
          </a:p>
        </p:txBody>
      </p:sp>
    </p:spTree>
    <p:extLst>
      <p:ext uri="{BB962C8B-B14F-4D97-AF65-F5344CB8AC3E}">
        <p14:creationId xmlns:p14="http://schemas.microsoft.com/office/powerpoint/2010/main" val="902411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2F44CF-8D57-4300-B9B4-859AF51B8C7C}"/>
              </a:ext>
            </a:extLst>
          </p:cNvPr>
          <p:cNvSpPr>
            <a:spLocks noGrp="1"/>
          </p:cNvSpPr>
          <p:nvPr>
            <p:ph idx="1"/>
          </p:nvPr>
        </p:nvSpPr>
        <p:spPr>
          <a:xfrm>
            <a:off x="685801" y="2142067"/>
            <a:ext cx="10131425" cy="4381281"/>
          </a:xfrm>
        </p:spPr>
        <p:txBody>
          <a:bodyPr anchor="t">
            <a:normAutofit/>
          </a:bodyPr>
          <a:lstStyle/>
          <a:p>
            <a:pPr marL="0" indent="0">
              <a:buNone/>
            </a:pPr>
            <a:r>
              <a:rPr lang="en-US" sz="2400" dirty="0"/>
              <a:t>Tested the effect of introducing heterogeneity of other neuron parameters, such as the firing threshold and reset potential, but found that it made no appreciable difference. This was because for the current model, changing these is almost equivalent to a simple scaling of the membrane potential variable.</a:t>
            </a:r>
          </a:p>
          <a:p>
            <a:pPr marL="0" indent="0">
              <a:buNone/>
            </a:pPr>
            <a:endParaRPr lang="en-US" sz="2400" dirty="0"/>
          </a:p>
          <a:p>
            <a:pPr marL="0" indent="0">
              <a:buNone/>
            </a:pPr>
            <a:endParaRPr lang="en-US" sz="2400" dirty="0"/>
          </a:p>
          <a:p>
            <a:pPr marL="0" indent="0">
              <a:buNone/>
            </a:pPr>
            <a:endParaRPr lang="en-IN" sz="2400" dirty="0"/>
          </a:p>
        </p:txBody>
      </p:sp>
      <p:sp>
        <p:nvSpPr>
          <p:cNvPr id="6" name="Title 5">
            <a:extLst>
              <a:ext uri="{FF2B5EF4-FFF2-40B4-BE49-F238E27FC236}">
                <a16:creationId xmlns:a16="http://schemas.microsoft.com/office/drawing/2014/main" id="{93B0C8AE-210B-4912-9793-F12FCFC40299}"/>
              </a:ext>
            </a:extLst>
          </p:cNvPr>
          <p:cNvSpPr>
            <a:spLocks noGrp="1"/>
          </p:cNvSpPr>
          <p:nvPr>
            <p:ph type="title"/>
          </p:nvPr>
        </p:nvSpPr>
        <p:spPr/>
        <p:txBody>
          <a:bodyPr>
            <a:normAutofit/>
          </a:bodyPr>
          <a:lstStyle/>
          <a:p>
            <a:r>
              <a:rPr lang="en-IN" sz="4000" dirty="0"/>
              <a:t>Discussion</a:t>
            </a:r>
          </a:p>
        </p:txBody>
      </p:sp>
    </p:spTree>
    <p:extLst>
      <p:ext uri="{BB962C8B-B14F-4D97-AF65-F5344CB8AC3E}">
        <p14:creationId xmlns:p14="http://schemas.microsoft.com/office/powerpoint/2010/main" val="4245719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2F44CF-8D57-4300-B9B4-859AF51B8C7C}"/>
              </a:ext>
            </a:extLst>
          </p:cNvPr>
          <p:cNvSpPr>
            <a:spLocks noGrp="1"/>
          </p:cNvSpPr>
          <p:nvPr>
            <p:ph idx="1"/>
          </p:nvPr>
        </p:nvSpPr>
        <p:spPr>
          <a:xfrm>
            <a:off x="685801" y="2142067"/>
            <a:ext cx="10131425" cy="4381281"/>
          </a:xfrm>
        </p:spPr>
        <p:txBody>
          <a:bodyPr anchor="t">
            <a:normAutofit/>
          </a:bodyPr>
          <a:lstStyle/>
          <a:p>
            <a:pPr marL="0" indent="0">
              <a:buNone/>
            </a:pPr>
            <a:r>
              <a:rPr lang="en-US" sz="2400" dirty="0"/>
              <a:t>The best performance could be found by tuning the distribution of time constants to match the task.</a:t>
            </a:r>
          </a:p>
          <a:p>
            <a:pPr marL="0" indent="0">
              <a:buNone/>
            </a:pPr>
            <a:r>
              <a:rPr lang="en-US" sz="2400" dirty="0"/>
              <a:t>But without a more detailed model of these specific brain regions and the tasks they solve, it is difficult to conclude whether or not the precise distributions observed are tuned to those tasks or not, and indeed having a less precisely tuned distribution may lead to greater robustness in uncertain environments.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sp>
        <p:nvSpPr>
          <p:cNvPr id="6" name="Title 5">
            <a:extLst>
              <a:ext uri="{FF2B5EF4-FFF2-40B4-BE49-F238E27FC236}">
                <a16:creationId xmlns:a16="http://schemas.microsoft.com/office/drawing/2014/main" id="{93B0C8AE-210B-4912-9793-F12FCFC40299}"/>
              </a:ext>
            </a:extLst>
          </p:cNvPr>
          <p:cNvSpPr>
            <a:spLocks noGrp="1"/>
          </p:cNvSpPr>
          <p:nvPr>
            <p:ph type="title"/>
          </p:nvPr>
        </p:nvSpPr>
        <p:spPr/>
        <p:txBody>
          <a:bodyPr>
            <a:normAutofit/>
          </a:bodyPr>
          <a:lstStyle/>
          <a:p>
            <a:r>
              <a:rPr lang="en-IN" sz="4000" dirty="0"/>
              <a:t>Discussion</a:t>
            </a:r>
          </a:p>
        </p:txBody>
      </p:sp>
    </p:spTree>
    <p:extLst>
      <p:ext uri="{BB962C8B-B14F-4D97-AF65-F5344CB8AC3E}">
        <p14:creationId xmlns:p14="http://schemas.microsoft.com/office/powerpoint/2010/main" val="207971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pic>
        <p:nvPicPr>
          <p:cNvPr id="5" name="Picture 4">
            <a:extLst>
              <a:ext uri="{FF2B5EF4-FFF2-40B4-BE49-F238E27FC236}">
                <a16:creationId xmlns:a16="http://schemas.microsoft.com/office/drawing/2014/main" id="{EA74E009-0AB0-4563-814D-5F9581E978A5}"/>
              </a:ext>
            </a:extLst>
          </p:cNvPr>
          <p:cNvPicPr>
            <a:picLocks noChangeAspect="1"/>
          </p:cNvPicPr>
          <p:nvPr/>
        </p:nvPicPr>
        <p:blipFill>
          <a:blip r:embed="rId2"/>
          <a:stretch>
            <a:fillRect/>
          </a:stretch>
        </p:blipFill>
        <p:spPr>
          <a:xfrm>
            <a:off x="1648445" y="2065867"/>
            <a:ext cx="8603451" cy="3137729"/>
          </a:xfrm>
          <a:prstGeom prst="rect">
            <a:avLst/>
          </a:prstGeom>
        </p:spPr>
      </p:pic>
      <p:pic>
        <p:nvPicPr>
          <p:cNvPr id="3" name="Picture 2">
            <a:extLst>
              <a:ext uri="{FF2B5EF4-FFF2-40B4-BE49-F238E27FC236}">
                <a16:creationId xmlns:a16="http://schemas.microsoft.com/office/drawing/2014/main" id="{BC2401F4-41D1-4053-A21B-8DD39ED5C13A}"/>
              </a:ext>
            </a:extLst>
          </p:cNvPr>
          <p:cNvPicPr>
            <a:picLocks noChangeAspect="1"/>
          </p:cNvPicPr>
          <p:nvPr/>
        </p:nvPicPr>
        <p:blipFill>
          <a:blip r:embed="rId3"/>
          <a:stretch>
            <a:fillRect/>
          </a:stretch>
        </p:blipFill>
        <p:spPr>
          <a:xfrm>
            <a:off x="7687386" y="5469071"/>
            <a:ext cx="3962743" cy="1066892"/>
          </a:xfrm>
          <a:prstGeom prst="rect">
            <a:avLst/>
          </a:prstGeom>
        </p:spPr>
      </p:pic>
    </p:spTree>
    <p:extLst>
      <p:ext uri="{BB962C8B-B14F-4D97-AF65-F5344CB8AC3E}">
        <p14:creationId xmlns:p14="http://schemas.microsoft.com/office/powerpoint/2010/main" val="226800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r>
              <a:rPr lang="en-IN" sz="2400" dirty="0"/>
              <a:t>Cases that were studied:</a:t>
            </a:r>
          </a:p>
          <a:p>
            <a:pPr marL="457200" indent="-457200">
              <a:buFont typeface="+mj-lt"/>
              <a:buAutoNum type="arabicPeriod"/>
            </a:pPr>
            <a:r>
              <a:rPr lang="en-US" sz="2400" dirty="0"/>
              <a:t>Initial values could be either homogeneous (all synaptic and membrane time constants </a:t>
            </a:r>
            <a:r>
              <a:rPr lang="en-US" sz="2400" u="sng" dirty="0"/>
              <a:t>are initialized to the same value</a:t>
            </a:r>
            <a:r>
              <a:rPr lang="en-US" sz="2400" dirty="0"/>
              <a:t>) or heterogeneous (synaptic and membrane time constants are randomly initialized for each neuron by </a:t>
            </a:r>
            <a:r>
              <a:rPr lang="en-US" sz="2400" u="sng" dirty="0"/>
              <a:t>sampling them from a given probability distribution</a:t>
            </a:r>
            <a:r>
              <a:rPr lang="en-US" sz="2400" dirty="0"/>
              <a:t> (in this case, a gamma distribution))</a:t>
            </a:r>
          </a:p>
          <a:p>
            <a:pPr marL="457200" indent="-457200">
              <a:buFont typeface="+mj-lt"/>
              <a:buAutoNum type="arabicPeriod"/>
            </a:pPr>
            <a:r>
              <a:rPr lang="en-US" sz="2400" dirty="0"/>
              <a:t>Training could be either standard (only the </a:t>
            </a:r>
            <a:r>
              <a:rPr lang="en-US" sz="2400" u="sng" dirty="0"/>
              <a:t>synaptic weights </a:t>
            </a:r>
            <a:r>
              <a:rPr lang="en-US" sz="2400" dirty="0"/>
              <a:t>are learned) or heterogeneous (the </a:t>
            </a:r>
            <a:r>
              <a:rPr lang="en-US" sz="2400" u="sng" dirty="0"/>
              <a:t>synaptic weights</a:t>
            </a:r>
            <a:r>
              <a:rPr lang="en-US" sz="2400" dirty="0"/>
              <a:t> and </a:t>
            </a:r>
            <a:r>
              <a:rPr lang="en-US" sz="2400" u="sng" dirty="0"/>
              <a:t>membrane and synaptic time constants</a:t>
            </a:r>
            <a:r>
              <a:rPr lang="en-US" sz="2400" dirty="0"/>
              <a:t> are learned).</a:t>
            </a:r>
          </a:p>
          <a:p>
            <a:pPr marL="0" indent="0">
              <a:buNone/>
            </a:pPr>
            <a:endParaRPr lang="en-US" sz="2600" dirty="0"/>
          </a:p>
          <a:p>
            <a:pPr marL="457200" indent="-457200">
              <a:buFont typeface="+mj-lt"/>
              <a:buAutoNum type="arabicPeriod"/>
            </a:pPr>
            <a:endParaRPr lang="en-US" sz="26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91156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E408-C4EC-442B-BC69-DD677E9EA64D}"/>
              </a:ext>
            </a:extLst>
          </p:cNvPr>
          <p:cNvSpPr>
            <a:spLocks noGrp="1"/>
          </p:cNvSpPr>
          <p:nvPr>
            <p:ph type="title"/>
          </p:nvPr>
        </p:nvSpPr>
        <p:spPr/>
        <p:txBody>
          <a:bodyPr/>
          <a:lstStyle/>
          <a:p>
            <a:r>
              <a:rPr lang="en-IN" dirty="0"/>
              <a:t>Gamma Distribution</a:t>
            </a:r>
          </a:p>
        </p:txBody>
      </p:sp>
      <p:sp>
        <p:nvSpPr>
          <p:cNvPr id="3" name="Content Placeholder 2">
            <a:extLst>
              <a:ext uri="{FF2B5EF4-FFF2-40B4-BE49-F238E27FC236}">
                <a16:creationId xmlns:a16="http://schemas.microsoft.com/office/drawing/2014/main" id="{4EA0E511-0450-4799-BF8F-C9942608B0DA}"/>
              </a:ext>
            </a:extLst>
          </p:cNvPr>
          <p:cNvSpPr>
            <a:spLocks noGrp="1"/>
          </p:cNvSpPr>
          <p:nvPr>
            <p:ph idx="1"/>
          </p:nvPr>
        </p:nvSpPr>
        <p:spPr/>
        <p:txBody>
          <a:bodyPr anchor="t">
            <a:normAutofit/>
          </a:bodyPr>
          <a:lstStyle/>
          <a:p>
            <a:pPr marL="0" indent="0">
              <a:buNone/>
            </a:pPr>
            <a:r>
              <a:rPr lang="el-GR" sz="2400" dirty="0"/>
              <a:t>α</a:t>
            </a:r>
            <a:r>
              <a:rPr lang="en-IN" sz="2400" dirty="0"/>
              <a:t> = k (shape) and </a:t>
            </a:r>
            <a:r>
              <a:rPr lang="el-GR" sz="2400" dirty="0"/>
              <a:t>β</a:t>
            </a:r>
            <a:r>
              <a:rPr lang="en-IN" sz="2400" dirty="0"/>
              <a:t> = 1/</a:t>
            </a:r>
            <a:r>
              <a:rPr lang="el-GR" sz="2400" dirty="0"/>
              <a:t>θ</a:t>
            </a:r>
            <a:r>
              <a:rPr lang="en-IN" sz="2400" dirty="0"/>
              <a:t> (rate)</a:t>
            </a:r>
          </a:p>
        </p:txBody>
      </p:sp>
      <p:pic>
        <p:nvPicPr>
          <p:cNvPr id="5" name="Picture 4">
            <a:extLst>
              <a:ext uri="{FF2B5EF4-FFF2-40B4-BE49-F238E27FC236}">
                <a16:creationId xmlns:a16="http://schemas.microsoft.com/office/drawing/2014/main" id="{18E72594-395B-4AD7-937A-9679ED424ED6}"/>
              </a:ext>
            </a:extLst>
          </p:cNvPr>
          <p:cNvPicPr>
            <a:picLocks noChangeAspect="1"/>
          </p:cNvPicPr>
          <p:nvPr/>
        </p:nvPicPr>
        <p:blipFill>
          <a:blip r:embed="rId2"/>
          <a:stretch>
            <a:fillRect/>
          </a:stretch>
        </p:blipFill>
        <p:spPr>
          <a:xfrm>
            <a:off x="5892703" y="2186844"/>
            <a:ext cx="5848350" cy="4429125"/>
          </a:xfrm>
          <a:prstGeom prst="rect">
            <a:avLst/>
          </a:prstGeom>
        </p:spPr>
      </p:pic>
      <p:pic>
        <p:nvPicPr>
          <p:cNvPr id="7" name="Picture 6">
            <a:extLst>
              <a:ext uri="{FF2B5EF4-FFF2-40B4-BE49-F238E27FC236}">
                <a16:creationId xmlns:a16="http://schemas.microsoft.com/office/drawing/2014/main" id="{5A24E1AC-8E61-4141-B816-DA9DE83939AC}"/>
              </a:ext>
            </a:extLst>
          </p:cNvPr>
          <p:cNvPicPr>
            <a:picLocks noChangeAspect="1"/>
          </p:cNvPicPr>
          <p:nvPr/>
        </p:nvPicPr>
        <p:blipFill>
          <a:blip r:embed="rId3"/>
          <a:stretch>
            <a:fillRect/>
          </a:stretch>
        </p:blipFill>
        <p:spPr>
          <a:xfrm>
            <a:off x="1015836" y="3028420"/>
            <a:ext cx="3486150" cy="523875"/>
          </a:xfrm>
          <a:prstGeom prst="rect">
            <a:avLst/>
          </a:prstGeom>
        </p:spPr>
      </p:pic>
      <p:pic>
        <p:nvPicPr>
          <p:cNvPr id="9" name="Picture 8">
            <a:extLst>
              <a:ext uri="{FF2B5EF4-FFF2-40B4-BE49-F238E27FC236}">
                <a16:creationId xmlns:a16="http://schemas.microsoft.com/office/drawing/2014/main" id="{DFC9643C-D507-4E7F-A9EE-6CA3749EB19A}"/>
              </a:ext>
            </a:extLst>
          </p:cNvPr>
          <p:cNvPicPr>
            <a:picLocks noChangeAspect="1"/>
          </p:cNvPicPr>
          <p:nvPr/>
        </p:nvPicPr>
        <p:blipFill rotWithShape="1">
          <a:blip r:embed="rId4"/>
          <a:srcRect r="46312"/>
          <a:stretch/>
        </p:blipFill>
        <p:spPr>
          <a:xfrm>
            <a:off x="1015836" y="3719247"/>
            <a:ext cx="3068260" cy="952500"/>
          </a:xfrm>
          <a:prstGeom prst="rect">
            <a:avLst/>
          </a:prstGeom>
        </p:spPr>
      </p:pic>
      <p:pic>
        <p:nvPicPr>
          <p:cNvPr id="11" name="Picture 10">
            <a:extLst>
              <a:ext uri="{FF2B5EF4-FFF2-40B4-BE49-F238E27FC236}">
                <a16:creationId xmlns:a16="http://schemas.microsoft.com/office/drawing/2014/main" id="{43AC1FE2-E08C-4B08-971D-406C21E9DEFA}"/>
              </a:ext>
            </a:extLst>
          </p:cNvPr>
          <p:cNvPicPr>
            <a:picLocks noChangeAspect="1"/>
          </p:cNvPicPr>
          <p:nvPr/>
        </p:nvPicPr>
        <p:blipFill rotWithShape="1">
          <a:blip r:embed="rId4"/>
          <a:srcRect l="54179"/>
          <a:stretch/>
        </p:blipFill>
        <p:spPr>
          <a:xfrm>
            <a:off x="1240622" y="4863847"/>
            <a:ext cx="2618688" cy="952500"/>
          </a:xfrm>
          <a:prstGeom prst="rect">
            <a:avLst/>
          </a:prstGeom>
        </p:spPr>
      </p:pic>
    </p:spTree>
    <p:extLst>
      <p:ext uri="{BB962C8B-B14F-4D97-AF65-F5344CB8AC3E}">
        <p14:creationId xmlns:p14="http://schemas.microsoft.com/office/powerpoint/2010/main" val="257205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1875934"/>
            <a:ext cx="10131425" cy="4185501"/>
          </a:xfrm>
        </p:spPr>
        <p:txBody>
          <a:bodyPr anchor="t">
            <a:normAutofit/>
          </a:bodyPr>
          <a:lstStyle/>
          <a:p>
            <a:pPr marL="0" indent="0">
              <a:buNone/>
            </a:pPr>
            <a:r>
              <a:rPr lang="en-US" sz="2400" dirty="0"/>
              <a:t>Synaptic weights were plastic (changing during the training), but depending on the training method, the time constants were either held fixed at their initial values (standard training), or could be modified (heterogeneous training regime).</a:t>
            </a:r>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6F3735F9-F0D6-4384-942E-2A95FB30726F}"/>
              </a:ext>
            </a:extLst>
          </p:cNvPr>
          <p:cNvPicPr>
            <a:picLocks noChangeAspect="1"/>
          </p:cNvPicPr>
          <p:nvPr/>
        </p:nvPicPr>
        <p:blipFill>
          <a:blip r:embed="rId2"/>
          <a:stretch>
            <a:fillRect/>
          </a:stretch>
        </p:blipFill>
        <p:spPr>
          <a:xfrm>
            <a:off x="2642316" y="3176554"/>
            <a:ext cx="6907367" cy="3231160"/>
          </a:xfrm>
          <a:prstGeom prst="rect">
            <a:avLst/>
          </a:prstGeom>
        </p:spPr>
      </p:pic>
    </p:spTree>
    <p:extLst>
      <p:ext uri="{BB962C8B-B14F-4D97-AF65-F5344CB8AC3E}">
        <p14:creationId xmlns:p14="http://schemas.microsoft.com/office/powerpoint/2010/main" val="213749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Datasets</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457200" indent="-457200">
              <a:buFont typeface="+mj-lt"/>
              <a:buAutoNum type="arabicPeriod"/>
            </a:pPr>
            <a:r>
              <a:rPr lang="en-IN" sz="2400" dirty="0"/>
              <a:t>Neuromorphic MNIST (N-MNIST) (visual stimuli).</a:t>
            </a:r>
          </a:p>
          <a:p>
            <a:pPr marL="457200" indent="-457200">
              <a:buFont typeface="+mj-lt"/>
              <a:buAutoNum type="arabicPeriod"/>
            </a:pPr>
            <a:r>
              <a:rPr lang="en-IN" sz="2400" dirty="0"/>
              <a:t>Fashion-MNIST (F-MNIST) (visual stimuli).</a:t>
            </a:r>
          </a:p>
          <a:p>
            <a:pPr marL="457200" indent="-457200">
              <a:buFont typeface="+mj-lt"/>
              <a:buAutoNum type="arabicPeriod"/>
            </a:pPr>
            <a:r>
              <a:rPr lang="en-IN" sz="2400" dirty="0"/>
              <a:t>DVS128 Gesture dataset (visual stimuli).</a:t>
            </a:r>
          </a:p>
          <a:p>
            <a:pPr marL="457200" indent="-457200">
              <a:buFont typeface="+mj-lt"/>
              <a:buAutoNum type="arabicPeriod"/>
            </a:pPr>
            <a:r>
              <a:rPr lang="en-IN" sz="2400" dirty="0"/>
              <a:t>the Spiking Heidelberg Digits (SHD) (auditory)</a:t>
            </a:r>
          </a:p>
          <a:p>
            <a:pPr marL="457200" indent="-457200">
              <a:buFont typeface="+mj-lt"/>
              <a:buAutoNum type="arabicPeriod"/>
            </a:pPr>
            <a:r>
              <a:rPr lang="en-IN" sz="2400" dirty="0"/>
              <a:t>Spiking Speech Commands (SSC) (auditory). </a:t>
            </a:r>
            <a:endParaRPr lang="en-US" sz="2400" dirty="0"/>
          </a:p>
          <a:p>
            <a:pPr marL="0" indent="0">
              <a:buNone/>
            </a:pPr>
            <a:endParaRPr lang="en-IN" sz="2400" dirty="0"/>
          </a:p>
        </p:txBody>
      </p:sp>
    </p:spTree>
    <p:extLst>
      <p:ext uri="{BB962C8B-B14F-4D97-AF65-F5344CB8AC3E}">
        <p14:creationId xmlns:p14="http://schemas.microsoft.com/office/powerpoint/2010/main" val="292757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Datasets</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457200" indent="-457200">
              <a:buFont typeface="+mj-lt"/>
              <a:buAutoNum type="arabicPeriod"/>
            </a:pPr>
            <a:r>
              <a:rPr lang="en-IN" sz="2400" dirty="0"/>
              <a:t>N-MNIST: </a:t>
            </a:r>
            <a:r>
              <a:rPr lang="en-US" sz="2400" dirty="0"/>
              <a:t>moving the sensor with a static visual image of handwritten digits</a:t>
            </a:r>
            <a:r>
              <a:rPr lang="en-IN" sz="2400" dirty="0"/>
              <a:t>.</a:t>
            </a:r>
          </a:p>
          <a:p>
            <a:pPr marL="457200" indent="-457200">
              <a:buFont typeface="+mj-lt"/>
              <a:buAutoNum type="arabicPeriod"/>
            </a:pPr>
            <a:r>
              <a:rPr lang="en-IN" sz="2400" dirty="0"/>
              <a:t>DVS128: </a:t>
            </a:r>
            <a:r>
              <a:rPr lang="en-US" sz="2400" dirty="0"/>
              <a:t>recording humans making hand gestures.</a:t>
            </a:r>
          </a:p>
          <a:p>
            <a:pPr marL="457200" indent="-457200">
              <a:buFont typeface="+mj-lt"/>
              <a:buAutoNum type="arabicPeriod"/>
            </a:pPr>
            <a:r>
              <a:rPr lang="en-IN" sz="2400" dirty="0"/>
              <a:t>Fashion-MNIST (F-MNIST): </a:t>
            </a:r>
            <a:r>
              <a:rPr lang="en-US" sz="2400" dirty="0"/>
              <a:t> converted into spike times by treating the image intensities as input currents to model neurons, so that higher intensity pixels would lead to earlier spikes, and lower intensity to later spikes</a:t>
            </a:r>
            <a:endParaRPr lang="en-IN" sz="2400" dirty="0"/>
          </a:p>
          <a:p>
            <a:pPr marL="0" indent="0">
              <a:buNone/>
            </a:pPr>
            <a:r>
              <a:rPr lang="en-IN" sz="2400" dirty="0"/>
              <a:t>Used </a:t>
            </a:r>
            <a:r>
              <a:rPr lang="en-US" sz="2400" dirty="0"/>
              <a:t>neuromorphic vision sensor to generate spiking activity</a:t>
            </a:r>
            <a:r>
              <a:rPr lang="en-IN" sz="2400" dirty="0"/>
              <a:t>.</a:t>
            </a:r>
          </a:p>
        </p:txBody>
      </p:sp>
      <p:pic>
        <p:nvPicPr>
          <p:cNvPr id="4" name="Picture 3">
            <a:extLst>
              <a:ext uri="{FF2B5EF4-FFF2-40B4-BE49-F238E27FC236}">
                <a16:creationId xmlns:a16="http://schemas.microsoft.com/office/drawing/2014/main" id="{08231464-9292-44B3-9044-995F8AA8E78D}"/>
              </a:ext>
            </a:extLst>
          </p:cNvPr>
          <p:cNvPicPr>
            <a:picLocks noChangeAspect="1"/>
          </p:cNvPicPr>
          <p:nvPr/>
        </p:nvPicPr>
        <p:blipFill>
          <a:blip r:embed="rId2"/>
          <a:stretch>
            <a:fillRect/>
          </a:stretch>
        </p:blipFill>
        <p:spPr>
          <a:xfrm>
            <a:off x="9002597" y="4661051"/>
            <a:ext cx="2779729" cy="1851299"/>
          </a:xfrm>
          <a:prstGeom prst="rect">
            <a:avLst/>
          </a:prstGeom>
        </p:spPr>
      </p:pic>
    </p:spTree>
    <p:extLst>
      <p:ext uri="{BB962C8B-B14F-4D97-AF65-F5344CB8AC3E}">
        <p14:creationId xmlns:p14="http://schemas.microsoft.com/office/powerpoint/2010/main" val="2089939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3400</TotalTime>
  <Words>1838</Words>
  <Application>Microsoft Office PowerPoint</Application>
  <PresentationFormat>Widescreen</PresentationFormat>
  <Paragraphs>126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Celestial</vt:lpstr>
      <vt:lpstr>Neural heterogeneity promotes robust learning </vt:lpstr>
      <vt:lpstr>Summary</vt:lpstr>
      <vt:lpstr>Model</vt:lpstr>
      <vt:lpstr>Model</vt:lpstr>
      <vt:lpstr>Model</vt:lpstr>
      <vt:lpstr>Gamma Distribution</vt:lpstr>
      <vt:lpstr>Model</vt:lpstr>
      <vt:lpstr>Datasets</vt:lpstr>
      <vt:lpstr>Datasets</vt:lpstr>
      <vt:lpstr>Datasets</vt:lpstr>
      <vt:lpstr>Dataset – SHD </vt:lpstr>
      <vt:lpstr>Results</vt:lpstr>
      <vt:lpstr>Time scale heterogeneity improves learning on tasks with rich temporal structure</vt:lpstr>
      <vt:lpstr>PowerPoint Presentation</vt:lpstr>
      <vt:lpstr>Time scale heterogeneity improves learning on tasks with rich temporal structure</vt:lpstr>
      <vt:lpstr>Time scale heterogeneity improves learning on tasks with rich temporal structure</vt:lpstr>
      <vt:lpstr>PowerPoint Presentation</vt:lpstr>
      <vt:lpstr>PowerPoint Presentation</vt:lpstr>
      <vt:lpstr>PowerPoint Presentation</vt:lpstr>
      <vt:lpstr>Time scale heterogeneity improves learning on tasks with rich temporal structure</vt:lpstr>
      <vt:lpstr>Time scale heterogeneity improves learning on tasks with rich temporal structure</vt:lpstr>
      <vt:lpstr>Time scale heterogeneity improves learning on tasks with rich temporal structure</vt:lpstr>
      <vt:lpstr>Time scale heterogeneity improves learning on tasks with rich temporal structure</vt:lpstr>
      <vt:lpstr>Predicted time constant distributions match experimental data</vt:lpstr>
      <vt:lpstr>Predicted time constant distributions match experimental data</vt:lpstr>
      <vt:lpstr>SPEECH LEARNING ACROSS TIME SCALES</vt:lpstr>
      <vt:lpstr>ROBUSTNESS AGAINST MISTUNED LEARNING</vt:lpstr>
      <vt:lpstr>ROBUSTNESS AGAINST MISTUNED LEARNING</vt:lpstr>
      <vt:lpstr>ROBUSTNESS AGAINST MISTUNED LEARNING</vt:lpstr>
      <vt:lpstr>ROBUSTNESS AGAINST MISTUNED LEARNING</vt:lpstr>
      <vt:lpstr>ROBUSTNESS AGAINST MISTUNED LEARNING</vt:lpstr>
      <vt:lpstr>ROBUSTNESS AGAINST MISTUNED LEARNING</vt:lpstr>
      <vt:lpstr>ROBUSTNESS AGAINST MISTUNED LEARNING</vt:lpstr>
      <vt:lpstr>ROBUSTNESS AGAINST MISTUNED LEARNING</vt:lpstr>
      <vt:lpstr>Discussion</vt:lpstr>
      <vt:lpstr>Discussion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heterogeneity promotes robust learning </dc:title>
  <dc:creator>Deepti Kumar</dc:creator>
  <cp:lastModifiedBy>Deepti Kumar</cp:lastModifiedBy>
  <cp:revision>28</cp:revision>
  <dcterms:created xsi:type="dcterms:W3CDTF">2021-07-19T15:29:55Z</dcterms:created>
  <dcterms:modified xsi:type="dcterms:W3CDTF">2021-07-27T06:52:56Z</dcterms:modified>
</cp:coreProperties>
</file>