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82" r:id="rId4"/>
    <p:sldId id="283" r:id="rId5"/>
    <p:sldId id="284" r:id="rId6"/>
    <p:sldId id="285" r:id="rId7"/>
    <p:sldId id="286" r:id="rId8"/>
    <p:sldId id="265" r:id="rId9"/>
    <p:sldId id="287" r:id="rId10"/>
    <p:sldId id="266" r:id="rId11"/>
    <p:sldId id="267" r:id="rId12"/>
    <p:sldId id="270" r:id="rId13"/>
    <p:sldId id="271" r:id="rId14"/>
    <p:sldId id="272" r:id="rId15"/>
    <p:sldId id="273" r:id="rId16"/>
    <p:sldId id="268" r:id="rId17"/>
    <p:sldId id="274" r:id="rId18"/>
    <p:sldId id="275" r:id="rId19"/>
    <p:sldId id="269" r:id="rId20"/>
    <p:sldId id="278" r:id="rId21"/>
    <p:sldId id="276"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81" d="100"/>
          <a:sy n="81" d="100"/>
        </p:scale>
        <p:origin x="898" y="6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7-25T17:55:23.348"/>
    </inkml:context>
    <inkml:brush xml:id="br0">
      <inkml:brushProperty name="width" value="0.05292" units="cm"/>
      <inkml:brushProperty name="height" value="0.05292" units="cm"/>
      <inkml:brushProperty name="color" value="#FF0000"/>
    </inkml:brush>
  </inkml:definitions>
  <inkml:trace contextRef="#ctx0" brushRef="#br0">2680 8918 208 0,'0'0'55'0,"0"0"-54"15,0 0 14-15,0 0 26 16,0 0 21-16,0 0-44 16,0 0-18-16,-2 3-9 15,2 5-56-15,8 2-36 16,2-2-56-16</inkml:trace>
  <inkml:trace contextRef="#ctx0" brushRef="#br0" timeOffset="3818.23">29435 13328 17 0,'0'0'63'0,"0"0"-20"15,0 0 9-15,0 0 3 16,0 0-5-16,0 0-29 16,0 0 2-16,-2-19 11 15,2 15 0-15,0 0-13 16,0 0-2-16,2 0 5 15,0-2-6-15,2-1 0 16,1 2 3-16,-3 1 5 16,2-2-11-16,0-1-6 15,-1 2 3-15,2-1-2 16,-1-2-5-16,0-1 2 16,3 1 2-16,-3 0-1 15,2-2 12-15,-2 0-9 16,2-1-1-16,3-4-3 0,0 0-4 15,2-4 3-15,2-1-6 16,-1-3 0-16,5-4 1 16,4-4-1-16,3-6 3 15,8-6-3-15,3-2 3 16,7-4-3-16,5-1 0 16,4-6 0-16,5 2 0 15,2 0-1-15,4 0-2 16,3 4 3-16,-1 2-4 15,3 1 1-15,3 4 3 16,3-2 0-16,3 3 0 16,-1 0-1-16,4 4 1 0,-6-1-2 15,-2 8-3 1,-9 5 1-16,-10 1 0 0,-8 7 3 16,-7 3 0-16,-9 1 2 15,-6 4-1-15,-4-1 0 16,-5 3 0-16,3 0 0 15,-5 0 0-15,0 1 0 16,-4 0 0-16,-2 4 0 16,-3-2-21-16,-2 5-21 15,0 0-45-15,-4 0-109 16,-30 0-88-16</inkml:trace>
  <inkml:trace contextRef="#ctx0" brushRef="#br0" timeOffset="4572.5">29412 13066 7 0,'0'0'32'16,"0"0"1"-16,0 0-31 15,0 0-2-15,0 0-10 16,0 0-16-16</inkml:trace>
  <inkml:trace contextRef="#ctx0" brushRef="#br0" timeOffset="5218.21">29412 13066 38 0,'110'0'30'0,"-110"-2"36"0,0 2 7 16,0 0-32-16,0 0-20 16,0 0-1-16,0 0 10 15,-5 0-3-15,0 0-7 16,-1 8 9-16,-3 6 4 15,-3 4-3-15,-1 6-13 16,0 1 0-16,-3-1-4 16,1-1 1-16,-1-1-13 15,1-1 1-15,-1-6 1 16,5 2-2-16,2-3 1 16,0-5 2-16,5 2-4 15,-1-8 0-15,1 4 3 16,2-5-3-16,2-1 0 15,0-1 3-15,0 0-3 0,0 0 0 16,0 0-4-16,0 0-1 16,0 0 3-16,0 0-3 15,0 0 2-15,0 0 3 16,0 0 1-16,0 0 1 16,0 0 0-16,0 0 3 15,0 0 6-15,0 0-5 16,0 0-5-16,0 0 1 15,6 3 1-15,9 3 1 16,6 0 0-16,6 0-4 16,2 0 1-16,6 0-1 15,7 0-2-15,3-3-11 16,-3-1-15-16,-4 3-40 0,-7-4-49 16,-10-1-62-16</inkml:trace>
  <inkml:trace contextRef="#ctx0" brushRef="#br0" timeOffset="6769.89">31375 11668 142 0,'0'0'70'0,"0"0"-28"16,0 0 41-1,0 0 19-15,0 0-55 0,0 0-31 16,0-6 0-16,0 6 4 16,0 0-12-16,-4 0-7 15,-3 10 1-15,-4 8 12 16,0 6-9-16,1 6 1 15,0 2 5-15,3 3-4 16,3-1-7-16,2-4 1 16,2-2-1-16,0-2 0 15,0 0 0-15,4-5 0 16,9 2 0-16,1-6-6 16,1 0-6-16,3-1 7 15,2-1 2-15,0-6-8 16,-2 0 3-16,0-5-2 15,2-3 1-15,-1-1 9 16,2 0 2-16,1 0-2 16,-4 0 3-16,2-14 1 15,-2-3-1-15,-3-4 2 0,4 1-4 16,-4 0 8-16,1-4 5 16,-3 2 6-16,-2-5-2 15,-2 0-5-15,2-3 1 16,-3-1-6-16,2 0 0 15,-6 3-4-15,-1 1 11 16,-1 0 3-16,0 0-2 16,-2 0-6-16,0 0 3 0,2 7 9 15,-2 1-11 1,0 11 0-16,0 2-3 0,0 3-4 16,0 3-4-1,0 0-3-15,0 0-5 0,0 0-33 16,0 0-48-16,0 12-73 15,0 10-54-15,0 6 5 16</inkml:trace>
  <inkml:trace contextRef="#ctx0" brushRef="#br0" timeOffset="7357.05">31881 12082 143 0,'0'0'158'16,"0"0"-123"-16,0 0 27 0,0 0 25 15,0 0-48 1,0 0-39-16,0-3-5 0,0 11 5 15,0 11 6-15,-7 1 4 16,-1 4-9-16,-2-2 3 16,1 2-2-16,1-2 1 15,1 0-2-15,0-2-1 16,0-2-8-16,3-2-15 16,0 2-30-16,2-2-54 15,-1-4-31-15,3-5-79 16</inkml:trace>
  <inkml:trace contextRef="#ctx0" brushRef="#br0" timeOffset="7635.78">31733 12252 142 0,'0'0'45'0,"0"0"-34"0,0 0 70 16,0 0 42-16,0 0-85 16,0 0-31-16,48-28 18 15,-26 24 18-15,2-2-12 16,3-2-7-16,2 2-7 16,-2 0-11-16,-3-1-6 15,-3 2-5-15,-8 1-10 16,-2 2-31-16,-4-2-44 15,-5 1-47-15,0 0-69 16</inkml:trace>
  <inkml:trace contextRef="#ctx0" brushRef="#br0" timeOffset="8244.99">32024 12083 131 0,'0'0'81'0,"0"0"-44"16,0 0 22-16,0 0-3 15,0 0-51-15,0 0-3 16,0 54 33-16,-7-19 6 16,-2 2-32-16,0 0 10 15,0 1-14-15,0-2 1 16,0-4-6-16,3-3 1 16,-5-6 0-16,3-5-1 15,4-6-1-15,4-6-1 16,0-3-4-16,0-3-8 0,0 0 4 15,0 0 7 1,12-10 3-16,5-11 0 0,6-2-18 16,-1 0 12-16,2 1 0 15,-1 4-7-15,-1 2-1 16,-5 3 9-16,-5 6 5 16,-3 6 6-16,-7-2 6 15,0 3 2-15,-2 0-6 16,2 0-4-16,6 0 14 15,-8 11-2-15,2 2-4 16,-2 1-3-16,0 2 0 16,0 2 2-16,0 1-2 0,0-2-1 15,0-3-2 1,0-4-3-16,0-4-3 0,0-3 0 16,0-2-20-16,0-1-29 15,0 0-58-15,0 0-91 16</inkml:trace>
  <inkml:trace contextRef="#ctx0" brushRef="#br0" timeOffset="11208.72">31854 12075 6 0,'0'0'33'0,"0"0"-2"0,0 0-8 16,0 0-7-16,0 0-6 15,0 0-1-15,0 0-5 16,0-2-2-16,0 2 1 15,0 0-1-15,0 0 2 16,0 0-4-16,0 0 0 16,0 0-1-16,0 0 1 15,0 0 0-15,0 0 1 16,0 0 5-16,0 0 0 16,0 0 5-16,0 0 9 15,0 0-5-15,0 0 2 0,0 0 1 16,0 0 1-1,0 0-4-15,0 0-6 0,0 0-7 16,0 0-2-16,2 0-2 16,-2 0-16-16,2 0-14 15,-2 0-4-15,3 0-13 16,2 0-8-16,-3 0-30 16</inkml:trace>
  <inkml:trace contextRef="#ctx0" brushRef="#br0" timeOffset="12364.24">31883 12053 7 0,'0'0'18'0,"0"0"0"0,0 0 1 16,0 0 3-16,0 0-6 16,0 0 2-16,-4 0 0 15,1 0 2-15,1 0-1 16,0 0-6-16,0 0-2 15,2 0-6-15,-4 3-2 16,-1 3 3-16,0 1 11 16,1 2 4-16,2-1-10 15,-3-1-5-15,3 2 5 16,-2 1-5-16,-1 0 1 0,3-3 0 16,-3 4-1-16,3-1-5 15,-2-1 1-15,-1 1 1 16,1-1-1-16,0 0 2 15,1 0 0-15,1-3 2 16,2 0-1-16,-2 0-4 16,0-2 0-16,2 2 1 15,-3-2-1-15,3 0 2 16,-2 0 3-16,0 0 3 16,-3 0-2-16,3 2 0 15,-2 0-1-15,4 0-3 16,-2 0 0-16,-3 0-1 15,3-2 0-15,0 2 2 16,0-1 1-16,-1 0 2 0,3-2-4 16,-3 2 3-16,1-3 0 15,2 2-2-15,0 0-3 16,-2 0 0-16,2 0 4 16,-2 0 1-16,0 0-2 15,0 1-1-15,2 1-2 16,0-1-1-16,0-2 1 15,-2 2-1-15,2-1 0 16,-3 0 0-16,3 0 0 16,0 0 0-16,-2 2 3 15,2-2-3-15,0 1 0 16,0 1-3-16,0-4 2 0,0 3 1 16,0-1 0-1,0 0 0-15,0-2 0 0,0 0 1 16,0 2-1-16,0-2 1 15,0 2 3-15,0-1-1 16,0 0 0-16,0 0 0 16,5 1-1-16,1-1-2 15,0 3-2-15,2-2 2 16,-2 0 0-16,1 1 2 16,-1-5-2-16,1 1 2 15,2-1-1-15,0 0 1 16,0 0 1-16,2 0-1 0,-2 0-1 15,4 0 0 1,-3 0-1-16,-2 0 2 0,1 0-2 16,-5-1 0-16,-2-2 0 15,2-1-2-15,0 4 1 16,0-3-5-16,3 0-8 16,-3-1-8-16,2 1-37 15,2-2-20-15,0 1-35 16</inkml:trace>
  <inkml:trace contextRef="#ctx0" brushRef="#br0" timeOffset="13175.62">31676 12268 61 0,'0'0'31'0,"0"0"-26"16,0 0 3-16,0 0 13 16,0 0 3-16,0 0-1 15,127 0-8-15,-107 0 1 16,7 0 4-16,-1 0-5 15,1 0-2-15,2 0-2 16,0 0-5-16,-2 0 12 0,-3 0-1 16,-2 0 7-16,-3 0-3 15,-4 0-1-15,-3 0 2 16,-2 0 4-16,-1-2 2 16,1-2-11-16,-4 2-3 15,1 0-5-15,-5 0-7 16,2 2-2-16,-4 0-6 15,0 0-19-15,0 0-21 16,0 0-36-16,0 0-30 16,0 0 3-16,-6 0 12 0</inkml:trace>
  <inkml:trace contextRef="#ctx0" brushRef="#br0" timeOffset="13823.96">31866 12015 23 0,'0'0'70'0,"0"0"-2"16,0 0-35-16,0 0-17 15,0 0 2-15,0 0 5 16,0 0-7-16,0 0-8 15,0 1 11-15,0 11 10 16,0-1-5-16,-5 6-12 16,2-2 0-16,-1 3 7 15,-3 2-13-15,1 0 4 16,-3 3 8-16,2-2-5 16,-2 0-2-16,3-3 2 15,-1 0-2-15,3-2-8 16,-1 2 0-16,-2-2 0 15,3 1-1-15,0 0 1 16,1-3 4-16,1-3-6 0,2-4-1 16,0-1 0-16,0-2-8 15,0-2-26-15,0-2-53 16,0 0-48-16</inkml:trace>
  <inkml:trace contextRef="#ctx0" brushRef="#br0" timeOffset="16258.19">25265 11285 19 0,'0'0'36'0,"0"0"-7"16,0 0 15-16,0 0-2 16,0 0-12-16,0 0-5 15,0 0 1-15,0 0-1 16,0 0-2-16,0 0-4 15,0 0 0-15,0 0 3 16,0 0 1-16,0 0-2 0,0 0-2 16,0 0-6-16,0 0 2 15,0 0 2-15,0 0-3 16,6 0-1-16,2 0-1 16,1 0 0-16,2 0-2 15,3 0 0-15,1 0-4 16,-1 0-1-16,1 0 1 15,1 0-1-15,-1 0-2 16,1 0 4-16,-3 0-1 16,1 0-1-16,-3 0-3 15,-3 0 2-15,4 0 3 16,-1 0 2-16,3 0 3 16,-1 0-5-16,-2 0-1 15,2 2 1-15,0-2-4 0,-1 0 1 16,1 0 5-16,-2 0 5 15,1 0-5-15,-2 0-1 16,1 0 0-16,1 0-2 16,-3 0 1-16,1 0 1 15,0 0-4-15,-1 2-3 16,1-2 0-16,0 3 3 16,1-3-3-16,0 1-1 15,-2-1 0-15,4 3 0 16,-1-2 2-16,-1-1 3 15,-3 3-4-15,1-3 0 0,1 0 0 16,0 0-1-16,1 0 4 16,1 0-4-16,-1 0 1 15,-3 0 0-15,2 0-1 16,-1 0 0-16,-1 0 1 16,0 0-1-16,0 0 0 15,-3 0 0-15,3 0 0 16,2 0 0-16,1 0-1 15,-5 0 1-15,1 0 0 16,-2 0 0-16,-3 0-1 16,-2 0 1-16,0 0 0 15,0 0 0-15,0 0 1 16,2 0-1-16,-2 0 0 16,0 0 0-16,0 0-1 0,0 0-13 15,0 0-24 1,0 0-44-16,0 0-34 15,-2 0-44-15,-10 0-37 0</inkml:trace>
  <inkml:trace contextRef="#ctx0" brushRef="#br0" timeOffset="17112.68">25890 11214 34 0,'0'0'121'0,"0"0"-102"15,0 0 29-15,0 0 49 16,0 0-18-16,0 0-41 16,4-9-18-16,-4 9 31 15,0 0-10-15,0 0-24 16,0 0-7-16,0 0 2 15,0 0-6-15,0 0-6 0,0 0 0 16,2 2 0 0,5 6 6-16,-1 2 8 0,4 0 3 15,-1-2-8-15,-3 2 2 16,1 1-4-16,0-2-6 16,2 1 0-16,-3 0 2 15,3-3-2-15,3 0 1 16,-6 0-2-16,0-3 1 15,-1-3-1-15,-3 1 0 16,-2-2 0-16,0 0-1 16,0 0-1-16,0 2-1 15,0-2 2-15,0 0 0 0,0 2-2 16,0 1 3 0,0 1 1-16,-9 3 2 15,-4 1 0-15,-3 2 6 16,-1 2 2-16,-3-3-9 15,1 0 2-15,2 1 4 0,-1-1-4 16,9-1-4-16,1-3 0 16,2-1 0-16,2 1-1 15,2-3-3-15,-2-2-9 16,4 0-6-16,0 0-12 16,-3 0-14-16,3 0-17 15,0 0-34-15,0 0-28 16,0-2-3-16</inkml:trace>
  <inkml:trace contextRef="#ctx0" brushRef="#br0" timeOffset="17794.64">25857 11171 9 0,'0'0'25'0,"0"0"33"16,0 0-3-16,0 0-28 15,0 0-6-15,0 0 13 16,0-2-1-16,0 2-7 15,0 0-2-15,0 0 0 0,0 0-4 16,0 0-7 0,0 0-3-16,0 0 9 0,8 3 15 15,3 4-8-15,3 1-12 16,-1 0 3-16,3 2-1 16,1-1-6-16,-3-2-5 15,-1 1-5-15,-4-2 2 16,-2 0-2-16,-2-2 0 15,-5 0 0-15,2 0-3 16,-2-4 0-16,0 3 1 16,0-2 0-16,0 1 1 15,0 4 1-15,0 0 7 0,0 2 11 16,-14 2 7-16,-3 1-6 16,-4-2 4-16,1 1-8 15,0 0-2-15,0 0-8 16,1-3-4-16,0 0-1 15,1-3-1-15,3 1-11 16,6-2-25-16,2 0-36 16,3 1-60-16,4-4-63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7-25T18:57:40.038"/>
    </inkml:context>
    <inkml:brush xml:id="br0">
      <inkml:brushProperty name="width" value="0.05292" units="cm"/>
      <inkml:brushProperty name="height" value="0.05292" units="cm"/>
    </inkml:brush>
  </inkml:definitions>
  <inkml:trace contextRef="#ctx0" brushRef="#br0">8805 9086 38 0,'0'0'13'0,"0"0"28"0,0 0 34 15,0 0-30-15,0 0-34 16,0 0-3-16,2-3 11 16,0 3 8-16,-2 0-6 15,0 0-11-15,0 0 3 16,0 0-2-16,0 0-3 15,0 0-5-15,0 0-3 16,0 0-6-16,0 0 3 16,0 13 3-16,0 3 10 0,0-2-8 15,-6 2 2-15,-1-2-1 16,0 2 6-16,0 0 4 16,1-3-5-16,-1-1-7 15,3 1 3-15,-3-1-4 16,2-4 2-16,1 0-2 15,0-5 1-15,4 2-1 16,-2-3-13-16,2 0-3 16,0-2-2-16,0 0 1 15,0 0-12-15,0 0-49 16,0 2-35-16</inkml:trace>
  <inkml:trace contextRef="#ctx0" brushRef="#br0" timeOffset="774.17">8847 9097 7 0,'0'0'35'0,"0"0"-1"0,0 0-11 16,0 0-6-16,0 0 6 16,0 0 11-16,0 0-4 15,0 0-4-15,0 0 1 16,0 0 4-16,0 0-6 16,0 0-9-16,0 0-5 15,0 0-7-15,0 0-4 16,0 7 8-16,0 2 6 15,10 2 0-15,-2 1-1 16,3-2 3-16,3 1-7 16,-3 1 9-16,-1-1 0 0,4-1-10 15,-3 0-1-15,1 2 0 16,-1 0-3-16,-3-2-2 16,1-1-2-16,-2-2 0 15,-2-1 0-15,1 0 0 16,-2-4 1-16,-1 0 0 15,-1 0 1-15,-2-2-2 16,0 0 1-16,0 0 2 16,0 0-3-16,0 0-7 15,0 0-9-15,0 0-10 16,0 0-37-16,0 0-51 16,0 0-30-16</inkml:trace>
  <inkml:trace contextRef="#ctx0" brushRef="#br0" timeOffset="1615.26">8845 9083 0 0,'0'0'25'0,"0"0"-6"16,0 0 0-16,0 0 3 15,0 0-3-15,0 0-3 16,0 0 0-16,0 0-1 16,0 0-2-16,0 0-2 0,0 0-5 15,0 0 1-15,0 0 3 16,-5 5 5-16,-1 4 0 16,2 1-5-16,-4 1-9 15,2 1 3-15,-1 2-3 16,-1-1-1-16,-2 2 3 15,1 1 2-15,1-3 1 16,-1-1-2-16,2 3-3 16,0-5 2-16,3 1-1 15,0-6-2-15,1-3 1 16,1-1-1-16,2-1 0 16,0 0 0-16,-2 0 0 15,2 0-1-15,0 0 0 0,0 0-3 16,0 0-1-16,0 0-2 15,0 0-3-15,0 0-3 16,0 0-4-16,0 0-13 16,0 0-40-16,0 0-41 15</inkml:trace>
  <inkml:trace contextRef="#ctx0" brushRef="#br0" timeOffset="2251.23">8814 9100 19 0,'0'0'51'0,"0"0"-16"16,0 0-8-16,0 0 13 16,0 0-1-16,0 0-11 15,0 0-3-15,0 0-1 16,0 0-4-16,0 0-10 15,0 0-8-15,0 0-1 16,4 7 1-16,8 4 13 16,3 1 3-16,1-2-8 0,-1 1 1 15,1 1-1 1,-1 1-3-16,-1-1-3 0,-3 0 0 16,0-2-2-16,-2-2 1 15,-4-2 4-15,1-2-4 16,-4 0-3-16,2-4 0 15,-1 2 2-15,-3-2-2 16,0 0-2-16,0 0-1 16,0 0-20-16,0 0-23 15,0 2-55-15,0-2-89 16</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245505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EE6AB5-F8E5-455B-8163-E6CDF5E730A7}"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171072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960837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625808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1087111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2335302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1377781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3949030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399823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168162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EE6AB5-F8E5-455B-8163-E6CDF5E730A7}" type="datetimeFigureOut">
              <a:rPr lang="en-IN" smtClean="0"/>
              <a:t>27-07-2021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3212255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6AB5-F8E5-455B-8163-E6CDF5E730A7}"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94531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EE6AB5-F8E5-455B-8163-E6CDF5E730A7}" type="datetimeFigureOut">
              <a:rPr lang="en-IN" smtClean="0"/>
              <a:t>27-07-2021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247032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EE6AB5-F8E5-455B-8163-E6CDF5E730A7}" type="datetimeFigureOut">
              <a:rPr lang="en-IN" smtClean="0"/>
              <a:t>27-07-2021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2912915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EE6AB5-F8E5-455B-8163-E6CDF5E730A7}" type="datetimeFigureOut">
              <a:rPr lang="en-IN" smtClean="0"/>
              <a:t>27-07-2021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64484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EE6AB5-F8E5-455B-8163-E6CDF5E730A7}"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1111624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EE6AB5-F8E5-455B-8163-E6CDF5E730A7}" type="datetimeFigureOut">
              <a:rPr lang="en-IN" smtClean="0"/>
              <a:t>27-07-2021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CB29BD-7CA7-42E4-B88B-3DC2A97A8DDF}" type="slidenum">
              <a:rPr lang="en-IN" smtClean="0"/>
              <a:t>‹#›</a:t>
            </a:fld>
            <a:endParaRPr lang="en-IN"/>
          </a:p>
        </p:txBody>
      </p:sp>
    </p:spTree>
    <p:extLst>
      <p:ext uri="{BB962C8B-B14F-4D97-AF65-F5344CB8AC3E}">
        <p14:creationId xmlns:p14="http://schemas.microsoft.com/office/powerpoint/2010/main" val="387004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EE6AB5-F8E5-455B-8163-E6CDF5E730A7}" type="datetimeFigureOut">
              <a:rPr lang="en-IN" smtClean="0"/>
              <a:t>27-07-2021</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CB29BD-7CA7-42E4-B88B-3DC2A97A8DDF}" type="slidenum">
              <a:rPr lang="en-IN" smtClean="0"/>
              <a:t>‹#›</a:t>
            </a:fld>
            <a:endParaRPr lang="en-IN"/>
          </a:p>
        </p:txBody>
      </p:sp>
    </p:spTree>
    <p:extLst>
      <p:ext uri="{BB962C8B-B14F-4D97-AF65-F5344CB8AC3E}">
        <p14:creationId xmlns:p14="http://schemas.microsoft.com/office/powerpoint/2010/main" val="254697855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customXml" Target="../ink/ink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CE951-6D02-46AC-8A53-47083AA8E907}"/>
              </a:ext>
            </a:extLst>
          </p:cNvPr>
          <p:cNvSpPr>
            <a:spLocks noGrp="1"/>
          </p:cNvSpPr>
          <p:nvPr>
            <p:ph type="ctrTitle"/>
          </p:nvPr>
        </p:nvSpPr>
        <p:spPr>
          <a:xfrm>
            <a:off x="970961" y="1964267"/>
            <a:ext cx="10189164" cy="2421464"/>
          </a:xfrm>
        </p:spPr>
        <p:txBody>
          <a:bodyPr>
            <a:normAutofit/>
          </a:bodyPr>
          <a:lstStyle/>
          <a:p>
            <a:pPr algn="ctr"/>
            <a:r>
              <a:rPr lang="en-US" sz="4400" dirty="0"/>
              <a:t>Neural heterogeneity promotes robust learning </a:t>
            </a:r>
            <a:endParaRPr lang="en-IN" sz="4400" dirty="0"/>
          </a:p>
        </p:txBody>
      </p:sp>
      <p:sp>
        <p:nvSpPr>
          <p:cNvPr id="3" name="Subtitle 2">
            <a:extLst>
              <a:ext uri="{FF2B5EF4-FFF2-40B4-BE49-F238E27FC236}">
                <a16:creationId xmlns:a16="http://schemas.microsoft.com/office/drawing/2014/main" id="{21E6A4F5-248E-4509-9EEB-23BB3A7855BB}"/>
              </a:ext>
            </a:extLst>
          </p:cNvPr>
          <p:cNvSpPr>
            <a:spLocks noGrp="1"/>
          </p:cNvSpPr>
          <p:nvPr>
            <p:ph type="subTitle" idx="1"/>
          </p:nvPr>
        </p:nvSpPr>
        <p:spPr>
          <a:xfrm>
            <a:off x="1253765" y="4385732"/>
            <a:ext cx="9906360" cy="1405467"/>
          </a:xfrm>
        </p:spPr>
        <p:txBody>
          <a:bodyPr/>
          <a:lstStyle/>
          <a:p>
            <a:pPr algn="ctr"/>
            <a:r>
              <a:rPr lang="en-IN" dirty="0"/>
              <a:t>Nicolas Perez-Nieves, Vincent C. H. Leung, Pier Luigi Dragotti, Dan F. M. Goodman</a:t>
            </a:r>
          </a:p>
        </p:txBody>
      </p:sp>
    </p:spTree>
    <p:extLst>
      <p:ext uri="{BB962C8B-B14F-4D97-AF65-F5344CB8AC3E}">
        <p14:creationId xmlns:p14="http://schemas.microsoft.com/office/powerpoint/2010/main" val="2840162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Model</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7"/>
            <a:ext cx="10131425" cy="3919368"/>
          </a:xfrm>
        </p:spPr>
        <p:txBody>
          <a:bodyPr anchor="t">
            <a:normAutofit/>
          </a:bodyPr>
          <a:lstStyle/>
          <a:p>
            <a:pPr marL="0" indent="0">
              <a:buNone/>
            </a:pPr>
            <a:r>
              <a:rPr lang="en-US" sz="2400" dirty="0"/>
              <a:t>Spikes emitted by the j - </a:t>
            </a:r>
            <a:r>
              <a:rPr lang="en-US" sz="2400" dirty="0" err="1"/>
              <a:t>th</a:t>
            </a:r>
            <a:r>
              <a:rPr lang="en-US" sz="2400" dirty="0"/>
              <a:t> neuron in layer l−1 at a finite set of times {t </a:t>
            </a:r>
            <a:r>
              <a:rPr lang="en-US" sz="2400" baseline="30000" dirty="0"/>
              <a:t>(k) </a:t>
            </a:r>
            <a:r>
              <a:rPr lang="en-US" sz="2400" baseline="-25000" dirty="0"/>
              <a:t>j</a:t>
            </a:r>
            <a:r>
              <a:rPr lang="en-US" sz="2400" dirty="0"/>
              <a:t> } can be formalized as a spike train S</a:t>
            </a:r>
            <a:r>
              <a:rPr lang="en-US" sz="2400" baseline="30000" dirty="0"/>
              <a:t>(l)</a:t>
            </a:r>
            <a:r>
              <a:rPr lang="en-US" sz="2400" baseline="-25000" dirty="0"/>
              <a:t> j</a:t>
            </a:r>
            <a:r>
              <a:rPr lang="en-US" sz="2400" dirty="0"/>
              <a:t>(t) defined as</a:t>
            </a:r>
          </a:p>
          <a:p>
            <a:pPr marL="0" indent="0">
              <a:buNone/>
            </a:pPr>
            <a:endParaRPr lang="en-US" sz="2400" dirty="0"/>
          </a:p>
          <a:p>
            <a:pPr marL="0" indent="0">
              <a:buNone/>
            </a:pPr>
            <a:endParaRPr lang="en-US" sz="2400" dirty="0"/>
          </a:p>
          <a:p>
            <a:pPr marL="0" indent="0">
              <a:buNone/>
            </a:pPr>
            <a:r>
              <a:rPr lang="en-US" sz="2400" dirty="0"/>
              <a:t>The input current I</a:t>
            </a:r>
            <a:r>
              <a:rPr lang="en-US" sz="2400" baseline="30000" dirty="0"/>
              <a:t>(l)</a:t>
            </a:r>
            <a:r>
              <a:rPr lang="en-US" sz="2400" baseline="-25000" dirty="0"/>
              <a:t>i</a:t>
            </a:r>
            <a:r>
              <a:rPr lang="en-US" sz="2400" dirty="0"/>
              <a:t> is obtained from the spike trains of all presynaptic neurons j connected to neuron </a:t>
            </a:r>
          </a:p>
          <a:p>
            <a:pPr marL="0" indent="0">
              <a:buNone/>
            </a:pPr>
            <a:endParaRPr lang="en-US" sz="2400" dirty="0"/>
          </a:p>
          <a:p>
            <a:pPr marL="0" indent="0">
              <a:buNone/>
            </a:pPr>
            <a:r>
              <a:rPr lang="en-US" sz="2400" dirty="0"/>
              <a:t>τ</a:t>
            </a:r>
            <a:r>
              <a:rPr lang="en-US" sz="2400" baseline="-25000" dirty="0"/>
              <a:t>s</a:t>
            </a:r>
            <a:r>
              <a:rPr lang="en-US" sz="2400" dirty="0"/>
              <a:t> is the synaptic time constant</a:t>
            </a:r>
            <a:r>
              <a:rPr lang="en-IN" sz="2400" dirty="0"/>
              <a:t>.</a:t>
            </a:r>
            <a:endParaRPr lang="en-US" sz="2400" dirty="0"/>
          </a:p>
        </p:txBody>
      </p:sp>
      <p:pic>
        <p:nvPicPr>
          <p:cNvPr id="6" name="Picture 5">
            <a:extLst>
              <a:ext uri="{FF2B5EF4-FFF2-40B4-BE49-F238E27FC236}">
                <a16:creationId xmlns:a16="http://schemas.microsoft.com/office/drawing/2014/main" id="{70B7158D-6C30-4158-A386-4402B9CF6266}"/>
              </a:ext>
            </a:extLst>
          </p:cNvPr>
          <p:cNvPicPr>
            <a:picLocks noChangeAspect="1"/>
          </p:cNvPicPr>
          <p:nvPr/>
        </p:nvPicPr>
        <p:blipFill>
          <a:blip r:embed="rId2"/>
          <a:stretch>
            <a:fillRect/>
          </a:stretch>
        </p:blipFill>
        <p:spPr>
          <a:xfrm>
            <a:off x="4459324" y="2973070"/>
            <a:ext cx="2819400" cy="800100"/>
          </a:xfrm>
          <a:prstGeom prst="rect">
            <a:avLst/>
          </a:prstGeom>
        </p:spPr>
      </p:pic>
      <p:pic>
        <p:nvPicPr>
          <p:cNvPr id="9" name="Picture 8">
            <a:extLst>
              <a:ext uri="{FF2B5EF4-FFF2-40B4-BE49-F238E27FC236}">
                <a16:creationId xmlns:a16="http://schemas.microsoft.com/office/drawing/2014/main" id="{5EF0F0B6-A57E-40FE-B8B6-058971DA8E83}"/>
              </a:ext>
            </a:extLst>
          </p:cNvPr>
          <p:cNvPicPr>
            <a:picLocks noChangeAspect="1"/>
          </p:cNvPicPr>
          <p:nvPr/>
        </p:nvPicPr>
        <p:blipFill>
          <a:blip r:embed="rId3"/>
          <a:stretch>
            <a:fillRect/>
          </a:stretch>
        </p:blipFill>
        <p:spPr>
          <a:xfrm>
            <a:off x="3509962" y="4530905"/>
            <a:ext cx="5172075" cy="828675"/>
          </a:xfrm>
          <a:prstGeom prst="rect">
            <a:avLst/>
          </a:prstGeom>
        </p:spPr>
      </p:pic>
    </p:spTree>
    <p:extLst>
      <p:ext uri="{BB962C8B-B14F-4D97-AF65-F5344CB8AC3E}">
        <p14:creationId xmlns:p14="http://schemas.microsoft.com/office/powerpoint/2010/main" val="2346046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Model</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sz="half" idx="1"/>
          </p:nvPr>
        </p:nvSpPr>
        <p:spPr/>
        <p:txBody>
          <a:bodyPr anchor="t">
            <a:normAutofit/>
          </a:bodyPr>
          <a:lstStyle/>
          <a:p>
            <a:pPr marL="0" indent="0">
              <a:buNone/>
            </a:pPr>
            <a:r>
              <a:rPr lang="en-US" sz="2400" dirty="0"/>
              <a:t>A LIF neuron is fully defined by six parameters τ</a:t>
            </a:r>
            <a:r>
              <a:rPr lang="en-US" sz="2400" baseline="-25000" dirty="0"/>
              <a:t>m</a:t>
            </a:r>
            <a:r>
              <a:rPr lang="en-US" sz="2400" dirty="0"/>
              <a:t>, τ</a:t>
            </a:r>
            <a:r>
              <a:rPr lang="en-US" sz="2400" baseline="-25000" dirty="0"/>
              <a:t>s</a:t>
            </a:r>
            <a:r>
              <a:rPr lang="en-US" sz="2400" dirty="0"/>
              <a:t>, [U</a:t>
            </a:r>
            <a:r>
              <a:rPr lang="en-US" sz="2400" baseline="-25000" dirty="0"/>
              <a:t>th</a:t>
            </a:r>
            <a:r>
              <a:rPr lang="en-US" sz="2400" dirty="0"/>
              <a:t>, U</a:t>
            </a:r>
            <a:r>
              <a:rPr lang="en-US" sz="2400" baseline="-25000" dirty="0"/>
              <a:t>0</a:t>
            </a:r>
            <a:r>
              <a:rPr lang="en-US" sz="2400" dirty="0"/>
              <a:t>, U</a:t>
            </a:r>
            <a:r>
              <a:rPr lang="en-US" sz="2400" baseline="-25000" dirty="0"/>
              <a:t>r</a:t>
            </a:r>
            <a:r>
              <a:rPr lang="en-US" sz="2400" dirty="0"/>
              <a:t> ] (bias terms),  t</a:t>
            </a:r>
            <a:r>
              <a:rPr lang="en-US" sz="2400" baseline="-25000" dirty="0"/>
              <a:t>ref</a:t>
            </a:r>
            <a:r>
              <a:rPr lang="en-US" sz="2400" dirty="0"/>
              <a:t> plus its synaptic weights W</a:t>
            </a:r>
            <a:r>
              <a:rPr lang="en-US" sz="2400" baseline="30000" dirty="0"/>
              <a:t>(l)</a:t>
            </a:r>
            <a:r>
              <a:rPr lang="en-US" sz="2400" baseline="-25000" dirty="0"/>
              <a:t>ij</a:t>
            </a:r>
            <a:r>
              <a:rPr lang="en-US" sz="2400" dirty="0"/>
              <a:t> and V</a:t>
            </a:r>
            <a:r>
              <a:rPr lang="en-US" sz="2400" baseline="30000" dirty="0"/>
              <a:t>(l)</a:t>
            </a:r>
            <a:r>
              <a:rPr lang="en-US" sz="2400" baseline="-25000" dirty="0"/>
              <a:t>ij</a:t>
            </a:r>
            <a:r>
              <a:rPr lang="en-US" sz="2400" dirty="0"/>
              <a:t> .</a:t>
            </a:r>
          </a:p>
        </p:txBody>
      </p:sp>
      <p:sp>
        <p:nvSpPr>
          <p:cNvPr id="7" name="Content Placeholder 6">
            <a:extLst>
              <a:ext uri="{FF2B5EF4-FFF2-40B4-BE49-F238E27FC236}">
                <a16:creationId xmlns:a16="http://schemas.microsoft.com/office/drawing/2014/main" id="{8D94ECF8-E221-4472-A2C0-480CE1460B4E}"/>
              </a:ext>
            </a:extLst>
          </p:cNvPr>
          <p:cNvSpPr>
            <a:spLocks noGrp="1"/>
          </p:cNvSpPr>
          <p:nvPr>
            <p:ph sz="half" idx="2"/>
          </p:nvPr>
        </p:nvSpPr>
        <p:spPr/>
        <p:txBody>
          <a:bodyPr/>
          <a:lstStyle/>
          <a:p>
            <a:endParaRPr lang="en-IN"/>
          </a:p>
        </p:txBody>
      </p:sp>
      <p:pic>
        <p:nvPicPr>
          <p:cNvPr id="5" name="Picture 4">
            <a:extLst>
              <a:ext uri="{FF2B5EF4-FFF2-40B4-BE49-F238E27FC236}">
                <a16:creationId xmlns:a16="http://schemas.microsoft.com/office/drawing/2014/main" id="{C6484F90-DA14-4650-8593-FB84D3D83D14}"/>
              </a:ext>
            </a:extLst>
          </p:cNvPr>
          <p:cNvPicPr>
            <a:picLocks noChangeAspect="1"/>
          </p:cNvPicPr>
          <p:nvPr/>
        </p:nvPicPr>
        <p:blipFill>
          <a:blip r:embed="rId2"/>
          <a:stretch>
            <a:fillRect/>
          </a:stretch>
        </p:blipFill>
        <p:spPr>
          <a:xfrm>
            <a:off x="6255528" y="1337733"/>
            <a:ext cx="4858674" cy="5053888"/>
          </a:xfrm>
          <a:prstGeom prst="rect">
            <a:avLst/>
          </a:prstGeom>
        </p:spPr>
      </p:pic>
    </p:spTree>
    <p:extLst>
      <p:ext uri="{BB962C8B-B14F-4D97-AF65-F5344CB8AC3E}">
        <p14:creationId xmlns:p14="http://schemas.microsoft.com/office/powerpoint/2010/main" val="2451761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Model - </a:t>
            </a:r>
            <a:r>
              <a:rPr lang="en-US" sz="4000" cap="none" dirty="0"/>
              <a:t>Neural and synaptic discretization</a:t>
            </a:r>
            <a:endParaRPr lang="en-IN" sz="4000" dirty="0"/>
          </a:p>
        </p:txBody>
      </p:sp>
      <p:pic>
        <p:nvPicPr>
          <p:cNvPr id="11" name="Content Placeholder 10">
            <a:extLst>
              <a:ext uri="{FF2B5EF4-FFF2-40B4-BE49-F238E27FC236}">
                <a16:creationId xmlns:a16="http://schemas.microsoft.com/office/drawing/2014/main" id="{B3268765-2EF4-45EF-9EE7-A384AE58AC19}"/>
              </a:ext>
            </a:extLst>
          </p:cNvPr>
          <p:cNvPicPr>
            <a:picLocks noGrp="1" noChangeAspect="1"/>
          </p:cNvPicPr>
          <p:nvPr>
            <p:ph idx="1"/>
          </p:nvPr>
        </p:nvPicPr>
        <p:blipFill>
          <a:blip r:embed="rId2"/>
          <a:stretch>
            <a:fillRect/>
          </a:stretch>
        </p:blipFill>
        <p:spPr>
          <a:xfrm>
            <a:off x="9551202" y="3230212"/>
            <a:ext cx="1695450" cy="342900"/>
          </a:xfrm>
        </p:spPr>
      </p:pic>
      <p:pic>
        <p:nvPicPr>
          <p:cNvPr id="5" name="Picture 4">
            <a:extLst>
              <a:ext uri="{FF2B5EF4-FFF2-40B4-BE49-F238E27FC236}">
                <a16:creationId xmlns:a16="http://schemas.microsoft.com/office/drawing/2014/main" id="{E9DD8D16-B16B-4CC8-8849-7A43C8490AC6}"/>
              </a:ext>
            </a:extLst>
          </p:cNvPr>
          <p:cNvPicPr>
            <a:picLocks noChangeAspect="1"/>
          </p:cNvPicPr>
          <p:nvPr/>
        </p:nvPicPr>
        <p:blipFill>
          <a:blip r:embed="rId3"/>
          <a:stretch>
            <a:fillRect/>
          </a:stretch>
        </p:blipFill>
        <p:spPr>
          <a:xfrm>
            <a:off x="3127375" y="2142067"/>
            <a:ext cx="5248275" cy="704850"/>
          </a:xfrm>
          <a:prstGeom prst="rect">
            <a:avLst/>
          </a:prstGeom>
        </p:spPr>
      </p:pic>
      <p:pic>
        <p:nvPicPr>
          <p:cNvPr id="7" name="Picture 6">
            <a:extLst>
              <a:ext uri="{FF2B5EF4-FFF2-40B4-BE49-F238E27FC236}">
                <a16:creationId xmlns:a16="http://schemas.microsoft.com/office/drawing/2014/main" id="{6D1A8C34-FCCA-4DDE-B76C-75EBE3F9DAC8}"/>
              </a:ext>
            </a:extLst>
          </p:cNvPr>
          <p:cNvPicPr>
            <a:picLocks noChangeAspect="1"/>
          </p:cNvPicPr>
          <p:nvPr/>
        </p:nvPicPr>
        <p:blipFill>
          <a:blip r:embed="rId4"/>
          <a:stretch>
            <a:fillRect/>
          </a:stretch>
        </p:blipFill>
        <p:spPr>
          <a:xfrm>
            <a:off x="9047030" y="2265362"/>
            <a:ext cx="1743075" cy="276225"/>
          </a:xfrm>
          <a:prstGeom prst="rect">
            <a:avLst/>
          </a:prstGeom>
        </p:spPr>
      </p:pic>
      <p:pic>
        <p:nvPicPr>
          <p:cNvPr id="9" name="Picture 8">
            <a:extLst>
              <a:ext uri="{FF2B5EF4-FFF2-40B4-BE49-F238E27FC236}">
                <a16:creationId xmlns:a16="http://schemas.microsoft.com/office/drawing/2014/main" id="{C567CEF9-BAF5-4220-B003-3F9A004F0FD7}"/>
              </a:ext>
            </a:extLst>
          </p:cNvPr>
          <p:cNvPicPr>
            <a:picLocks noChangeAspect="1"/>
          </p:cNvPicPr>
          <p:nvPr/>
        </p:nvPicPr>
        <p:blipFill>
          <a:blip r:embed="rId5"/>
          <a:stretch>
            <a:fillRect/>
          </a:stretch>
        </p:blipFill>
        <p:spPr>
          <a:xfrm>
            <a:off x="2809874" y="3130200"/>
            <a:ext cx="6572250" cy="542925"/>
          </a:xfrm>
          <a:prstGeom prst="rect">
            <a:avLst/>
          </a:prstGeom>
        </p:spPr>
      </p:pic>
      <p:pic>
        <p:nvPicPr>
          <p:cNvPr id="13" name="Picture 12">
            <a:extLst>
              <a:ext uri="{FF2B5EF4-FFF2-40B4-BE49-F238E27FC236}">
                <a16:creationId xmlns:a16="http://schemas.microsoft.com/office/drawing/2014/main" id="{210C08EC-6BC6-4F6C-A480-791BD17C5231}"/>
              </a:ext>
            </a:extLst>
          </p:cNvPr>
          <p:cNvPicPr>
            <a:picLocks noChangeAspect="1"/>
          </p:cNvPicPr>
          <p:nvPr/>
        </p:nvPicPr>
        <p:blipFill>
          <a:blip r:embed="rId6"/>
          <a:stretch>
            <a:fillRect/>
          </a:stretch>
        </p:blipFill>
        <p:spPr>
          <a:xfrm>
            <a:off x="4329111" y="3905141"/>
            <a:ext cx="3533775" cy="866775"/>
          </a:xfrm>
          <a:prstGeom prst="rect">
            <a:avLst/>
          </a:prstGeom>
        </p:spPr>
      </p:pic>
      <p:sp>
        <p:nvSpPr>
          <p:cNvPr id="14" name="TextBox 13">
            <a:extLst>
              <a:ext uri="{FF2B5EF4-FFF2-40B4-BE49-F238E27FC236}">
                <a16:creationId xmlns:a16="http://schemas.microsoft.com/office/drawing/2014/main" id="{FF435AED-E71A-43D0-B7B8-DB3CA9850975}"/>
              </a:ext>
            </a:extLst>
          </p:cNvPr>
          <p:cNvSpPr txBox="1"/>
          <p:nvPr/>
        </p:nvSpPr>
        <p:spPr>
          <a:xfrm>
            <a:off x="1243566" y="5232737"/>
            <a:ext cx="9704863" cy="1015663"/>
          </a:xfrm>
          <a:prstGeom prst="rect">
            <a:avLst/>
          </a:prstGeom>
          <a:noFill/>
        </p:spPr>
        <p:txBody>
          <a:bodyPr wrap="square" rtlCol="0">
            <a:spAutoFit/>
          </a:bodyPr>
          <a:lstStyle/>
          <a:p>
            <a:r>
              <a:rPr lang="en-US" sz="2000" dirty="0"/>
              <a:t>Membrane potential update that crossed the threshold may result in U</a:t>
            </a:r>
            <a:r>
              <a:rPr lang="en-US" sz="2000" baseline="30000" dirty="0"/>
              <a:t>(l)</a:t>
            </a:r>
            <a:r>
              <a:rPr lang="en-US" sz="2000" baseline="-25000" dirty="0"/>
              <a:t> i </a:t>
            </a:r>
            <a:r>
              <a:rPr lang="en-US" sz="2000" dirty="0"/>
              <a:t>&gt;U</a:t>
            </a:r>
            <a:r>
              <a:rPr lang="en-US" sz="2000" baseline="-25000" dirty="0"/>
              <a:t>th</a:t>
            </a:r>
            <a:r>
              <a:rPr lang="en-US" sz="2000" dirty="0"/>
              <a:t> and then the resetting mechanism will not set the membrane potential to U</a:t>
            </a:r>
            <a:r>
              <a:rPr lang="en-US" sz="2000" baseline="-25000" dirty="0"/>
              <a:t>r</a:t>
            </a:r>
            <a:r>
              <a:rPr lang="en-US" sz="2000" dirty="0"/>
              <a:t>. However, it was found that this has a negligible effect in simulations</a:t>
            </a:r>
            <a:endParaRPr lang="en-IN" sz="2000" dirty="0"/>
          </a:p>
        </p:txBody>
      </p:sp>
    </p:spTree>
    <p:extLst>
      <p:ext uri="{BB962C8B-B14F-4D97-AF65-F5344CB8AC3E}">
        <p14:creationId xmlns:p14="http://schemas.microsoft.com/office/powerpoint/2010/main" val="2154669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Surrogate Gradient Descent Training</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7"/>
            <a:ext cx="10131425" cy="3919368"/>
          </a:xfrm>
        </p:spPr>
        <p:txBody>
          <a:bodyPr anchor="t">
            <a:normAutofit/>
          </a:bodyPr>
          <a:lstStyle/>
          <a:p>
            <a:pPr marL="0" indent="0">
              <a:buNone/>
            </a:pPr>
            <a:endParaRPr lang="en-US" sz="2400" dirty="0"/>
          </a:p>
          <a:p>
            <a:pPr marL="0" indent="0">
              <a:buNone/>
            </a:pPr>
            <a:r>
              <a:rPr lang="en-US" sz="2400" dirty="0"/>
              <a:t>The all-or-nothing behavior of the binary spiking nonlinearity stops gradients from “flowing” and makes LIF neurons unsuitable for gradient-based optimization.</a:t>
            </a:r>
          </a:p>
          <a:p>
            <a:pPr marL="0" indent="0">
              <a:buNone/>
            </a:pPr>
            <a:endParaRPr lang="en-US" sz="2400" dirty="0"/>
          </a:p>
          <a:p>
            <a:pPr marL="0" indent="0">
              <a:buNone/>
            </a:pPr>
            <a:endParaRPr lang="en-US" sz="2400" dirty="0"/>
          </a:p>
          <a:p>
            <a:pPr marL="0" indent="0">
              <a:buNone/>
            </a:pPr>
            <a:r>
              <a:rPr lang="en-US" sz="2400" dirty="0"/>
              <a:t>In the forward pass the network follows a step function, in the backwards pass it follows a sigmoidal function, with steepness set by ρ</a:t>
            </a:r>
          </a:p>
        </p:txBody>
      </p:sp>
      <p:pic>
        <p:nvPicPr>
          <p:cNvPr id="4" name="Picture 3">
            <a:extLst>
              <a:ext uri="{FF2B5EF4-FFF2-40B4-BE49-F238E27FC236}">
                <a16:creationId xmlns:a16="http://schemas.microsoft.com/office/drawing/2014/main" id="{7FDD4784-BC6A-4C4E-A09C-84F71CDDA2A8}"/>
              </a:ext>
            </a:extLst>
          </p:cNvPr>
          <p:cNvPicPr>
            <a:picLocks noChangeAspect="1"/>
          </p:cNvPicPr>
          <p:nvPr/>
        </p:nvPicPr>
        <p:blipFill>
          <a:blip r:embed="rId2"/>
          <a:stretch>
            <a:fillRect/>
          </a:stretch>
        </p:blipFill>
        <p:spPr>
          <a:xfrm>
            <a:off x="2904239" y="2065867"/>
            <a:ext cx="6572058" cy="548688"/>
          </a:xfrm>
          <a:prstGeom prst="rect">
            <a:avLst/>
          </a:prstGeom>
        </p:spPr>
      </p:pic>
      <p:pic>
        <p:nvPicPr>
          <p:cNvPr id="7" name="Picture 6">
            <a:extLst>
              <a:ext uri="{FF2B5EF4-FFF2-40B4-BE49-F238E27FC236}">
                <a16:creationId xmlns:a16="http://schemas.microsoft.com/office/drawing/2014/main" id="{7238078E-0F59-4DC2-939A-7BFF930B80F9}"/>
              </a:ext>
            </a:extLst>
          </p:cNvPr>
          <p:cNvPicPr>
            <a:picLocks noChangeAspect="1"/>
          </p:cNvPicPr>
          <p:nvPr/>
        </p:nvPicPr>
        <p:blipFill>
          <a:blip r:embed="rId3"/>
          <a:stretch>
            <a:fillRect/>
          </a:stretch>
        </p:blipFill>
        <p:spPr>
          <a:xfrm>
            <a:off x="4624387" y="3838633"/>
            <a:ext cx="2943225" cy="809625"/>
          </a:xfrm>
          <a:prstGeom prst="rect">
            <a:avLst/>
          </a:prstGeom>
        </p:spPr>
      </p:pic>
    </p:spTree>
    <p:extLst>
      <p:ext uri="{BB962C8B-B14F-4D97-AF65-F5344CB8AC3E}">
        <p14:creationId xmlns:p14="http://schemas.microsoft.com/office/powerpoint/2010/main" val="798188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Surrogate Gradient Descent Training</a:t>
            </a:r>
          </a:p>
        </p:txBody>
      </p:sp>
      <p:sp>
        <p:nvSpPr>
          <p:cNvPr id="8" name="Content Placeholder 7">
            <a:extLst>
              <a:ext uri="{FF2B5EF4-FFF2-40B4-BE49-F238E27FC236}">
                <a16:creationId xmlns:a16="http://schemas.microsoft.com/office/drawing/2014/main" id="{C50588D6-A3FE-451C-9DC2-4196095A2352}"/>
              </a:ext>
            </a:extLst>
          </p:cNvPr>
          <p:cNvSpPr>
            <a:spLocks noGrp="1"/>
          </p:cNvSpPr>
          <p:nvPr>
            <p:ph sz="half" idx="1"/>
          </p:nvPr>
        </p:nvSpPr>
        <p:spPr/>
        <p:txBody>
          <a:bodyPr anchor="t">
            <a:normAutofit/>
          </a:bodyPr>
          <a:lstStyle/>
          <a:p>
            <a:pPr marL="0" indent="0">
              <a:buNone/>
            </a:pPr>
            <a:r>
              <a:rPr lang="en-US" sz="2400" dirty="0"/>
              <a:t>SG constitutes a continuous relaxation of the non-smooth spiking nonlinearity for purposes of numerical optimization. [Neftci et al , 14] </a:t>
            </a:r>
            <a:endParaRPr lang="en-IN" sz="2400" dirty="0"/>
          </a:p>
        </p:txBody>
      </p:sp>
      <p:sp>
        <p:nvSpPr>
          <p:cNvPr id="9" name="Content Placeholder 8">
            <a:extLst>
              <a:ext uri="{FF2B5EF4-FFF2-40B4-BE49-F238E27FC236}">
                <a16:creationId xmlns:a16="http://schemas.microsoft.com/office/drawing/2014/main" id="{E3D32CC0-4AEB-48C1-A7C3-FE2974081BD5}"/>
              </a:ext>
            </a:extLst>
          </p:cNvPr>
          <p:cNvSpPr>
            <a:spLocks noGrp="1"/>
          </p:cNvSpPr>
          <p:nvPr>
            <p:ph sz="half" idx="2"/>
          </p:nvPr>
        </p:nvSpPr>
        <p:spPr/>
        <p:txBody>
          <a:bodyPr/>
          <a:lstStyle/>
          <a:p>
            <a:endParaRPr lang="en-IN"/>
          </a:p>
        </p:txBody>
      </p:sp>
      <p:pic>
        <p:nvPicPr>
          <p:cNvPr id="6" name="Picture 5">
            <a:extLst>
              <a:ext uri="{FF2B5EF4-FFF2-40B4-BE49-F238E27FC236}">
                <a16:creationId xmlns:a16="http://schemas.microsoft.com/office/drawing/2014/main" id="{2F523813-5EC4-45CF-B642-648876B29DC8}"/>
              </a:ext>
            </a:extLst>
          </p:cNvPr>
          <p:cNvPicPr>
            <a:picLocks noChangeAspect="1"/>
          </p:cNvPicPr>
          <p:nvPr/>
        </p:nvPicPr>
        <p:blipFill>
          <a:blip r:embed="rId2"/>
          <a:stretch>
            <a:fillRect/>
          </a:stretch>
        </p:blipFill>
        <p:spPr>
          <a:xfrm>
            <a:off x="6013435" y="1843667"/>
            <a:ext cx="4803791" cy="4245931"/>
          </a:xfrm>
          <a:prstGeom prst="rect">
            <a:avLst/>
          </a:prstGeom>
        </p:spPr>
      </p:pic>
    </p:spTree>
    <p:extLst>
      <p:ext uri="{BB962C8B-B14F-4D97-AF65-F5344CB8AC3E}">
        <p14:creationId xmlns:p14="http://schemas.microsoft.com/office/powerpoint/2010/main" val="3713501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Restrictions on parameters</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6"/>
            <a:ext cx="10131425" cy="4106333"/>
          </a:xfrm>
        </p:spPr>
        <p:txBody>
          <a:bodyPr anchor="t">
            <a:normAutofit/>
          </a:bodyPr>
          <a:lstStyle/>
          <a:p>
            <a:pPr marL="0" indent="0">
              <a:buNone/>
            </a:pPr>
            <a:r>
              <a:rPr lang="en-US" sz="2400" dirty="0"/>
              <a:t>For </a:t>
            </a:r>
            <a:r>
              <a:rPr lang="el-GR" sz="2400" dirty="0"/>
              <a:t>α</a:t>
            </a:r>
            <a:r>
              <a:rPr lang="en-IN" sz="2400" dirty="0"/>
              <a:t>, </a:t>
            </a:r>
            <a:r>
              <a:rPr lang="el-GR" sz="2400" dirty="0"/>
              <a:t>β</a:t>
            </a:r>
            <a:r>
              <a:rPr lang="en-IN" sz="2400" dirty="0"/>
              <a:t> (which is indirectly used to calculate </a:t>
            </a:r>
            <a:r>
              <a:rPr lang="en-US" sz="2400" dirty="0"/>
              <a:t>τ</a:t>
            </a:r>
            <a:r>
              <a:rPr lang="en-US" sz="2400" baseline="-25000" dirty="0"/>
              <a:t>s </a:t>
            </a:r>
            <a:r>
              <a:rPr lang="en-US" sz="2400" dirty="0"/>
              <a:t>, τ</a:t>
            </a:r>
            <a:r>
              <a:rPr lang="en-US" sz="2400" baseline="-25000" dirty="0"/>
              <a:t>m</a:t>
            </a:r>
            <a:r>
              <a:rPr lang="en-IN" sz="2400" dirty="0"/>
              <a:t>) the clip function to keep it between 3</a:t>
            </a:r>
            <a:r>
              <a:rPr lang="el-GR" sz="2400" dirty="0"/>
              <a:t>Δ</a:t>
            </a:r>
            <a:r>
              <a:rPr lang="en-IN" sz="2400" dirty="0"/>
              <a:t>t (</a:t>
            </a:r>
            <a:r>
              <a:rPr lang="en-US" sz="2400" dirty="0"/>
              <a:t>arbitrarily small time constants which would not have any meaning given a finite time resolution ∆t</a:t>
            </a:r>
            <a:r>
              <a:rPr lang="en-IN" sz="2400" dirty="0"/>
              <a:t>) and 1 (</a:t>
            </a:r>
            <a:r>
              <a:rPr lang="en-US" sz="2400" dirty="0"/>
              <a:t>current and membrane potential would grow exponentially</a:t>
            </a:r>
            <a:r>
              <a:rPr lang="en-IN" sz="2400" dirty="0"/>
              <a:t>).  </a:t>
            </a:r>
          </a:p>
          <a:p>
            <a:pPr marL="0" indent="0">
              <a:buNone/>
            </a:pPr>
            <a:endParaRPr lang="en-IN" sz="2400" dirty="0"/>
          </a:p>
          <a:p>
            <a:pPr marL="0" indent="0">
              <a:buNone/>
            </a:pPr>
            <a:endParaRPr lang="en-IN" sz="2400" dirty="0"/>
          </a:p>
          <a:p>
            <a:pPr marL="0" indent="0">
              <a:buNone/>
            </a:pPr>
            <a:endParaRPr lang="en-IN" sz="2400" dirty="0"/>
          </a:p>
          <a:p>
            <a:pPr marL="0" indent="0">
              <a:buNone/>
            </a:pPr>
            <a:r>
              <a:rPr lang="el-GR" sz="2400" dirty="0"/>
              <a:t>α</a:t>
            </a:r>
            <a:r>
              <a:rPr lang="en-IN" sz="2400" dirty="0"/>
              <a:t>, </a:t>
            </a:r>
            <a:r>
              <a:rPr lang="el-GR" sz="2400" dirty="0"/>
              <a:t>β</a:t>
            </a:r>
            <a:r>
              <a:rPr lang="en-IN" sz="2400" dirty="0"/>
              <a:t> are also known as “forgetting factors”, which give lesser exponential value to older samples.</a:t>
            </a:r>
          </a:p>
          <a:p>
            <a:pPr marL="0" indent="0">
              <a:buNone/>
            </a:pPr>
            <a:endParaRPr lang="en-US" sz="2400" dirty="0"/>
          </a:p>
        </p:txBody>
      </p:sp>
      <p:pic>
        <p:nvPicPr>
          <p:cNvPr id="5" name="Picture 4">
            <a:extLst>
              <a:ext uri="{FF2B5EF4-FFF2-40B4-BE49-F238E27FC236}">
                <a16:creationId xmlns:a16="http://schemas.microsoft.com/office/drawing/2014/main" id="{97A5231B-93E3-4DF8-94F2-30BB61E79EAC}"/>
              </a:ext>
            </a:extLst>
          </p:cNvPr>
          <p:cNvPicPr>
            <a:picLocks noChangeAspect="1"/>
          </p:cNvPicPr>
          <p:nvPr/>
        </p:nvPicPr>
        <p:blipFill>
          <a:blip r:embed="rId2"/>
          <a:stretch>
            <a:fillRect/>
          </a:stretch>
        </p:blipFill>
        <p:spPr>
          <a:xfrm>
            <a:off x="4468722" y="3697990"/>
            <a:ext cx="3254555" cy="807521"/>
          </a:xfrm>
          <a:prstGeom prst="rect">
            <a:avLst/>
          </a:prstGeom>
        </p:spPr>
      </p:pic>
    </p:spTree>
    <p:extLst>
      <p:ext uri="{BB962C8B-B14F-4D97-AF65-F5344CB8AC3E}">
        <p14:creationId xmlns:p14="http://schemas.microsoft.com/office/powerpoint/2010/main" val="770588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Initialization of parameters</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7"/>
            <a:ext cx="10131425" cy="3919368"/>
          </a:xfrm>
        </p:spPr>
        <p:txBody>
          <a:bodyPr anchor="t">
            <a:normAutofit/>
          </a:bodyPr>
          <a:lstStyle/>
          <a:p>
            <a:pPr marL="0" indent="0">
              <a:buNone/>
            </a:pPr>
            <a:r>
              <a:rPr lang="en-US" sz="2400" dirty="0"/>
              <a:t>All states I</a:t>
            </a:r>
            <a:r>
              <a:rPr lang="en-US" sz="2400" baseline="-25000" dirty="0"/>
              <a:t>i</a:t>
            </a:r>
            <a:r>
              <a:rPr lang="en-US" sz="2400" baseline="30000" dirty="0"/>
              <a:t>(l)</a:t>
            </a:r>
            <a:r>
              <a:rPr lang="en-US" sz="2400" dirty="0"/>
              <a:t>[0] and U</a:t>
            </a:r>
            <a:r>
              <a:rPr lang="en-US" sz="2400" baseline="-25000" dirty="0"/>
              <a:t>i</a:t>
            </a:r>
            <a:r>
              <a:rPr lang="en-US" sz="2400" baseline="30000" dirty="0"/>
              <a:t>(l)</a:t>
            </a:r>
            <a:r>
              <a:rPr lang="en-US" sz="2400" dirty="0"/>
              <a:t>[0] are initialized to 0. For the weights W and V , we independently sampled from a uniform distribution U(−k </a:t>
            </a:r>
            <a:r>
              <a:rPr lang="en-US" sz="2400" baseline="30000" dirty="0"/>
              <a:t>−1/2 </a:t>
            </a:r>
            <a:r>
              <a:rPr lang="en-US" sz="2400" dirty="0"/>
              <a:t>, k</a:t>
            </a:r>
            <a:r>
              <a:rPr lang="en-US" sz="2400" baseline="30000" dirty="0"/>
              <a:t>−1/2 </a:t>
            </a:r>
            <a:r>
              <a:rPr lang="en-US" sz="2400" dirty="0"/>
              <a:t>), with k being the number of </a:t>
            </a:r>
            <a:r>
              <a:rPr lang="en-US" sz="2400" u="sng" dirty="0"/>
              <a:t>afferent connections.</a:t>
            </a:r>
          </a:p>
        </p:txBody>
      </p:sp>
      <p:pic>
        <p:nvPicPr>
          <p:cNvPr id="9" name="Picture 8">
            <a:extLst>
              <a:ext uri="{FF2B5EF4-FFF2-40B4-BE49-F238E27FC236}">
                <a16:creationId xmlns:a16="http://schemas.microsoft.com/office/drawing/2014/main" id="{2B5DC694-3976-4354-BF62-E8FDB6A4BB35}"/>
              </a:ext>
            </a:extLst>
          </p:cNvPr>
          <p:cNvPicPr>
            <a:picLocks noChangeAspect="1"/>
          </p:cNvPicPr>
          <p:nvPr/>
        </p:nvPicPr>
        <p:blipFill>
          <a:blip r:embed="rId2"/>
          <a:stretch>
            <a:fillRect/>
          </a:stretch>
        </p:blipFill>
        <p:spPr>
          <a:xfrm>
            <a:off x="3797976" y="3836710"/>
            <a:ext cx="4240437" cy="1991068"/>
          </a:xfrm>
          <a:prstGeom prst="rect">
            <a:avLst/>
          </a:prstGeom>
        </p:spPr>
      </p:pic>
    </p:spTree>
    <p:extLst>
      <p:ext uri="{BB962C8B-B14F-4D97-AF65-F5344CB8AC3E}">
        <p14:creationId xmlns:p14="http://schemas.microsoft.com/office/powerpoint/2010/main" val="3019054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LOSs function</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7"/>
            <a:ext cx="10131425" cy="3919368"/>
          </a:xfrm>
        </p:spPr>
        <p:txBody>
          <a:bodyPr anchor="t">
            <a:normAutofit/>
          </a:bodyPr>
          <a:lstStyle/>
          <a:p>
            <a:pPr marL="0" indent="0">
              <a:buNone/>
            </a:pPr>
            <a:r>
              <a:rPr lang="en-US" sz="2400" dirty="0"/>
              <a:t>Cross entropy loss formula (max-over-time) where </a:t>
            </a:r>
            <a:r>
              <a:rPr lang="en-US" sz="2400" i="1" dirty="0"/>
              <a:t>class</a:t>
            </a:r>
            <a:r>
              <a:rPr lang="en-US" sz="2400" dirty="0"/>
              <a:t> corresponds to the readout neuron index of the correct label for a given sample. The loss is computed as the average of N</a:t>
            </a:r>
            <a:r>
              <a:rPr lang="en-US" sz="2400" baseline="-25000" dirty="0"/>
              <a:t>batch </a:t>
            </a:r>
            <a:r>
              <a:rPr lang="en-US" sz="2400" dirty="0"/>
              <a:t>training samples. This was repeated for a total of N</a:t>
            </a:r>
            <a:r>
              <a:rPr lang="en-US" sz="2400" baseline="-25000" dirty="0"/>
              <a:t>epochs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baseline="-25000" dirty="0"/>
          </a:p>
          <a:p>
            <a:pPr marL="0" indent="0">
              <a:buNone/>
            </a:pPr>
            <a:endParaRPr lang="en-US" sz="2400" baseline="-25000" dirty="0"/>
          </a:p>
          <a:p>
            <a:pPr marL="0" indent="0">
              <a:buNone/>
            </a:pPr>
            <a:endParaRPr lang="en-US" sz="2400" baseline="-25000" dirty="0"/>
          </a:p>
          <a:p>
            <a:pPr marL="0" indent="0">
              <a:buNone/>
            </a:pPr>
            <a:endParaRPr lang="en-US" sz="2400" baseline="-25000" dirty="0"/>
          </a:p>
          <a:p>
            <a:pPr marL="0" indent="0">
              <a:buNone/>
            </a:pPr>
            <a:endParaRPr lang="en-US" sz="2400" baseline="-25000" dirty="0"/>
          </a:p>
          <a:p>
            <a:pPr marL="0" indent="0">
              <a:buNone/>
            </a:pPr>
            <a:endParaRPr lang="en-US" sz="2400" baseline="-25000" dirty="0"/>
          </a:p>
        </p:txBody>
      </p:sp>
      <p:pic>
        <p:nvPicPr>
          <p:cNvPr id="5" name="Picture 4">
            <a:extLst>
              <a:ext uri="{FF2B5EF4-FFF2-40B4-BE49-F238E27FC236}">
                <a16:creationId xmlns:a16="http://schemas.microsoft.com/office/drawing/2014/main" id="{5C55EA26-9085-475C-B0ED-AC72A0E0592D}"/>
              </a:ext>
            </a:extLst>
          </p:cNvPr>
          <p:cNvPicPr>
            <a:picLocks noChangeAspect="1"/>
          </p:cNvPicPr>
          <p:nvPr/>
        </p:nvPicPr>
        <p:blipFill>
          <a:blip r:embed="rId2"/>
          <a:stretch>
            <a:fillRect/>
          </a:stretch>
        </p:blipFill>
        <p:spPr>
          <a:xfrm>
            <a:off x="3681412" y="3357033"/>
            <a:ext cx="4829175" cy="1000125"/>
          </a:xfrm>
          <a:prstGeom prst="rect">
            <a:avLst/>
          </a:prstGeom>
        </p:spPr>
      </p:pic>
      <p:pic>
        <p:nvPicPr>
          <p:cNvPr id="7" name="Picture 6">
            <a:extLst>
              <a:ext uri="{FF2B5EF4-FFF2-40B4-BE49-F238E27FC236}">
                <a16:creationId xmlns:a16="http://schemas.microsoft.com/office/drawing/2014/main" id="{CF06AC38-9355-4693-AB74-07C606DE0DB5}"/>
              </a:ext>
            </a:extLst>
          </p:cNvPr>
          <p:cNvPicPr>
            <a:picLocks noChangeAspect="1"/>
          </p:cNvPicPr>
          <p:nvPr/>
        </p:nvPicPr>
        <p:blipFill>
          <a:blip r:embed="rId3"/>
          <a:stretch>
            <a:fillRect/>
          </a:stretch>
        </p:blipFill>
        <p:spPr>
          <a:xfrm>
            <a:off x="4624386" y="4824411"/>
            <a:ext cx="2943225" cy="1495425"/>
          </a:xfrm>
          <a:prstGeom prst="rect">
            <a:avLst/>
          </a:prstGeom>
        </p:spPr>
      </p:pic>
      <p:sp>
        <p:nvSpPr>
          <p:cNvPr id="8" name="TextBox 7">
            <a:extLst>
              <a:ext uri="{FF2B5EF4-FFF2-40B4-BE49-F238E27FC236}">
                <a16:creationId xmlns:a16="http://schemas.microsoft.com/office/drawing/2014/main" id="{B4B27AC7-8E90-46EE-8546-E57BBDE80813}"/>
              </a:ext>
            </a:extLst>
          </p:cNvPr>
          <p:cNvSpPr txBox="1"/>
          <p:nvPr/>
        </p:nvSpPr>
        <p:spPr>
          <a:xfrm>
            <a:off x="8510587" y="6246829"/>
            <a:ext cx="4025245" cy="923330"/>
          </a:xfrm>
          <a:prstGeom prst="rect">
            <a:avLst/>
          </a:prstGeom>
          <a:noFill/>
        </p:spPr>
        <p:txBody>
          <a:bodyPr wrap="square" rtlCol="0">
            <a:spAutoFit/>
          </a:bodyPr>
          <a:lstStyle/>
          <a:p>
            <a:pPr marL="0" indent="0">
              <a:buNone/>
            </a:pPr>
            <a:endParaRPr lang="en-US" sz="1800" dirty="0"/>
          </a:p>
          <a:p>
            <a:pPr marL="0" indent="0">
              <a:buNone/>
            </a:pPr>
            <a:r>
              <a:rPr lang="en-US" sz="1800" dirty="0"/>
              <a:t>https://github.com/fzenke/spytorch</a:t>
            </a:r>
          </a:p>
          <a:p>
            <a:endParaRPr lang="en-IN" dirty="0"/>
          </a:p>
        </p:txBody>
      </p:sp>
    </p:spTree>
    <p:extLst>
      <p:ext uri="{BB962C8B-B14F-4D97-AF65-F5344CB8AC3E}">
        <p14:creationId xmlns:p14="http://schemas.microsoft.com/office/powerpoint/2010/main" val="4249457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Generalization</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7"/>
            <a:ext cx="10131425" cy="3919368"/>
          </a:xfrm>
        </p:spPr>
        <p:txBody>
          <a:bodyPr anchor="t">
            <a:normAutofit/>
          </a:bodyPr>
          <a:lstStyle/>
          <a:p>
            <a:pPr marL="0" indent="0">
              <a:buNone/>
            </a:pPr>
            <a:r>
              <a:rPr lang="en-US" sz="2400" dirty="0"/>
              <a:t>In order to improve generalization, noise was added to the input by adding spikes following a Poisson process with rate 1.2 Hz and deleting spikes with probability 0.001</a:t>
            </a:r>
            <a:endParaRPr lang="en-US" sz="2400" baseline="-25000" dirty="0"/>
          </a:p>
        </p:txBody>
      </p:sp>
    </p:spTree>
    <p:extLst>
      <p:ext uri="{BB962C8B-B14F-4D97-AF65-F5344CB8AC3E}">
        <p14:creationId xmlns:p14="http://schemas.microsoft.com/office/powerpoint/2010/main" val="4260719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Model</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7"/>
            <a:ext cx="10131425" cy="3919368"/>
          </a:xfrm>
        </p:spPr>
        <p:txBody>
          <a:bodyPr anchor="t">
            <a:normAutofit/>
          </a:bodyPr>
          <a:lstStyle/>
          <a:p>
            <a:pPr marL="0" indent="0">
              <a:buNone/>
            </a:pPr>
            <a:endParaRPr lang="en-US" sz="2400" dirty="0"/>
          </a:p>
        </p:txBody>
      </p:sp>
      <p:pic>
        <p:nvPicPr>
          <p:cNvPr id="7" name="Picture 6">
            <a:extLst>
              <a:ext uri="{FF2B5EF4-FFF2-40B4-BE49-F238E27FC236}">
                <a16:creationId xmlns:a16="http://schemas.microsoft.com/office/drawing/2014/main" id="{36BD459A-C420-4990-B50E-8D09CB71626D}"/>
              </a:ext>
            </a:extLst>
          </p:cNvPr>
          <p:cNvPicPr>
            <a:picLocks noChangeAspect="1"/>
          </p:cNvPicPr>
          <p:nvPr/>
        </p:nvPicPr>
        <p:blipFill>
          <a:blip r:embed="rId2"/>
          <a:stretch>
            <a:fillRect/>
          </a:stretch>
        </p:blipFill>
        <p:spPr>
          <a:xfrm>
            <a:off x="1914525" y="2276131"/>
            <a:ext cx="8362950" cy="3286125"/>
          </a:xfrm>
          <a:prstGeom prst="rect">
            <a:avLst/>
          </a:prstGeom>
        </p:spPr>
      </p:pic>
    </p:spTree>
    <p:extLst>
      <p:ext uri="{BB962C8B-B14F-4D97-AF65-F5344CB8AC3E}">
        <p14:creationId xmlns:p14="http://schemas.microsoft.com/office/powerpoint/2010/main" val="371585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Supplementary material</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type="body" idx="1"/>
          </p:nvPr>
        </p:nvSpPr>
        <p:spPr/>
        <p:txBody>
          <a:bodyPr anchor="t">
            <a:normAutofit/>
          </a:bodyPr>
          <a:lstStyle/>
          <a:p>
            <a:pPr marL="0" indent="0">
              <a:buNone/>
            </a:pPr>
            <a:endParaRPr lang="en-IN" sz="2400" dirty="0"/>
          </a:p>
        </p:txBody>
      </p:sp>
    </p:spTree>
    <p:extLst>
      <p:ext uri="{BB962C8B-B14F-4D97-AF65-F5344CB8AC3E}">
        <p14:creationId xmlns:p14="http://schemas.microsoft.com/office/powerpoint/2010/main" val="2014814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dirty="0"/>
              <a:t>Force training</a:t>
            </a:r>
            <a:endParaRPr lang="en-IN" sz="4000" dirty="0"/>
          </a:p>
        </p:txBody>
      </p:sp>
    </p:spTree>
    <p:extLst>
      <p:ext uri="{BB962C8B-B14F-4D97-AF65-F5344CB8AC3E}">
        <p14:creationId xmlns:p14="http://schemas.microsoft.com/office/powerpoint/2010/main" val="1403156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Model</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6"/>
            <a:ext cx="10131425" cy="4106333"/>
          </a:xfrm>
        </p:spPr>
        <p:txBody>
          <a:bodyPr anchor="t">
            <a:normAutofit/>
          </a:bodyPr>
          <a:lstStyle/>
          <a:p>
            <a:pPr marL="0" indent="0">
              <a:buNone/>
            </a:pPr>
            <a:r>
              <a:rPr lang="en-US" sz="2400" dirty="0"/>
              <a:t>The FORCE method is used to train a network consisting of a single recurrent layer of LIF. </a:t>
            </a:r>
          </a:p>
          <a:p>
            <a:pPr marL="0" indent="0">
              <a:buNone/>
            </a:pPr>
            <a:r>
              <a:rPr lang="en-US" sz="2400" dirty="0"/>
              <a:t>There are no feedforward weights and only the recurrent weights V are trained.</a:t>
            </a:r>
          </a:p>
          <a:p>
            <a:pPr marL="0" indent="0">
              <a:buNone/>
            </a:pPr>
            <a:endParaRPr lang="en-US" sz="2400" dirty="0"/>
          </a:p>
          <a:p>
            <a:pPr marL="0" indent="0">
              <a:buNone/>
            </a:pPr>
            <a:r>
              <a:rPr lang="en-US" sz="2400" dirty="0"/>
              <a:t>The first term remains static during training and it is initialized to set the network into chaotic spiking. </a:t>
            </a:r>
            <a:r>
              <a:rPr lang="de-DE" sz="2400" dirty="0"/>
              <a:t>φ</a:t>
            </a:r>
            <a:r>
              <a:rPr lang="de-DE" sz="2400" baseline="30000" dirty="0"/>
              <a:t>T</a:t>
            </a:r>
            <a:r>
              <a:rPr lang="de-DE" sz="2400" dirty="0"/>
              <a:t> ∈R </a:t>
            </a:r>
            <a:r>
              <a:rPr lang="de-DE" sz="2400" baseline="30000" dirty="0"/>
              <a:t>K×N </a:t>
            </a:r>
            <a:r>
              <a:rPr lang="de-DE" sz="2400" dirty="0"/>
              <a:t>are the weights, updated using RLS (Recursive Least Square). </a:t>
            </a:r>
            <a:r>
              <a:rPr lang="el-GR" sz="2400" dirty="0"/>
              <a:t>η ∈ </a:t>
            </a:r>
            <a:r>
              <a:rPr lang="en-IN" sz="2400" dirty="0"/>
              <a:t>R</a:t>
            </a:r>
            <a:r>
              <a:rPr lang="en-IN" sz="2400" baseline="30000" dirty="0"/>
              <a:t> N×K  </a:t>
            </a:r>
            <a:r>
              <a:rPr lang="en-IN" sz="2400" dirty="0"/>
              <a:t>acts as a decoder and is static during learning (defines the </a:t>
            </a:r>
            <a:r>
              <a:rPr lang="en-US" sz="2400" dirty="0"/>
              <a:t>tuning preferences of the neurons to the learned feedback term</a:t>
            </a:r>
            <a:r>
              <a:rPr lang="en-IN" sz="2400" dirty="0"/>
              <a:t>).</a:t>
            </a:r>
          </a:p>
          <a:p>
            <a:pPr marL="0" indent="0">
              <a:buNone/>
            </a:pPr>
            <a:r>
              <a:rPr lang="en-US" sz="2400" dirty="0"/>
              <a:t>The constants G and Q govern the ratio between chaotic and learned weights.</a:t>
            </a:r>
            <a:endParaRPr lang="en-US" sz="2400" baseline="30000" dirty="0"/>
          </a:p>
        </p:txBody>
      </p:sp>
      <p:pic>
        <p:nvPicPr>
          <p:cNvPr id="5" name="Picture 4">
            <a:extLst>
              <a:ext uri="{FF2B5EF4-FFF2-40B4-BE49-F238E27FC236}">
                <a16:creationId xmlns:a16="http://schemas.microsoft.com/office/drawing/2014/main" id="{B2B2535D-0180-4E1D-8FEA-0C82D9E0B4CA}"/>
              </a:ext>
            </a:extLst>
          </p:cNvPr>
          <p:cNvPicPr>
            <a:picLocks noChangeAspect="1"/>
          </p:cNvPicPr>
          <p:nvPr/>
        </p:nvPicPr>
        <p:blipFill>
          <a:blip r:embed="rId2"/>
          <a:stretch>
            <a:fillRect/>
          </a:stretch>
        </p:blipFill>
        <p:spPr>
          <a:xfrm>
            <a:off x="5015894" y="3511386"/>
            <a:ext cx="1971675" cy="476250"/>
          </a:xfrm>
          <a:prstGeom prst="rect">
            <a:avLst/>
          </a:prstGeom>
        </p:spPr>
      </p:pic>
    </p:spTree>
    <p:extLst>
      <p:ext uri="{BB962C8B-B14F-4D97-AF65-F5344CB8AC3E}">
        <p14:creationId xmlns:p14="http://schemas.microsoft.com/office/powerpoint/2010/main" val="1170947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Model</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1574276"/>
            <a:ext cx="10131425" cy="4487159"/>
          </a:xfrm>
        </p:spPr>
        <p:txBody>
          <a:bodyPr anchor="t">
            <a:normAutofit/>
          </a:bodyPr>
          <a:lstStyle/>
          <a:p>
            <a:pPr marL="0" indent="0">
              <a:buNone/>
            </a:pPr>
            <a:r>
              <a:rPr lang="en-IN" sz="2400" dirty="0"/>
              <a:t>									I[t] = I</a:t>
            </a:r>
            <a:r>
              <a:rPr lang="en-IN" sz="2400" baseline="-25000" dirty="0"/>
              <a:t>G</a:t>
            </a:r>
            <a:r>
              <a:rPr lang="en-IN" sz="2400" dirty="0"/>
              <a:t>[t]+I</a:t>
            </a:r>
            <a:r>
              <a:rPr lang="en-IN" sz="2400" baseline="-25000" dirty="0"/>
              <a:t>Q</a:t>
            </a:r>
            <a:r>
              <a:rPr lang="en-IN" sz="2400" dirty="0"/>
              <a:t>[t]</a:t>
            </a:r>
          </a:p>
          <a:p>
            <a:pPr marL="0" indent="0">
              <a:buNone/>
            </a:pPr>
            <a:endParaRPr lang="en-IN" sz="2400" dirty="0"/>
          </a:p>
          <a:p>
            <a:pPr marL="0" indent="0">
              <a:buNone/>
            </a:pPr>
            <a:endParaRPr lang="en-IN" sz="2400" dirty="0"/>
          </a:p>
          <a:p>
            <a:pPr marL="0" indent="0">
              <a:buNone/>
            </a:pPr>
            <a:endParaRPr lang="en-IN" sz="2400" dirty="0"/>
          </a:p>
          <a:p>
            <a:pPr marL="0" indent="0">
              <a:buNone/>
            </a:pPr>
            <a:r>
              <a:rPr lang="en-US" sz="2400" dirty="0"/>
              <a:t>In order to stabilize the network dynamics, a High Dimensional Temporal Signal (HDTS) is added. </a:t>
            </a:r>
          </a:p>
          <a:p>
            <a:pPr marL="0" indent="0">
              <a:buNone/>
            </a:pPr>
            <a:endParaRPr lang="en-US" sz="2400" dirty="0"/>
          </a:p>
          <a:p>
            <a:pPr marL="0" indent="0">
              <a:buNone/>
            </a:pPr>
            <a:r>
              <a:rPr lang="en-US" sz="2400" dirty="0"/>
              <a:t>Given the HDTS period T, we split the interval [0, T] into M subintervals, </a:t>
            </a:r>
            <a:r>
              <a:rPr lang="en-US" sz="2400" dirty="0" err="1"/>
              <a:t>I</a:t>
            </a:r>
            <a:r>
              <a:rPr lang="en-US" sz="2400" baseline="-25000" dirty="0" err="1"/>
              <a:t>m</a:t>
            </a:r>
            <a:endParaRPr lang="en-US" sz="2400" dirty="0"/>
          </a:p>
        </p:txBody>
      </p:sp>
      <p:pic>
        <p:nvPicPr>
          <p:cNvPr id="6" name="Picture 5">
            <a:extLst>
              <a:ext uri="{FF2B5EF4-FFF2-40B4-BE49-F238E27FC236}">
                <a16:creationId xmlns:a16="http://schemas.microsoft.com/office/drawing/2014/main" id="{9B77011F-07B3-49BF-AF5F-FE4C2F615708}"/>
              </a:ext>
            </a:extLst>
          </p:cNvPr>
          <p:cNvPicPr>
            <a:picLocks noChangeAspect="1"/>
          </p:cNvPicPr>
          <p:nvPr/>
        </p:nvPicPr>
        <p:blipFill>
          <a:blip r:embed="rId2"/>
          <a:stretch>
            <a:fillRect/>
          </a:stretch>
        </p:blipFill>
        <p:spPr>
          <a:xfrm>
            <a:off x="4452936" y="2019300"/>
            <a:ext cx="3286125" cy="1409700"/>
          </a:xfrm>
          <a:prstGeom prst="rect">
            <a:avLst/>
          </a:prstGeom>
        </p:spPr>
      </p:pic>
      <p:pic>
        <p:nvPicPr>
          <p:cNvPr id="15" name="Picture 14">
            <a:extLst>
              <a:ext uri="{FF2B5EF4-FFF2-40B4-BE49-F238E27FC236}">
                <a16:creationId xmlns:a16="http://schemas.microsoft.com/office/drawing/2014/main" id="{E3A8B440-E0D9-46E8-9AFE-870D2E5EE582}"/>
              </a:ext>
            </a:extLst>
          </p:cNvPr>
          <p:cNvPicPr>
            <a:picLocks noChangeAspect="1"/>
          </p:cNvPicPr>
          <p:nvPr/>
        </p:nvPicPr>
        <p:blipFill>
          <a:blip r:embed="rId3"/>
          <a:stretch>
            <a:fillRect/>
          </a:stretch>
        </p:blipFill>
        <p:spPr>
          <a:xfrm>
            <a:off x="4295650" y="4035988"/>
            <a:ext cx="3600695" cy="756146"/>
          </a:xfrm>
          <a:prstGeom prst="rect">
            <a:avLst/>
          </a:prstGeom>
        </p:spPr>
      </p:pic>
      <p:pic>
        <p:nvPicPr>
          <p:cNvPr id="17" name="Picture 16">
            <a:extLst>
              <a:ext uri="{FF2B5EF4-FFF2-40B4-BE49-F238E27FC236}">
                <a16:creationId xmlns:a16="http://schemas.microsoft.com/office/drawing/2014/main" id="{98A598AA-B4B4-447D-98D4-49C4EDB22079}"/>
              </a:ext>
            </a:extLst>
          </p:cNvPr>
          <p:cNvPicPr>
            <a:picLocks noChangeAspect="1"/>
          </p:cNvPicPr>
          <p:nvPr/>
        </p:nvPicPr>
        <p:blipFill>
          <a:blip r:embed="rId4"/>
          <a:stretch>
            <a:fillRect/>
          </a:stretch>
        </p:blipFill>
        <p:spPr>
          <a:xfrm>
            <a:off x="4738684" y="5486400"/>
            <a:ext cx="2714625" cy="762000"/>
          </a:xfrm>
          <a:prstGeom prst="rect">
            <a:avLst/>
          </a:prstGeom>
        </p:spPr>
      </p:pic>
    </p:spTree>
    <p:extLst>
      <p:ext uri="{BB962C8B-B14F-4D97-AF65-F5344CB8AC3E}">
        <p14:creationId xmlns:p14="http://schemas.microsoft.com/office/powerpoint/2010/main" val="4004798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Weight updation - RLS</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065867"/>
            <a:ext cx="10131425" cy="3995568"/>
          </a:xfrm>
        </p:spPr>
        <p:txBody>
          <a:bodyPr anchor="t">
            <a:normAutofit/>
          </a:bodyPr>
          <a:lstStyle/>
          <a:p>
            <a:pPr marL="0" indent="0">
              <a:buNone/>
            </a:pPr>
            <a:r>
              <a:rPr lang="en-US" sz="2400" dirty="0"/>
              <a:t>The aim of FORCE learning is to approximate a K-dimensional time varying teaching signal x[t]. The vector r[t] is used to obtain an approximant of the desired signal. The goal of RLS is to minimize the squared error between the network dynamics x(t) and the target dynamics (i.e., the task, x(t))</a:t>
            </a:r>
          </a:p>
        </p:txBody>
      </p:sp>
      <p:pic>
        <p:nvPicPr>
          <p:cNvPr id="5" name="Picture 4">
            <a:extLst>
              <a:ext uri="{FF2B5EF4-FFF2-40B4-BE49-F238E27FC236}">
                <a16:creationId xmlns:a16="http://schemas.microsoft.com/office/drawing/2014/main" id="{7131B628-A1B0-4BAD-8363-9A7E93004165}"/>
              </a:ext>
            </a:extLst>
          </p:cNvPr>
          <p:cNvPicPr>
            <a:picLocks noChangeAspect="1"/>
          </p:cNvPicPr>
          <p:nvPr/>
        </p:nvPicPr>
        <p:blipFill>
          <a:blip r:embed="rId2"/>
          <a:stretch>
            <a:fillRect/>
          </a:stretch>
        </p:blipFill>
        <p:spPr>
          <a:xfrm>
            <a:off x="3476623" y="4480285"/>
            <a:ext cx="5238750" cy="1257300"/>
          </a:xfrm>
          <a:prstGeom prst="rect">
            <a:avLst/>
          </a:prstGeom>
        </p:spPr>
      </p:pic>
      <p:pic>
        <p:nvPicPr>
          <p:cNvPr id="8" name="Picture 7">
            <a:extLst>
              <a:ext uri="{FF2B5EF4-FFF2-40B4-BE49-F238E27FC236}">
                <a16:creationId xmlns:a16="http://schemas.microsoft.com/office/drawing/2014/main" id="{4EE04EBD-7FFE-421D-AD48-46A608546F77}"/>
              </a:ext>
            </a:extLst>
          </p:cNvPr>
          <p:cNvPicPr>
            <a:picLocks noChangeAspect="1"/>
          </p:cNvPicPr>
          <p:nvPr/>
        </p:nvPicPr>
        <p:blipFill>
          <a:blip r:embed="rId3"/>
          <a:stretch>
            <a:fillRect/>
          </a:stretch>
        </p:blipFill>
        <p:spPr>
          <a:xfrm>
            <a:off x="5191123" y="5994708"/>
            <a:ext cx="1809750" cy="323850"/>
          </a:xfrm>
          <a:prstGeom prst="rect">
            <a:avLst/>
          </a:prstGeom>
        </p:spPr>
      </p:pic>
      <p:pic>
        <p:nvPicPr>
          <p:cNvPr id="9" name="Picture 8">
            <a:extLst>
              <a:ext uri="{FF2B5EF4-FFF2-40B4-BE49-F238E27FC236}">
                <a16:creationId xmlns:a16="http://schemas.microsoft.com/office/drawing/2014/main" id="{E4A286FD-C8FD-4419-84ED-58BA0DD85209}"/>
              </a:ext>
            </a:extLst>
          </p:cNvPr>
          <p:cNvPicPr>
            <a:picLocks noChangeAspect="1"/>
          </p:cNvPicPr>
          <p:nvPr/>
        </p:nvPicPr>
        <p:blipFill>
          <a:blip r:embed="rId4"/>
          <a:stretch>
            <a:fillRect/>
          </a:stretch>
        </p:blipFill>
        <p:spPr>
          <a:xfrm>
            <a:off x="5318690" y="3681106"/>
            <a:ext cx="1554615" cy="670618"/>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3D5447A7-7BB6-429D-9FF3-F17C1F0A11B7}"/>
                  </a:ext>
                </a:extLst>
              </p14:cNvPr>
              <p14:cNvContentPartPr/>
              <p14:nvPr/>
            </p14:nvContentPartPr>
            <p14:xfrm>
              <a:off x="3144960" y="3269880"/>
              <a:ext cx="96480" cy="66960"/>
            </p14:xfrm>
          </p:contentPart>
        </mc:Choice>
        <mc:Fallback xmlns="">
          <p:pic>
            <p:nvPicPr>
              <p:cNvPr id="4" name="Ink 3">
                <a:extLst>
                  <a:ext uri="{FF2B5EF4-FFF2-40B4-BE49-F238E27FC236}">
                    <a16:creationId xmlns:a16="http://schemas.microsoft.com/office/drawing/2014/main" id="{3D5447A7-7BB6-429D-9FF3-F17C1F0A11B7}"/>
                  </a:ext>
                </a:extLst>
              </p:cNvPr>
              <p:cNvPicPr/>
              <p:nvPr/>
            </p:nvPicPr>
            <p:blipFill>
              <a:blip r:embed="rId6"/>
              <a:stretch>
                <a:fillRect/>
              </a:stretch>
            </p:blipFill>
            <p:spPr>
              <a:xfrm>
                <a:off x="3135600" y="3260520"/>
                <a:ext cx="115200" cy="85680"/>
              </a:xfrm>
              <a:prstGeom prst="rect">
                <a:avLst/>
              </a:prstGeom>
            </p:spPr>
          </p:pic>
        </mc:Fallback>
      </mc:AlternateContent>
    </p:spTree>
    <p:extLst>
      <p:ext uri="{BB962C8B-B14F-4D97-AF65-F5344CB8AC3E}">
        <p14:creationId xmlns:p14="http://schemas.microsoft.com/office/powerpoint/2010/main" val="2782759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initialization</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sz="half" idx="1"/>
          </p:nvPr>
        </p:nvSpPr>
        <p:spPr>
          <a:xfrm>
            <a:off x="685801" y="2142067"/>
            <a:ext cx="7129019" cy="3649134"/>
          </a:xfrm>
        </p:spPr>
        <p:txBody>
          <a:bodyPr anchor="t">
            <a:normAutofit/>
          </a:bodyPr>
          <a:lstStyle/>
          <a:p>
            <a:pPr marL="0" indent="0">
              <a:buNone/>
            </a:pPr>
            <a:r>
              <a:rPr lang="en-US" sz="2400" dirty="0"/>
              <a:t>The period T was chosen to be equal to length of the teaching signal x[t]. </a:t>
            </a:r>
          </a:p>
          <a:p>
            <a:pPr marL="0" indent="0">
              <a:buNone/>
            </a:pPr>
            <a:r>
              <a:rPr lang="en-US" sz="2400" dirty="0"/>
              <a:t>The membrane potential were randomly initialized following a uniform distribution U(U</a:t>
            </a:r>
            <a:r>
              <a:rPr lang="en-US" sz="2400" baseline="-25000" dirty="0"/>
              <a:t>r</a:t>
            </a:r>
            <a:r>
              <a:rPr lang="en-US" sz="2400" dirty="0"/>
              <a:t>, U</a:t>
            </a:r>
            <a:r>
              <a:rPr lang="en-US" sz="2400" baseline="-25000" dirty="0"/>
              <a:t>th</a:t>
            </a:r>
            <a:r>
              <a:rPr lang="en-US" sz="2400" dirty="0"/>
              <a:t>). </a:t>
            </a:r>
          </a:p>
          <a:p>
            <a:pPr marL="0" indent="0">
              <a:buNone/>
            </a:pPr>
            <a:r>
              <a:rPr lang="en-US" sz="2400" dirty="0"/>
              <a:t>Vectors η and µ are randomly drawn from U(−1, 1). The static weights v</a:t>
            </a:r>
            <a:r>
              <a:rPr lang="en-US" sz="2400" baseline="30000" dirty="0"/>
              <a:t>0</a:t>
            </a:r>
            <a:r>
              <a:rPr lang="en-US" sz="2400" dirty="0"/>
              <a:t> are drawn from a normal distribution N (0, 1/(Np</a:t>
            </a:r>
            <a:r>
              <a:rPr lang="en-US" sz="2400" baseline="30000" dirty="0"/>
              <a:t>2</a:t>
            </a:r>
            <a:r>
              <a:rPr lang="en-US" sz="2400" dirty="0"/>
              <a:t> )), then these weights are set to 0 with probability p= 0.1</a:t>
            </a:r>
          </a:p>
        </p:txBody>
      </p:sp>
      <p:pic>
        <p:nvPicPr>
          <p:cNvPr id="7" name="Content Placeholder 6">
            <a:extLst>
              <a:ext uri="{FF2B5EF4-FFF2-40B4-BE49-F238E27FC236}">
                <a16:creationId xmlns:a16="http://schemas.microsoft.com/office/drawing/2014/main" id="{45B28539-FC4C-492E-A460-AB88122202DC}"/>
              </a:ext>
            </a:extLst>
          </p:cNvPr>
          <p:cNvPicPr>
            <a:picLocks noGrp="1" noChangeAspect="1"/>
          </p:cNvPicPr>
          <p:nvPr>
            <p:ph sz="half" idx="2"/>
          </p:nvPr>
        </p:nvPicPr>
        <p:blipFill>
          <a:blip r:embed="rId2"/>
          <a:stretch>
            <a:fillRect/>
          </a:stretch>
        </p:blipFill>
        <p:spPr>
          <a:xfrm>
            <a:off x="8448912" y="2185459"/>
            <a:ext cx="2286000" cy="3562350"/>
          </a:xfrm>
        </p:spPr>
      </p:pic>
    </p:spTree>
    <p:extLst>
      <p:ext uri="{BB962C8B-B14F-4D97-AF65-F5344CB8AC3E}">
        <p14:creationId xmlns:p14="http://schemas.microsoft.com/office/powerpoint/2010/main" val="3494537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Model</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p:txBody>
          <a:bodyPr anchor="t"/>
          <a:lstStyle/>
          <a:p>
            <a:pPr marL="0" indent="0">
              <a:buNone/>
            </a:pPr>
            <a:r>
              <a:rPr lang="en-US" sz="2400" dirty="0"/>
              <a:t>Three layers of spiking neurons: an input layer, a recurrently connected layer (RNNs and biological NNs share several properties, such as a similar general architecture, temporal dynamics, and learning through weight adjustments [Neftci et al , 14]), and a readout layer used to generate predictions.</a:t>
            </a:r>
          </a:p>
          <a:p>
            <a:pPr marL="0" indent="0">
              <a:buNone/>
            </a:pPr>
            <a:r>
              <a:rPr lang="en-US" sz="2400" i="1" dirty="0"/>
              <a:t>Heterogeneity was introduced by giving each neuron an individual membrane and synaptic time constant. </a:t>
            </a:r>
          </a:p>
          <a:p>
            <a:pPr marL="0" indent="0">
              <a:buNone/>
            </a:pPr>
            <a:endParaRPr lang="en-IN" dirty="0"/>
          </a:p>
          <a:p>
            <a:pPr marL="0" indent="0">
              <a:buNone/>
            </a:pPr>
            <a:r>
              <a:rPr lang="en-IN" dirty="0">
                <a:solidFill>
                  <a:schemeClr val="tx2">
                    <a:lumMod val="60000"/>
                    <a:lumOff val="40000"/>
                  </a:schemeClr>
                </a:solidFill>
              </a:rPr>
              <a:t>The first spike in the output layer will rapidly classify the input signal.</a:t>
            </a:r>
          </a:p>
          <a:p>
            <a:pPr marL="0" indent="0">
              <a:buNone/>
            </a:pPr>
            <a:endParaRPr lang="en-IN" dirty="0">
              <a:solidFill>
                <a:schemeClr val="tx2">
                  <a:lumMod val="60000"/>
                  <a:lumOff val="40000"/>
                </a:schemeClr>
              </a:solidFill>
            </a:endParaRPr>
          </a:p>
        </p:txBody>
      </p:sp>
    </p:spTree>
    <p:extLst>
      <p:ext uri="{BB962C8B-B14F-4D97-AF65-F5344CB8AC3E}">
        <p14:creationId xmlns:p14="http://schemas.microsoft.com/office/powerpoint/2010/main" val="240898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Model</a:t>
            </a:r>
          </a:p>
        </p:txBody>
      </p:sp>
      <p:pic>
        <p:nvPicPr>
          <p:cNvPr id="5" name="Picture 4">
            <a:extLst>
              <a:ext uri="{FF2B5EF4-FFF2-40B4-BE49-F238E27FC236}">
                <a16:creationId xmlns:a16="http://schemas.microsoft.com/office/drawing/2014/main" id="{EA74E009-0AB0-4563-814D-5F9581E978A5}"/>
              </a:ext>
            </a:extLst>
          </p:cNvPr>
          <p:cNvPicPr>
            <a:picLocks noChangeAspect="1"/>
          </p:cNvPicPr>
          <p:nvPr/>
        </p:nvPicPr>
        <p:blipFill>
          <a:blip r:embed="rId2"/>
          <a:stretch>
            <a:fillRect/>
          </a:stretch>
        </p:blipFill>
        <p:spPr>
          <a:xfrm>
            <a:off x="1648445" y="2065867"/>
            <a:ext cx="8603451" cy="3137729"/>
          </a:xfrm>
          <a:prstGeom prst="rect">
            <a:avLst/>
          </a:prstGeom>
        </p:spPr>
      </p:pic>
      <p:pic>
        <p:nvPicPr>
          <p:cNvPr id="3" name="Picture 2">
            <a:extLst>
              <a:ext uri="{FF2B5EF4-FFF2-40B4-BE49-F238E27FC236}">
                <a16:creationId xmlns:a16="http://schemas.microsoft.com/office/drawing/2014/main" id="{BC2401F4-41D1-4053-A21B-8DD39ED5C13A}"/>
              </a:ext>
            </a:extLst>
          </p:cNvPr>
          <p:cNvPicPr>
            <a:picLocks noChangeAspect="1"/>
          </p:cNvPicPr>
          <p:nvPr/>
        </p:nvPicPr>
        <p:blipFill>
          <a:blip r:embed="rId3"/>
          <a:stretch>
            <a:fillRect/>
          </a:stretch>
        </p:blipFill>
        <p:spPr>
          <a:xfrm>
            <a:off x="7687386" y="5469071"/>
            <a:ext cx="3962743" cy="1066892"/>
          </a:xfrm>
          <a:prstGeom prst="rect">
            <a:avLst/>
          </a:prstGeom>
        </p:spPr>
      </p:pic>
    </p:spTree>
    <p:extLst>
      <p:ext uri="{BB962C8B-B14F-4D97-AF65-F5344CB8AC3E}">
        <p14:creationId xmlns:p14="http://schemas.microsoft.com/office/powerpoint/2010/main" val="9365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Model</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2142067"/>
            <a:ext cx="10131425" cy="3919368"/>
          </a:xfrm>
        </p:spPr>
        <p:txBody>
          <a:bodyPr anchor="t">
            <a:normAutofit/>
          </a:bodyPr>
          <a:lstStyle/>
          <a:p>
            <a:pPr marL="0" indent="0">
              <a:buNone/>
            </a:pPr>
            <a:r>
              <a:rPr lang="en-IN" sz="2400" dirty="0"/>
              <a:t>Cases that were studied:</a:t>
            </a:r>
          </a:p>
          <a:p>
            <a:pPr marL="457200" indent="-457200">
              <a:buFont typeface="+mj-lt"/>
              <a:buAutoNum type="arabicPeriod"/>
            </a:pPr>
            <a:r>
              <a:rPr lang="en-US" sz="2400" dirty="0"/>
              <a:t>Initial values could be either homogeneous (all synaptic and membrane time constants </a:t>
            </a:r>
            <a:r>
              <a:rPr lang="en-US" sz="2400" u="sng" dirty="0"/>
              <a:t>are initialized to the same value</a:t>
            </a:r>
            <a:r>
              <a:rPr lang="en-US" sz="2400" dirty="0"/>
              <a:t>) or heterogeneous (synaptic and membrane time constants are randomly initialized for each neuron by </a:t>
            </a:r>
            <a:r>
              <a:rPr lang="en-US" sz="2400" u="sng" dirty="0"/>
              <a:t>sampling them from a given probability distribution</a:t>
            </a:r>
            <a:r>
              <a:rPr lang="en-US" sz="2400" dirty="0"/>
              <a:t> (in this case, a gamma distribution))</a:t>
            </a:r>
          </a:p>
          <a:p>
            <a:pPr marL="457200" indent="-457200">
              <a:buFont typeface="+mj-lt"/>
              <a:buAutoNum type="arabicPeriod"/>
            </a:pPr>
            <a:r>
              <a:rPr lang="en-US" sz="2400" dirty="0"/>
              <a:t>Training could be either standard (only the </a:t>
            </a:r>
            <a:r>
              <a:rPr lang="en-US" sz="2400" u="sng" dirty="0"/>
              <a:t>synaptic weights </a:t>
            </a:r>
            <a:r>
              <a:rPr lang="en-US" sz="2400" dirty="0"/>
              <a:t>are learned) or heterogeneous (the </a:t>
            </a:r>
            <a:r>
              <a:rPr lang="en-US" sz="2400" u="sng" dirty="0"/>
              <a:t>synaptic weights</a:t>
            </a:r>
            <a:r>
              <a:rPr lang="en-US" sz="2400" dirty="0"/>
              <a:t> and </a:t>
            </a:r>
            <a:r>
              <a:rPr lang="en-US" sz="2400" u="sng" dirty="0"/>
              <a:t>membrane and synaptic time constants</a:t>
            </a:r>
            <a:r>
              <a:rPr lang="en-US" sz="2400" dirty="0"/>
              <a:t> are learned).</a:t>
            </a:r>
          </a:p>
          <a:p>
            <a:pPr marL="0" indent="0">
              <a:buNone/>
            </a:pPr>
            <a:endParaRPr lang="en-US" sz="2600" dirty="0"/>
          </a:p>
          <a:p>
            <a:pPr marL="457200" indent="-457200">
              <a:buFont typeface="+mj-lt"/>
              <a:buAutoNum type="arabicPeriod"/>
            </a:pPr>
            <a:endParaRPr lang="en-US" sz="2600" dirty="0"/>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183183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E408-C4EC-442B-BC69-DD677E9EA64D}"/>
              </a:ext>
            </a:extLst>
          </p:cNvPr>
          <p:cNvSpPr>
            <a:spLocks noGrp="1"/>
          </p:cNvSpPr>
          <p:nvPr>
            <p:ph type="title"/>
          </p:nvPr>
        </p:nvSpPr>
        <p:spPr/>
        <p:txBody>
          <a:bodyPr/>
          <a:lstStyle/>
          <a:p>
            <a:r>
              <a:rPr lang="en-IN" dirty="0"/>
              <a:t>Gamma Distribution</a:t>
            </a:r>
          </a:p>
        </p:txBody>
      </p:sp>
      <p:sp>
        <p:nvSpPr>
          <p:cNvPr id="3" name="Content Placeholder 2">
            <a:extLst>
              <a:ext uri="{FF2B5EF4-FFF2-40B4-BE49-F238E27FC236}">
                <a16:creationId xmlns:a16="http://schemas.microsoft.com/office/drawing/2014/main" id="{4EA0E511-0450-4799-BF8F-C9942608B0DA}"/>
              </a:ext>
            </a:extLst>
          </p:cNvPr>
          <p:cNvSpPr>
            <a:spLocks noGrp="1"/>
          </p:cNvSpPr>
          <p:nvPr>
            <p:ph idx="1"/>
          </p:nvPr>
        </p:nvSpPr>
        <p:spPr/>
        <p:txBody>
          <a:bodyPr anchor="t">
            <a:normAutofit/>
          </a:bodyPr>
          <a:lstStyle/>
          <a:p>
            <a:pPr marL="0" indent="0">
              <a:buNone/>
            </a:pPr>
            <a:r>
              <a:rPr lang="el-GR" sz="2400" dirty="0"/>
              <a:t>α</a:t>
            </a:r>
            <a:r>
              <a:rPr lang="en-IN" sz="2400" dirty="0"/>
              <a:t> = k (shape) and </a:t>
            </a:r>
            <a:r>
              <a:rPr lang="el-GR" sz="2400" dirty="0"/>
              <a:t>β</a:t>
            </a:r>
            <a:r>
              <a:rPr lang="en-IN" sz="2400" dirty="0"/>
              <a:t> = 1/</a:t>
            </a:r>
            <a:r>
              <a:rPr lang="el-GR" sz="2400" dirty="0"/>
              <a:t>θ</a:t>
            </a:r>
            <a:r>
              <a:rPr lang="en-IN" sz="2400" dirty="0"/>
              <a:t> (rate)</a:t>
            </a:r>
          </a:p>
        </p:txBody>
      </p:sp>
      <p:pic>
        <p:nvPicPr>
          <p:cNvPr id="5" name="Picture 4">
            <a:extLst>
              <a:ext uri="{FF2B5EF4-FFF2-40B4-BE49-F238E27FC236}">
                <a16:creationId xmlns:a16="http://schemas.microsoft.com/office/drawing/2014/main" id="{18E72594-395B-4AD7-937A-9679ED424ED6}"/>
              </a:ext>
            </a:extLst>
          </p:cNvPr>
          <p:cNvPicPr>
            <a:picLocks noChangeAspect="1"/>
          </p:cNvPicPr>
          <p:nvPr/>
        </p:nvPicPr>
        <p:blipFill>
          <a:blip r:embed="rId2"/>
          <a:stretch>
            <a:fillRect/>
          </a:stretch>
        </p:blipFill>
        <p:spPr>
          <a:xfrm>
            <a:off x="5892703" y="2186844"/>
            <a:ext cx="5848350" cy="4429125"/>
          </a:xfrm>
          <a:prstGeom prst="rect">
            <a:avLst/>
          </a:prstGeom>
        </p:spPr>
      </p:pic>
      <p:pic>
        <p:nvPicPr>
          <p:cNvPr id="7" name="Picture 6">
            <a:extLst>
              <a:ext uri="{FF2B5EF4-FFF2-40B4-BE49-F238E27FC236}">
                <a16:creationId xmlns:a16="http://schemas.microsoft.com/office/drawing/2014/main" id="{5A24E1AC-8E61-4141-B816-DA9DE83939AC}"/>
              </a:ext>
            </a:extLst>
          </p:cNvPr>
          <p:cNvPicPr>
            <a:picLocks noChangeAspect="1"/>
          </p:cNvPicPr>
          <p:nvPr/>
        </p:nvPicPr>
        <p:blipFill>
          <a:blip r:embed="rId3"/>
          <a:stretch>
            <a:fillRect/>
          </a:stretch>
        </p:blipFill>
        <p:spPr>
          <a:xfrm>
            <a:off x="1015836" y="3028420"/>
            <a:ext cx="3486150" cy="523875"/>
          </a:xfrm>
          <a:prstGeom prst="rect">
            <a:avLst/>
          </a:prstGeom>
        </p:spPr>
      </p:pic>
      <p:pic>
        <p:nvPicPr>
          <p:cNvPr id="9" name="Picture 8">
            <a:extLst>
              <a:ext uri="{FF2B5EF4-FFF2-40B4-BE49-F238E27FC236}">
                <a16:creationId xmlns:a16="http://schemas.microsoft.com/office/drawing/2014/main" id="{DFC9643C-D507-4E7F-A9EE-6CA3749EB19A}"/>
              </a:ext>
            </a:extLst>
          </p:cNvPr>
          <p:cNvPicPr>
            <a:picLocks noChangeAspect="1"/>
          </p:cNvPicPr>
          <p:nvPr/>
        </p:nvPicPr>
        <p:blipFill rotWithShape="1">
          <a:blip r:embed="rId4"/>
          <a:srcRect r="46312"/>
          <a:stretch/>
        </p:blipFill>
        <p:spPr>
          <a:xfrm>
            <a:off x="1015836" y="3719247"/>
            <a:ext cx="3068260" cy="952500"/>
          </a:xfrm>
          <a:prstGeom prst="rect">
            <a:avLst/>
          </a:prstGeom>
        </p:spPr>
      </p:pic>
      <p:pic>
        <p:nvPicPr>
          <p:cNvPr id="11" name="Picture 10">
            <a:extLst>
              <a:ext uri="{FF2B5EF4-FFF2-40B4-BE49-F238E27FC236}">
                <a16:creationId xmlns:a16="http://schemas.microsoft.com/office/drawing/2014/main" id="{43AC1FE2-E08C-4B08-971D-406C21E9DEFA}"/>
              </a:ext>
            </a:extLst>
          </p:cNvPr>
          <p:cNvPicPr>
            <a:picLocks noChangeAspect="1"/>
          </p:cNvPicPr>
          <p:nvPr/>
        </p:nvPicPr>
        <p:blipFill rotWithShape="1">
          <a:blip r:embed="rId4"/>
          <a:srcRect l="54179"/>
          <a:stretch/>
        </p:blipFill>
        <p:spPr>
          <a:xfrm>
            <a:off x="1240622" y="4863847"/>
            <a:ext cx="2618688" cy="952500"/>
          </a:xfrm>
          <a:prstGeom prst="rect">
            <a:avLst/>
          </a:prstGeom>
        </p:spPr>
      </p:pic>
    </p:spTree>
    <p:extLst>
      <p:ext uri="{BB962C8B-B14F-4D97-AF65-F5344CB8AC3E}">
        <p14:creationId xmlns:p14="http://schemas.microsoft.com/office/powerpoint/2010/main" val="2954312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dirty="0"/>
              <a:t>Model</a:t>
            </a:r>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idx="1"/>
          </p:nvPr>
        </p:nvSpPr>
        <p:spPr>
          <a:xfrm>
            <a:off x="685801" y="1875934"/>
            <a:ext cx="10131425" cy="4185501"/>
          </a:xfrm>
        </p:spPr>
        <p:txBody>
          <a:bodyPr anchor="t">
            <a:normAutofit/>
          </a:bodyPr>
          <a:lstStyle/>
          <a:p>
            <a:pPr marL="0" indent="0">
              <a:buNone/>
            </a:pPr>
            <a:r>
              <a:rPr lang="en-US" sz="2400" dirty="0"/>
              <a:t>Synaptic weights were plastic (changing during the training), but depending on the training method, the time constants were either held fixed at their initial values  (standard training), or could be modified (heterogeneous training regime).</a:t>
            </a:r>
          </a:p>
          <a:p>
            <a:pPr marL="0" indent="0">
              <a:buNone/>
            </a:pPr>
            <a:endParaRPr lang="en-US" sz="2400" dirty="0"/>
          </a:p>
          <a:p>
            <a:pPr marL="0" indent="0">
              <a:buNone/>
            </a:pPr>
            <a:endParaRPr lang="en-IN" sz="2400" dirty="0"/>
          </a:p>
        </p:txBody>
      </p:sp>
      <p:pic>
        <p:nvPicPr>
          <p:cNvPr id="4" name="Picture 3">
            <a:extLst>
              <a:ext uri="{FF2B5EF4-FFF2-40B4-BE49-F238E27FC236}">
                <a16:creationId xmlns:a16="http://schemas.microsoft.com/office/drawing/2014/main" id="{6F3735F9-F0D6-4384-942E-2A95FB30726F}"/>
              </a:ext>
            </a:extLst>
          </p:cNvPr>
          <p:cNvPicPr>
            <a:picLocks noChangeAspect="1"/>
          </p:cNvPicPr>
          <p:nvPr/>
        </p:nvPicPr>
        <p:blipFill>
          <a:blip r:embed="rId2"/>
          <a:stretch>
            <a:fillRect/>
          </a:stretch>
        </p:blipFill>
        <p:spPr>
          <a:xfrm>
            <a:off x="2642316" y="3176554"/>
            <a:ext cx="6907367" cy="3231160"/>
          </a:xfrm>
          <a:prstGeom prst="rect">
            <a:avLst/>
          </a:prstGeom>
        </p:spPr>
      </p:pic>
    </p:spTree>
    <p:extLst>
      <p:ext uri="{BB962C8B-B14F-4D97-AF65-F5344CB8AC3E}">
        <p14:creationId xmlns:p14="http://schemas.microsoft.com/office/powerpoint/2010/main" val="273615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a:t>Model</a:t>
            </a:r>
            <a:endParaRPr lang="en-IN" sz="4000" dirty="0"/>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sz="half" idx="1"/>
          </p:nvPr>
        </p:nvSpPr>
        <p:spPr>
          <a:xfrm>
            <a:off x="685802" y="2142067"/>
            <a:ext cx="6346594" cy="4409562"/>
          </a:xfrm>
        </p:spPr>
        <p:txBody>
          <a:bodyPr anchor="t">
            <a:normAutofit fontScale="92500" lnSpcReduction="10000"/>
          </a:bodyPr>
          <a:lstStyle/>
          <a:p>
            <a:pPr marL="0" indent="0">
              <a:buNone/>
            </a:pPr>
            <a:r>
              <a:rPr lang="en-US" sz="2400" dirty="0"/>
              <a:t>Leaky Integrate and Fire (LIF) neuron model</a:t>
            </a:r>
          </a:p>
          <a:p>
            <a:pPr marL="0" indent="0">
              <a:buNone/>
            </a:pPr>
            <a:endParaRPr lang="en-US" sz="2400" dirty="0"/>
          </a:p>
          <a:p>
            <a:pPr marL="0" indent="0">
              <a:buNone/>
            </a:pPr>
            <a:endParaRPr lang="en-US" sz="2400" dirty="0"/>
          </a:p>
          <a:p>
            <a:pPr marL="0" indent="0">
              <a:buNone/>
            </a:pPr>
            <a:r>
              <a:rPr lang="en-US" sz="2400" dirty="0"/>
              <a:t>(Neftci et al mentions I</a:t>
            </a:r>
            <a:r>
              <a:rPr lang="en-US" sz="2400" baseline="-25000" dirty="0"/>
              <a:t>i</a:t>
            </a:r>
            <a:r>
              <a:rPr lang="en-US" sz="2400" dirty="0"/>
              <a:t>R, which is dimensionally correct)</a:t>
            </a:r>
          </a:p>
          <a:p>
            <a:pPr marL="0" indent="0">
              <a:buNone/>
            </a:pPr>
            <a:r>
              <a:rPr lang="en-US" sz="2400" dirty="0"/>
              <a:t>τ</a:t>
            </a:r>
            <a:r>
              <a:rPr lang="en-US" sz="2400" baseline="-25000" dirty="0"/>
              <a:t>m</a:t>
            </a:r>
            <a:r>
              <a:rPr lang="en-US" sz="2400" dirty="0"/>
              <a:t> is the membrane time constant, U</a:t>
            </a:r>
            <a:r>
              <a:rPr lang="en-US" sz="2400" baseline="-25000" dirty="0"/>
              <a:t>0</a:t>
            </a:r>
            <a:r>
              <a:rPr lang="en-US" sz="2400" dirty="0"/>
              <a:t> is the resting potential and I</a:t>
            </a:r>
            <a:r>
              <a:rPr lang="en-US" sz="2400" baseline="30000" dirty="0"/>
              <a:t>(l)</a:t>
            </a:r>
            <a:r>
              <a:rPr lang="en-US" sz="2400" baseline="-25000" dirty="0"/>
              <a:t>i</a:t>
            </a:r>
            <a:r>
              <a:rPr lang="en-US" sz="2400" dirty="0"/>
              <a:t> is the input current.</a:t>
            </a:r>
          </a:p>
          <a:p>
            <a:pPr marL="0" indent="0">
              <a:buNone/>
            </a:pPr>
            <a:r>
              <a:rPr lang="en-US" sz="2400" dirty="0"/>
              <a:t>When membrane potential reaches the threshold value U</a:t>
            </a:r>
            <a:r>
              <a:rPr lang="en-US" sz="2400" baseline="-25000" dirty="0"/>
              <a:t>th</a:t>
            </a:r>
            <a:r>
              <a:rPr lang="en-US" sz="2400" dirty="0"/>
              <a:t> a spike is emitted, U</a:t>
            </a:r>
            <a:r>
              <a:rPr lang="en-US" sz="2400" baseline="-25000" dirty="0"/>
              <a:t>i</a:t>
            </a:r>
            <a:r>
              <a:rPr lang="en-US" sz="2400" dirty="0"/>
              <a:t>(t) resets to the reset potential Ur and then enters a refractory period that lasts t</a:t>
            </a:r>
            <a:r>
              <a:rPr lang="en-US" sz="2400" baseline="-25000" dirty="0"/>
              <a:t>ref </a:t>
            </a:r>
            <a:r>
              <a:rPr lang="en-US" sz="2400" dirty="0"/>
              <a:t>seconds</a:t>
            </a:r>
          </a:p>
          <a:p>
            <a:pPr marL="0" indent="0">
              <a:buNone/>
            </a:pPr>
            <a:endParaRPr lang="en-IN" sz="2400" dirty="0"/>
          </a:p>
        </p:txBody>
      </p:sp>
      <p:pic>
        <p:nvPicPr>
          <p:cNvPr id="5" name="Picture 4">
            <a:extLst>
              <a:ext uri="{FF2B5EF4-FFF2-40B4-BE49-F238E27FC236}">
                <a16:creationId xmlns:a16="http://schemas.microsoft.com/office/drawing/2014/main" id="{AEAA8745-7739-4CF1-B727-C38D518E9846}"/>
              </a:ext>
            </a:extLst>
          </p:cNvPr>
          <p:cNvPicPr>
            <a:picLocks noChangeAspect="1"/>
          </p:cNvPicPr>
          <p:nvPr/>
        </p:nvPicPr>
        <p:blipFill>
          <a:blip r:embed="rId2"/>
          <a:stretch>
            <a:fillRect/>
          </a:stretch>
        </p:blipFill>
        <p:spPr>
          <a:xfrm>
            <a:off x="7200898" y="1717076"/>
            <a:ext cx="4305300" cy="3943350"/>
          </a:xfrm>
          <a:prstGeom prst="rect">
            <a:avLst/>
          </a:prstGeom>
        </p:spPr>
      </p:pic>
      <p:pic>
        <p:nvPicPr>
          <p:cNvPr id="7" name="Picture 6">
            <a:extLst>
              <a:ext uri="{FF2B5EF4-FFF2-40B4-BE49-F238E27FC236}">
                <a16:creationId xmlns:a16="http://schemas.microsoft.com/office/drawing/2014/main" id="{C08FC18F-0539-4DA4-9772-43409AA565D8}"/>
              </a:ext>
            </a:extLst>
          </p:cNvPr>
          <p:cNvPicPr>
            <a:picLocks noChangeAspect="1"/>
          </p:cNvPicPr>
          <p:nvPr/>
        </p:nvPicPr>
        <p:blipFill>
          <a:blip r:embed="rId3"/>
          <a:stretch>
            <a:fillRect/>
          </a:stretch>
        </p:blipFill>
        <p:spPr>
          <a:xfrm>
            <a:off x="2249374" y="2534920"/>
            <a:ext cx="3219450" cy="762000"/>
          </a:xfrm>
          <a:prstGeom prst="rect">
            <a:avLst/>
          </a:prstGeom>
        </p:spPr>
      </p:pic>
    </p:spTree>
    <p:extLst>
      <p:ext uri="{BB962C8B-B14F-4D97-AF65-F5344CB8AC3E}">
        <p14:creationId xmlns:p14="http://schemas.microsoft.com/office/powerpoint/2010/main" val="318462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4160-51AC-46BB-B61E-96422DBD5BC8}"/>
              </a:ext>
            </a:extLst>
          </p:cNvPr>
          <p:cNvSpPr>
            <a:spLocks noGrp="1"/>
          </p:cNvSpPr>
          <p:nvPr>
            <p:ph type="title"/>
          </p:nvPr>
        </p:nvSpPr>
        <p:spPr/>
        <p:txBody>
          <a:bodyPr>
            <a:normAutofit/>
          </a:bodyPr>
          <a:lstStyle/>
          <a:p>
            <a:r>
              <a:rPr lang="en-IN" sz="4000"/>
              <a:t>Model</a:t>
            </a:r>
            <a:endParaRPr lang="en-IN" sz="4000" dirty="0"/>
          </a:p>
        </p:txBody>
      </p:sp>
      <p:sp>
        <p:nvSpPr>
          <p:cNvPr id="3" name="Content Placeholder 2">
            <a:extLst>
              <a:ext uri="{FF2B5EF4-FFF2-40B4-BE49-F238E27FC236}">
                <a16:creationId xmlns:a16="http://schemas.microsoft.com/office/drawing/2014/main" id="{FD5C4E78-8898-43E3-8368-7B1FE3A1FFA2}"/>
              </a:ext>
            </a:extLst>
          </p:cNvPr>
          <p:cNvSpPr>
            <a:spLocks noGrp="1"/>
          </p:cNvSpPr>
          <p:nvPr>
            <p:ph sz="half" idx="1"/>
          </p:nvPr>
        </p:nvSpPr>
        <p:spPr>
          <a:xfrm>
            <a:off x="685802" y="2142067"/>
            <a:ext cx="5491478" cy="4409562"/>
          </a:xfrm>
        </p:spPr>
        <p:txBody>
          <a:bodyPr anchor="t">
            <a:normAutofit/>
          </a:bodyPr>
          <a:lstStyle/>
          <a:p>
            <a:pPr marL="0" indent="0">
              <a:buNone/>
            </a:pPr>
            <a:r>
              <a:rPr lang="en-US" sz="2400" dirty="0"/>
              <a:t>The capacitor is the main storage of the membrane potential of the neuron which is the integration of input current I(t) while the resistor, in parallel with the capacitor, is where the leakage of membrane potential takes place. [</a:t>
            </a:r>
            <a:r>
              <a:rPr lang="en-IN" sz="2400" dirty="0"/>
              <a:t>Silicon synapse designs for VLSI neuromorphic platform, Nguyen Duc Bui </a:t>
            </a:r>
            <a:r>
              <a:rPr lang="en-IN" sz="2400" dirty="0" err="1"/>
              <a:t>Phong</a:t>
            </a:r>
            <a:r>
              <a:rPr lang="en-IN" sz="2400"/>
              <a:t> (2015)</a:t>
            </a:r>
            <a:r>
              <a:rPr lang="en-US" sz="2400" dirty="0"/>
              <a:t>]</a:t>
            </a:r>
            <a:endParaRPr lang="en-IN" sz="2400" dirty="0"/>
          </a:p>
        </p:txBody>
      </p:sp>
      <p:pic>
        <p:nvPicPr>
          <p:cNvPr id="8" name="Picture 7">
            <a:extLst>
              <a:ext uri="{FF2B5EF4-FFF2-40B4-BE49-F238E27FC236}">
                <a16:creationId xmlns:a16="http://schemas.microsoft.com/office/drawing/2014/main" id="{6D1D8E2F-54D5-40A6-878F-F41459563E43}"/>
              </a:ext>
            </a:extLst>
          </p:cNvPr>
          <p:cNvPicPr>
            <a:picLocks noChangeAspect="1"/>
          </p:cNvPicPr>
          <p:nvPr/>
        </p:nvPicPr>
        <p:blipFill>
          <a:blip r:embed="rId2"/>
          <a:stretch>
            <a:fillRect/>
          </a:stretch>
        </p:blipFill>
        <p:spPr>
          <a:xfrm>
            <a:off x="6096000" y="2142067"/>
            <a:ext cx="6138726" cy="4217353"/>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CE3D1F5D-A881-4D6E-B6CD-CAD43CE109D8}"/>
                  </a:ext>
                </a:extLst>
              </p14:cNvPr>
              <p14:cNvContentPartPr/>
              <p14:nvPr/>
            </p14:nvContentPartPr>
            <p14:xfrm>
              <a:off x="964080" y="3210480"/>
              <a:ext cx="10606680" cy="1603800"/>
            </p14:xfrm>
          </p:contentPart>
        </mc:Choice>
        <mc:Fallback xmlns="">
          <p:pic>
            <p:nvPicPr>
              <p:cNvPr id="10" name="Ink 9">
                <a:extLst>
                  <a:ext uri="{FF2B5EF4-FFF2-40B4-BE49-F238E27FC236}">
                    <a16:creationId xmlns:a16="http://schemas.microsoft.com/office/drawing/2014/main" id="{CE3D1F5D-A881-4D6E-B6CD-CAD43CE109D8}"/>
                  </a:ext>
                </a:extLst>
              </p:cNvPr>
              <p:cNvPicPr/>
              <p:nvPr/>
            </p:nvPicPr>
            <p:blipFill>
              <a:blip r:embed="rId4"/>
              <a:stretch>
                <a:fillRect/>
              </a:stretch>
            </p:blipFill>
            <p:spPr>
              <a:xfrm>
                <a:off x="954720" y="3201120"/>
                <a:ext cx="10625400" cy="1622520"/>
              </a:xfrm>
              <a:prstGeom prst="rect">
                <a:avLst/>
              </a:prstGeom>
            </p:spPr>
          </p:pic>
        </mc:Fallback>
      </mc:AlternateContent>
    </p:spTree>
    <p:extLst>
      <p:ext uri="{BB962C8B-B14F-4D97-AF65-F5344CB8AC3E}">
        <p14:creationId xmlns:p14="http://schemas.microsoft.com/office/powerpoint/2010/main" val="37056581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3. Neural heterogeneity promotes robust learning</Template>
  <TotalTime>960</TotalTime>
  <Words>1192</Words>
  <Application>Microsoft Office PowerPoint</Application>
  <PresentationFormat>Widescreen</PresentationFormat>
  <Paragraphs>91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Celestial</vt:lpstr>
      <vt:lpstr>Neural heterogeneity promotes robust learning </vt:lpstr>
      <vt:lpstr>Supplementary material</vt:lpstr>
      <vt:lpstr>Model</vt:lpstr>
      <vt:lpstr>Model</vt:lpstr>
      <vt:lpstr>Model</vt:lpstr>
      <vt:lpstr>Gamma Distribution</vt:lpstr>
      <vt:lpstr>Model</vt:lpstr>
      <vt:lpstr>Model</vt:lpstr>
      <vt:lpstr>Model</vt:lpstr>
      <vt:lpstr>Model</vt:lpstr>
      <vt:lpstr>Model</vt:lpstr>
      <vt:lpstr>Model - Neural and synaptic discretization</vt:lpstr>
      <vt:lpstr>Surrogate Gradient Descent Training</vt:lpstr>
      <vt:lpstr>Surrogate Gradient Descent Training</vt:lpstr>
      <vt:lpstr>Restrictions on parameters</vt:lpstr>
      <vt:lpstr>Initialization of parameters</vt:lpstr>
      <vt:lpstr>LOSs function</vt:lpstr>
      <vt:lpstr>Generalization</vt:lpstr>
      <vt:lpstr>Model</vt:lpstr>
      <vt:lpstr>Force training</vt:lpstr>
      <vt:lpstr>Model</vt:lpstr>
      <vt:lpstr>Model</vt:lpstr>
      <vt:lpstr>Weight updation - RLS</vt:lpstr>
      <vt:lpstr>initialization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heterogeneity promotes robust learning </dc:title>
  <dc:creator>Deepti Kumar</dc:creator>
  <cp:lastModifiedBy>Deepti Kumar</cp:lastModifiedBy>
  <cp:revision>20</cp:revision>
  <dcterms:created xsi:type="dcterms:W3CDTF">2021-07-25T11:32:37Z</dcterms:created>
  <dcterms:modified xsi:type="dcterms:W3CDTF">2021-07-27T04:53:55Z</dcterms:modified>
</cp:coreProperties>
</file>