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41"/>
  </p:notesMasterIdLst>
  <p:sldIdLst>
    <p:sldId id="256" r:id="rId2"/>
    <p:sldId id="257" r:id="rId3"/>
    <p:sldId id="259" r:id="rId4"/>
    <p:sldId id="260" r:id="rId5"/>
    <p:sldId id="258" r:id="rId6"/>
    <p:sldId id="261" r:id="rId7"/>
    <p:sldId id="263" r:id="rId8"/>
    <p:sldId id="265" r:id="rId9"/>
    <p:sldId id="266" r:id="rId10"/>
    <p:sldId id="279" r:id="rId11"/>
    <p:sldId id="280" r:id="rId12"/>
    <p:sldId id="278" r:id="rId13"/>
    <p:sldId id="276" r:id="rId14"/>
    <p:sldId id="277" r:id="rId15"/>
    <p:sldId id="268" r:id="rId16"/>
    <p:sldId id="275" r:id="rId17"/>
    <p:sldId id="273" r:id="rId18"/>
    <p:sldId id="272" r:id="rId19"/>
    <p:sldId id="271" r:id="rId20"/>
    <p:sldId id="297" r:id="rId21"/>
    <p:sldId id="269" r:id="rId22"/>
    <p:sldId id="291" r:id="rId23"/>
    <p:sldId id="270" r:id="rId24"/>
    <p:sldId id="290" r:id="rId25"/>
    <p:sldId id="289" r:id="rId26"/>
    <p:sldId id="288" r:id="rId27"/>
    <p:sldId id="287" r:id="rId28"/>
    <p:sldId id="286" r:id="rId29"/>
    <p:sldId id="284" r:id="rId30"/>
    <p:sldId id="296" r:id="rId31"/>
    <p:sldId id="283" r:id="rId32"/>
    <p:sldId id="282" r:id="rId33"/>
    <p:sldId id="298" r:id="rId34"/>
    <p:sldId id="292" r:id="rId35"/>
    <p:sldId id="293" r:id="rId36"/>
    <p:sldId id="294" r:id="rId37"/>
    <p:sldId id="295" r:id="rId38"/>
    <p:sldId id="299" r:id="rId39"/>
    <p:sldId id="28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4660"/>
  </p:normalViewPr>
  <p:slideViewPr>
    <p:cSldViewPr snapToGrid="0">
      <p:cViewPr varScale="1">
        <p:scale>
          <a:sx n="81" d="100"/>
          <a:sy n="81" d="100"/>
        </p:scale>
        <p:origin x="7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7B84-2866-4732-995E-8738FAE7C89C}" type="datetimeFigureOut">
              <a:rPr lang="en-IN" smtClean="0"/>
              <a:t>19-08-2021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2A484-E037-4337-B0A4-AA8F5C4B45CB}" type="slidenum">
              <a:rPr lang="en-IN" smtClean="0"/>
              <a:t>‹#›</a:t>
            </a:fld>
            <a:endParaRPr lang="en-IN"/>
          </a:p>
        </p:txBody>
      </p:sp>
    </p:spTree>
    <p:extLst>
      <p:ext uri="{BB962C8B-B14F-4D97-AF65-F5344CB8AC3E}">
        <p14:creationId xmlns:p14="http://schemas.microsoft.com/office/powerpoint/2010/main" val="957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A804CD4-7734-440D-9344-DB09FE807362}" type="datetime1">
              <a:rPr lang="en-US" smtClean="0"/>
              <a:t>8/19/2021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414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6E418E-3397-4DE7-B266-B201B5F3FB99}"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64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C8CB2A-D29D-4BD8-AF37-AD0753C5B5D6}"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3635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FD6F98-BAEE-4299-BDF4-6902E19B23DA}"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187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D8B35-70BD-4FB4-9EF5-80E7B0FADFF8}"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224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0D7D96-FFFB-4082-9B2F-EB5D70C2B886}"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40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DB417-D349-48A0-8889-BFEB7054CB8A}"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773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33A6D-D34C-40AB-BA3F-7DE57DBA1CAF}"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325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9204E-1A24-433F-8F01-4FD5842F53E5}"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9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8E2C1-909A-44FB-A788-F43D1F2965F1}"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21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731BE-EC2E-4CEF-ADFA-830A921D4F22}" type="datetime1">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45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FDA4C-AB0C-40A5-A5FA-73D4B890FFBF}"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88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4EF43C-DD22-463B-B0D6-72A288176F26}" type="datetime1">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652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45A70-B176-40CA-BE09-1B13D5106523}" type="datetime1">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662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BC5149-7E3D-4842-AA08-A1D7FE6A0F42}" type="datetime1">
              <a:rPr lang="en-US" smtClean="0"/>
              <a:t>8/19/2021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08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7E0B8B-73F1-4199-985F-146D87032FCF}"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975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2CB3EE-B5E0-478F-9E74-11FDF16710EE}" type="datetime1">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592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CADEAD-DA2A-4D39-9BED-23975B38EF29}" type="datetime1">
              <a:rPr lang="en-US" smtClean="0"/>
              <a:t>8/19/2021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1047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EB26-03B3-45F6-9B54-A5AACB277C9B}"/>
              </a:ext>
            </a:extLst>
          </p:cNvPr>
          <p:cNvSpPr>
            <a:spLocks noGrp="1"/>
          </p:cNvSpPr>
          <p:nvPr>
            <p:ph type="ctrTitle"/>
          </p:nvPr>
        </p:nvSpPr>
        <p:spPr>
          <a:xfrm>
            <a:off x="725864" y="1964267"/>
            <a:ext cx="10434261" cy="2421464"/>
          </a:xfrm>
        </p:spPr>
        <p:txBody>
          <a:bodyPr/>
          <a:lstStyle/>
          <a:p>
            <a:pPr algn="ctr"/>
            <a:r>
              <a:rPr lang="en-US" dirty="0"/>
              <a:t>The Heidelberg Spiking Datasets for the Systematic Evaluation of Spiking Neural Networks</a:t>
            </a:r>
            <a:endParaRPr lang="en-IN" dirty="0"/>
          </a:p>
        </p:txBody>
      </p:sp>
      <p:sp>
        <p:nvSpPr>
          <p:cNvPr id="3" name="Subtitle 2">
            <a:extLst>
              <a:ext uri="{FF2B5EF4-FFF2-40B4-BE49-F238E27FC236}">
                <a16:creationId xmlns:a16="http://schemas.microsoft.com/office/drawing/2014/main" id="{39E5420D-1A78-4505-8FEC-C39F67A38143}"/>
              </a:ext>
            </a:extLst>
          </p:cNvPr>
          <p:cNvSpPr>
            <a:spLocks noGrp="1"/>
          </p:cNvSpPr>
          <p:nvPr>
            <p:ph type="subTitle" idx="1"/>
          </p:nvPr>
        </p:nvSpPr>
        <p:spPr>
          <a:xfrm>
            <a:off x="725864" y="4385732"/>
            <a:ext cx="10737130" cy="1405467"/>
          </a:xfrm>
        </p:spPr>
        <p:txBody>
          <a:bodyPr/>
          <a:lstStyle/>
          <a:p>
            <a:pPr algn="ctr"/>
            <a:r>
              <a:rPr lang="en-IN" dirty="0"/>
              <a:t>Benjamin Cramer , Yannik Stradmann , Johannes Schemmel, and Friedemann Zenke</a:t>
            </a:r>
          </a:p>
        </p:txBody>
      </p:sp>
      <p:sp>
        <p:nvSpPr>
          <p:cNvPr id="4" name="Slide Number Placeholder 3">
            <a:extLst>
              <a:ext uri="{FF2B5EF4-FFF2-40B4-BE49-F238E27FC236}">
                <a16:creationId xmlns:a16="http://schemas.microsoft.com/office/drawing/2014/main" id="{5F62B653-6A4D-4B24-A6C9-28B4F8CF36C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613994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Bushy Cell Model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A layer of bushy cells increase phase locking.</a:t>
            </a:r>
          </a:p>
          <a:p>
            <a:pPr marL="0" indent="0">
              <a:buNone/>
            </a:pPr>
            <a:r>
              <a:rPr lang="en-US" sz="2400" dirty="0"/>
              <a:t>The phase-locking of HC outputs was increased by feeding their spike output to a population of N</a:t>
            </a:r>
            <a:r>
              <a:rPr lang="en-US" sz="2400" baseline="-25000" dirty="0"/>
              <a:t>ch</a:t>
            </a:r>
            <a:r>
              <a:rPr lang="en-US" sz="2400" dirty="0"/>
              <a:t> BCs</a:t>
            </a:r>
            <a:r>
              <a:rPr lang="en-IN" sz="2400" dirty="0"/>
              <a:t>. Implementation of</a:t>
            </a:r>
            <a:r>
              <a:rPr lang="en-US" sz="2400" dirty="0"/>
              <a:t> the BCs was done as standard single layer LIF neuron model, with no recursion. The feed forward weights were set to W = 0.54 per connection among the bushy cells.</a:t>
            </a:r>
          </a:p>
          <a:p>
            <a:pPr marL="0" indent="0">
              <a:buNone/>
            </a:pPr>
            <a:r>
              <a:rPr lang="en-US" sz="2400" dirty="0"/>
              <a:t>A single BC was used to integrate the spike trains of the N</a:t>
            </a:r>
            <a:r>
              <a:rPr lang="en-US" sz="2400" baseline="-25000" dirty="0"/>
              <a:t>HC</a:t>
            </a:r>
            <a:r>
              <a:rPr lang="en-US" sz="2400" dirty="0"/>
              <a:t> = 40 HCs for each channel of the BM.</a:t>
            </a:r>
            <a:endParaRPr lang="en-IN" sz="2400" dirty="0"/>
          </a:p>
        </p:txBody>
      </p:sp>
      <p:sp>
        <p:nvSpPr>
          <p:cNvPr id="4" name="Slide Number Placeholder 3">
            <a:extLst>
              <a:ext uri="{FF2B5EF4-FFF2-40B4-BE49-F238E27FC236}">
                <a16:creationId xmlns:a16="http://schemas.microsoft.com/office/drawing/2014/main" id="{B532E93B-C588-4C38-9D31-7F008093337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7539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bushy cell</a:t>
            </a:r>
          </a:p>
        </p:txBody>
      </p:sp>
      <p:pic>
        <p:nvPicPr>
          <p:cNvPr id="4" name="Content Placeholder 3">
            <a:extLst>
              <a:ext uri="{FF2B5EF4-FFF2-40B4-BE49-F238E27FC236}">
                <a16:creationId xmlns:a16="http://schemas.microsoft.com/office/drawing/2014/main" id="{4B5F1A78-FDAA-4EB9-B523-4D1D0CD4D9BA}"/>
              </a:ext>
            </a:extLst>
          </p:cNvPr>
          <p:cNvPicPr>
            <a:picLocks noGrp="1" noChangeAspect="1"/>
          </p:cNvPicPr>
          <p:nvPr>
            <p:ph idx="1"/>
          </p:nvPr>
        </p:nvPicPr>
        <p:blipFill>
          <a:blip r:embed="rId2"/>
          <a:stretch>
            <a:fillRect/>
          </a:stretch>
        </p:blipFill>
        <p:spPr>
          <a:xfrm>
            <a:off x="3430679" y="2065867"/>
            <a:ext cx="5330641" cy="4056949"/>
          </a:xfrm>
          <a:prstGeom prst="rect">
            <a:avLst/>
          </a:prstGeom>
        </p:spPr>
      </p:pic>
      <p:sp>
        <p:nvSpPr>
          <p:cNvPr id="3" name="Slide Number Placeholder 2">
            <a:extLst>
              <a:ext uri="{FF2B5EF4-FFF2-40B4-BE49-F238E27FC236}">
                <a16:creationId xmlns:a16="http://schemas.microsoft.com/office/drawing/2014/main" id="{98482DCF-1DCB-40E0-94A5-3399D26F0A2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84683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Event-Based Data Format</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it-IT" sz="2400" dirty="0"/>
              <a:t>Hierarchical Data Format 5 (HDF5) was used.</a:t>
            </a:r>
            <a:endParaRPr lang="en-IN" sz="2400" dirty="0"/>
          </a:p>
        </p:txBody>
      </p:sp>
      <p:pic>
        <p:nvPicPr>
          <p:cNvPr id="5" name="Picture 4">
            <a:extLst>
              <a:ext uri="{FF2B5EF4-FFF2-40B4-BE49-F238E27FC236}">
                <a16:creationId xmlns:a16="http://schemas.microsoft.com/office/drawing/2014/main" id="{6737F166-011C-4806-8752-875E7050A298}"/>
              </a:ext>
            </a:extLst>
          </p:cNvPr>
          <p:cNvPicPr>
            <a:picLocks noChangeAspect="1"/>
          </p:cNvPicPr>
          <p:nvPr/>
        </p:nvPicPr>
        <p:blipFill>
          <a:blip r:embed="rId2"/>
          <a:stretch>
            <a:fillRect/>
          </a:stretch>
        </p:blipFill>
        <p:spPr>
          <a:xfrm>
            <a:off x="2979738" y="3048354"/>
            <a:ext cx="5543550" cy="3495675"/>
          </a:xfrm>
          <a:prstGeom prst="rect">
            <a:avLst/>
          </a:prstGeom>
        </p:spPr>
      </p:pic>
      <p:sp>
        <p:nvSpPr>
          <p:cNvPr id="4" name="Slide Number Placeholder 3">
            <a:extLst>
              <a:ext uri="{FF2B5EF4-FFF2-40B4-BE49-F238E27FC236}">
                <a16:creationId xmlns:a16="http://schemas.microsoft.com/office/drawing/2014/main" id="{15352ABA-CEDA-4427-83BD-78E6CA0E0CA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17349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network model</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Training networks of leaky integrate-and-fire (LIF) neurons with surrogate gradients and backpropagation through time (BPTT) using supervised loss functions to establish a performance reference on the two spiking data sets.</a:t>
            </a:r>
          </a:p>
          <a:p>
            <a:pPr marL="0" indent="0">
              <a:buNone/>
            </a:pPr>
            <a:r>
              <a:rPr lang="en-US" sz="2400" dirty="0"/>
              <a:t>The spike trains emitted by the N</a:t>
            </a:r>
            <a:r>
              <a:rPr lang="en-US" sz="2400" baseline="-25000" dirty="0"/>
              <a:t>ch </a:t>
            </a:r>
            <a:r>
              <a:rPr lang="en-US" sz="2400" dirty="0"/>
              <a:t>= 700 BCs were used to stimulate the actual classification network. Each hidden layer contained N = 128 LIF neurons. For all network architectures (feed forward and recurrent), the last layer was accompanied by a linear readout consisting of leaky integrators which did not spike.</a:t>
            </a:r>
            <a:endParaRPr lang="en-IN" sz="2400" dirty="0"/>
          </a:p>
        </p:txBody>
      </p:sp>
      <p:sp>
        <p:nvSpPr>
          <p:cNvPr id="4" name="Slide Number Placeholder 3">
            <a:extLst>
              <a:ext uri="{FF2B5EF4-FFF2-40B4-BE49-F238E27FC236}">
                <a16:creationId xmlns:a16="http://schemas.microsoft.com/office/drawing/2014/main" id="{62A3190D-CA25-4974-A7B3-CAA46534D12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1561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Model – neuron and synapse</a:t>
            </a:r>
          </a:p>
        </p:txBody>
      </p:sp>
      <p:pic>
        <p:nvPicPr>
          <p:cNvPr id="5" name="Picture 4">
            <a:extLst>
              <a:ext uri="{FF2B5EF4-FFF2-40B4-BE49-F238E27FC236}">
                <a16:creationId xmlns:a16="http://schemas.microsoft.com/office/drawing/2014/main" id="{7F4D9404-F5D1-4A31-B657-C06F3204DE69}"/>
              </a:ext>
            </a:extLst>
          </p:cNvPr>
          <p:cNvPicPr>
            <a:picLocks noChangeAspect="1"/>
          </p:cNvPicPr>
          <p:nvPr/>
        </p:nvPicPr>
        <p:blipFill>
          <a:blip r:embed="rId2"/>
          <a:stretch>
            <a:fillRect/>
          </a:stretch>
        </p:blipFill>
        <p:spPr>
          <a:xfrm>
            <a:off x="1660835" y="2303676"/>
            <a:ext cx="3629025" cy="685800"/>
          </a:xfrm>
          <a:prstGeom prst="rect">
            <a:avLst/>
          </a:prstGeom>
        </p:spPr>
      </p:pic>
      <p:pic>
        <p:nvPicPr>
          <p:cNvPr id="7" name="Picture 6">
            <a:extLst>
              <a:ext uri="{FF2B5EF4-FFF2-40B4-BE49-F238E27FC236}">
                <a16:creationId xmlns:a16="http://schemas.microsoft.com/office/drawing/2014/main" id="{07A52347-A8F1-4E50-A084-7501F2459EBE}"/>
              </a:ext>
            </a:extLst>
          </p:cNvPr>
          <p:cNvPicPr>
            <a:picLocks noChangeAspect="1"/>
          </p:cNvPicPr>
          <p:nvPr/>
        </p:nvPicPr>
        <p:blipFill>
          <a:blip r:embed="rId3"/>
          <a:stretch>
            <a:fillRect/>
          </a:stretch>
        </p:blipFill>
        <p:spPr>
          <a:xfrm>
            <a:off x="2140424" y="3186112"/>
            <a:ext cx="2028825" cy="485775"/>
          </a:xfrm>
          <a:prstGeom prst="rect">
            <a:avLst/>
          </a:prstGeom>
        </p:spPr>
      </p:pic>
      <p:pic>
        <p:nvPicPr>
          <p:cNvPr id="9" name="Picture 8">
            <a:extLst>
              <a:ext uri="{FF2B5EF4-FFF2-40B4-BE49-F238E27FC236}">
                <a16:creationId xmlns:a16="http://schemas.microsoft.com/office/drawing/2014/main" id="{CDC4D6B6-65F5-40E0-9F73-8C27E86D7AEC}"/>
              </a:ext>
            </a:extLst>
          </p:cNvPr>
          <p:cNvPicPr>
            <a:picLocks noChangeAspect="1"/>
          </p:cNvPicPr>
          <p:nvPr/>
        </p:nvPicPr>
        <p:blipFill>
          <a:blip r:embed="rId4"/>
          <a:stretch>
            <a:fillRect/>
          </a:stretch>
        </p:blipFill>
        <p:spPr>
          <a:xfrm>
            <a:off x="1336984" y="3866643"/>
            <a:ext cx="4219575" cy="676275"/>
          </a:xfrm>
          <a:prstGeom prst="rect">
            <a:avLst/>
          </a:prstGeom>
        </p:spPr>
      </p:pic>
      <p:pic>
        <p:nvPicPr>
          <p:cNvPr id="11" name="Picture 10">
            <a:extLst>
              <a:ext uri="{FF2B5EF4-FFF2-40B4-BE49-F238E27FC236}">
                <a16:creationId xmlns:a16="http://schemas.microsoft.com/office/drawing/2014/main" id="{5D75CE35-F9C4-4166-B878-0AC81ACC5007}"/>
              </a:ext>
            </a:extLst>
          </p:cNvPr>
          <p:cNvPicPr>
            <a:picLocks noChangeAspect="1"/>
          </p:cNvPicPr>
          <p:nvPr/>
        </p:nvPicPr>
        <p:blipFill>
          <a:blip r:embed="rId5"/>
          <a:stretch>
            <a:fillRect/>
          </a:stretch>
        </p:blipFill>
        <p:spPr>
          <a:xfrm>
            <a:off x="1279834" y="4741541"/>
            <a:ext cx="4276725" cy="571500"/>
          </a:xfrm>
          <a:prstGeom prst="rect">
            <a:avLst/>
          </a:prstGeom>
        </p:spPr>
      </p:pic>
      <p:pic>
        <p:nvPicPr>
          <p:cNvPr id="13" name="Picture 12">
            <a:extLst>
              <a:ext uri="{FF2B5EF4-FFF2-40B4-BE49-F238E27FC236}">
                <a16:creationId xmlns:a16="http://schemas.microsoft.com/office/drawing/2014/main" id="{C85A1D28-67DB-4599-85BF-C5C6EB32CF9D}"/>
              </a:ext>
            </a:extLst>
          </p:cNvPr>
          <p:cNvPicPr>
            <a:picLocks noChangeAspect="1"/>
          </p:cNvPicPr>
          <p:nvPr/>
        </p:nvPicPr>
        <p:blipFill>
          <a:blip r:embed="rId6"/>
          <a:stretch>
            <a:fillRect/>
          </a:stretch>
        </p:blipFill>
        <p:spPr>
          <a:xfrm>
            <a:off x="6345855" y="2534467"/>
            <a:ext cx="4067175" cy="552450"/>
          </a:xfrm>
          <a:prstGeom prst="rect">
            <a:avLst/>
          </a:prstGeom>
        </p:spPr>
      </p:pic>
      <p:sp>
        <p:nvSpPr>
          <p:cNvPr id="14" name="TextBox 13">
            <a:extLst>
              <a:ext uri="{FF2B5EF4-FFF2-40B4-BE49-F238E27FC236}">
                <a16:creationId xmlns:a16="http://schemas.microsoft.com/office/drawing/2014/main" id="{CEB34EF0-B313-4E7E-97E7-87137C998F2D}"/>
              </a:ext>
            </a:extLst>
          </p:cNvPr>
          <p:cNvSpPr txBox="1"/>
          <p:nvPr/>
        </p:nvSpPr>
        <p:spPr>
          <a:xfrm>
            <a:off x="8298481" y="6023728"/>
            <a:ext cx="3381329" cy="369332"/>
          </a:xfrm>
          <a:prstGeom prst="rect">
            <a:avLst/>
          </a:prstGeom>
          <a:noFill/>
        </p:spPr>
        <p:txBody>
          <a:bodyPr wrap="square" rtlCol="0">
            <a:spAutoFit/>
          </a:bodyPr>
          <a:lstStyle/>
          <a:p>
            <a:r>
              <a:rPr lang="en-US" dirty="0"/>
              <a:t>u</a:t>
            </a:r>
            <a:r>
              <a:rPr lang="en-US" baseline="-25000" dirty="0"/>
              <a:t>leak</a:t>
            </a:r>
            <a:r>
              <a:rPr lang="en-US" dirty="0"/>
              <a:t> = 0 and u</a:t>
            </a:r>
            <a:r>
              <a:rPr lang="en-US" baseline="-25000" dirty="0"/>
              <a:t>thres</a:t>
            </a:r>
            <a:r>
              <a:rPr lang="en-US" dirty="0"/>
              <a:t> = 1</a:t>
            </a:r>
            <a:endParaRPr lang="en-IN" dirty="0"/>
          </a:p>
        </p:txBody>
      </p:sp>
      <p:pic>
        <p:nvPicPr>
          <p:cNvPr id="16" name="Picture 15">
            <a:extLst>
              <a:ext uri="{FF2B5EF4-FFF2-40B4-BE49-F238E27FC236}">
                <a16:creationId xmlns:a16="http://schemas.microsoft.com/office/drawing/2014/main" id="{20F3AFA4-8FD1-47DB-BB7F-9419405EFD58}"/>
              </a:ext>
            </a:extLst>
          </p:cNvPr>
          <p:cNvPicPr>
            <a:picLocks noChangeAspect="1"/>
          </p:cNvPicPr>
          <p:nvPr/>
        </p:nvPicPr>
        <p:blipFill>
          <a:blip r:embed="rId7"/>
          <a:stretch>
            <a:fillRect/>
          </a:stretch>
        </p:blipFill>
        <p:spPr>
          <a:xfrm>
            <a:off x="7398368" y="3475809"/>
            <a:ext cx="1800225" cy="590550"/>
          </a:xfrm>
          <a:prstGeom prst="rect">
            <a:avLst/>
          </a:prstGeom>
        </p:spPr>
      </p:pic>
      <p:pic>
        <p:nvPicPr>
          <p:cNvPr id="18" name="Picture 17">
            <a:extLst>
              <a:ext uri="{FF2B5EF4-FFF2-40B4-BE49-F238E27FC236}">
                <a16:creationId xmlns:a16="http://schemas.microsoft.com/office/drawing/2014/main" id="{6DFA5DEA-AF24-4E3D-AD3D-528ADE03C01F}"/>
              </a:ext>
            </a:extLst>
          </p:cNvPr>
          <p:cNvPicPr>
            <a:picLocks noChangeAspect="1"/>
          </p:cNvPicPr>
          <p:nvPr/>
        </p:nvPicPr>
        <p:blipFill>
          <a:blip r:embed="rId8"/>
          <a:stretch>
            <a:fillRect/>
          </a:stretch>
        </p:blipFill>
        <p:spPr>
          <a:xfrm>
            <a:off x="7317405" y="4455251"/>
            <a:ext cx="1962150" cy="781050"/>
          </a:xfrm>
          <a:prstGeom prst="rect">
            <a:avLst/>
          </a:prstGeom>
        </p:spPr>
      </p:pic>
      <p:sp>
        <p:nvSpPr>
          <p:cNvPr id="4" name="Slide Number Placeholder 3">
            <a:extLst>
              <a:ext uri="{FF2B5EF4-FFF2-40B4-BE49-F238E27FC236}">
                <a16:creationId xmlns:a16="http://schemas.microsoft.com/office/drawing/2014/main" id="{4CAA4765-1976-4CE3-A928-14ECCF729508}"/>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88092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Model - loss</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06333"/>
          </a:xfrm>
        </p:spPr>
        <p:txBody>
          <a:bodyPr anchor="t">
            <a:normAutofit fontScale="92500" lnSpcReduction="10000"/>
          </a:bodyPr>
          <a:lstStyle/>
          <a:p>
            <a:pPr marL="0" indent="0">
              <a:buNone/>
            </a:pPr>
            <a:r>
              <a:rPr lang="en-IN" sz="2400" dirty="0"/>
              <a:t>For the readout layer, cross entropy loss was applied.</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For the max-over-time loss, the time step with maximal membrane potential for each readout unit was considered ˜n</a:t>
            </a:r>
            <a:r>
              <a:rPr lang="en-US" sz="2400" baseline="-25000" dirty="0"/>
              <a:t>i</a:t>
            </a:r>
            <a:r>
              <a:rPr lang="en-US" sz="2400" dirty="0"/>
              <a:t> = argmaxn u</a:t>
            </a:r>
            <a:r>
              <a:rPr lang="en-US" sz="2400" baseline="30000" dirty="0"/>
              <a:t>(L) </a:t>
            </a:r>
            <a:r>
              <a:rPr lang="en-US" sz="2400" dirty="0"/>
              <a:t>[n</a:t>
            </a:r>
            <a:r>
              <a:rPr lang="en-US" sz="2400" baseline="-25000" dirty="0"/>
              <a:t> i </a:t>
            </a:r>
            <a:r>
              <a:rPr lang="en-US" sz="2400" dirty="0"/>
              <a:t>]</a:t>
            </a:r>
            <a:r>
              <a:rPr lang="en-IN" sz="2400" dirty="0"/>
              <a:t>.</a:t>
            </a:r>
          </a:p>
          <a:p>
            <a:pPr marL="0" indent="0">
              <a:buNone/>
            </a:pPr>
            <a:r>
              <a:rPr lang="en-US" sz="2400" dirty="0"/>
              <a:t>The last time step T for all samples was chosen for each readout neuron ˜n</a:t>
            </a:r>
            <a:r>
              <a:rPr lang="en-US" sz="2400" baseline="-25000" dirty="0"/>
              <a:t>i</a:t>
            </a:r>
            <a:r>
              <a:rPr lang="en-US" sz="2400" dirty="0"/>
              <a:t> = T in case of the last-time-step loss.</a:t>
            </a:r>
          </a:p>
          <a:p>
            <a:pPr marL="0" indent="0">
              <a:buNone/>
            </a:pPr>
            <a:r>
              <a:rPr lang="en-US" sz="2400" dirty="0"/>
              <a:t>Minimized the loss using the Adam optimizer. </a:t>
            </a:r>
            <a:endParaRPr lang="en-IN" sz="2400" dirty="0"/>
          </a:p>
        </p:txBody>
      </p:sp>
      <p:pic>
        <p:nvPicPr>
          <p:cNvPr id="5" name="Picture 4">
            <a:extLst>
              <a:ext uri="{FF2B5EF4-FFF2-40B4-BE49-F238E27FC236}">
                <a16:creationId xmlns:a16="http://schemas.microsoft.com/office/drawing/2014/main" id="{39E5600A-8450-4C60-BFED-80ADD3461EDA}"/>
              </a:ext>
            </a:extLst>
          </p:cNvPr>
          <p:cNvPicPr>
            <a:picLocks noChangeAspect="1"/>
          </p:cNvPicPr>
          <p:nvPr/>
        </p:nvPicPr>
        <p:blipFill>
          <a:blip r:embed="rId2"/>
          <a:stretch>
            <a:fillRect/>
          </a:stretch>
        </p:blipFill>
        <p:spPr>
          <a:xfrm>
            <a:off x="4572000" y="2801540"/>
            <a:ext cx="3048000" cy="1457325"/>
          </a:xfrm>
          <a:prstGeom prst="rect">
            <a:avLst/>
          </a:prstGeom>
        </p:spPr>
      </p:pic>
      <p:sp>
        <p:nvSpPr>
          <p:cNvPr id="4" name="Slide Number Placeholder 3">
            <a:extLst>
              <a:ext uri="{FF2B5EF4-FFF2-40B4-BE49-F238E27FC236}">
                <a16:creationId xmlns:a16="http://schemas.microsoft.com/office/drawing/2014/main" id="{D9488689-4199-423C-8235-2CCF15543C6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5570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Model - regularization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8"/>
            <a:ext cx="10131425" cy="3033248"/>
          </a:xfrm>
        </p:spPr>
        <p:txBody>
          <a:bodyPr anchor="t">
            <a:normAutofit/>
          </a:bodyPr>
          <a:lstStyle/>
          <a:p>
            <a:pPr marL="0" indent="0">
              <a:buNone/>
            </a:pPr>
            <a:r>
              <a:rPr lang="en-US" sz="2400" dirty="0"/>
              <a:t>Added synaptic regularization terms to the loss function to avoid pathologically high or low firing rates.</a:t>
            </a:r>
          </a:p>
          <a:p>
            <a:pPr marL="0" indent="0">
              <a:buNone/>
            </a:pPr>
            <a:r>
              <a:rPr lang="en-US" sz="2400" dirty="0"/>
              <a:t>As a first term, a per neuron lower threshold spike count regularization, given by L1, was used, with strength s</a:t>
            </a:r>
            <a:r>
              <a:rPr lang="en-US" sz="2400" baseline="-25000" dirty="0"/>
              <a:t>l</a:t>
            </a:r>
            <a:r>
              <a:rPr lang="en-US" sz="2400" dirty="0"/>
              <a:t>, and threshold θ</a:t>
            </a:r>
            <a:r>
              <a:rPr lang="en-US" sz="2400" baseline="-25000" dirty="0"/>
              <a:t>l</a:t>
            </a:r>
            <a:r>
              <a:rPr lang="en-US" sz="2400" dirty="0"/>
              <a:t>. Second, an upper threshold mean population spike count regularization with strength s</a:t>
            </a:r>
            <a:r>
              <a:rPr lang="en-US" sz="2400" baseline="-25000" dirty="0"/>
              <a:t>u</a:t>
            </a:r>
            <a:r>
              <a:rPr lang="en-US" sz="2400" dirty="0"/>
              <a:t> , and threshold θ</a:t>
            </a:r>
            <a:r>
              <a:rPr lang="en-US" sz="2400" baseline="-25000" dirty="0"/>
              <a:t>u </a:t>
            </a:r>
            <a:r>
              <a:rPr lang="en-US" sz="2400" dirty="0"/>
              <a:t>given by L2 was used.</a:t>
            </a:r>
            <a:endParaRPr lang="en-US" sz="2400" baseline="-25000" dirty="0"/>
          </a:p>
        </p:txBody>
      </p:sp>
      <p:pic>
        <p:nvPicPr>
          <p:cNvPr id="4" name="Content Placeholder 3">
            <a:extLst>
              <a:ext uri="{FF2B5EF4-FFF2-40B4-BE49-F238E27FC236}">
                <a16:creationId xmlns:a16="http://schemas.microsoft.com/office/drawing/2014/main" id="{D1556BDA-1DCF-427B-BB5A-8CDDD17CFC54}"/>
              </a:ext>
            </a:extLst>
          </p:cNvPr>
          <p:cNvPicPr>
            <a:picLocks noChangeAspect="1"/>
          </p:cNvPicPr>
          <p:nvPr/>
        </p:nvPicPr>
        <p:blipFill>
          <a:blip r:embed="rId2"/>
          <a:stretch>
            <a:fillRect/>
          </a:stretch>
        </p:blipFill>
        <p:spPr>
          <a:xfrm>
            <a:off x="1153344" y="4933950"/>
            <a:ext cx="4162425" cy="1314450"/>
          </a:xfrm>
          <a:prstGeom prst="rect">
            <a:avLst/>
          </a:prstGeom>
        </p:spPr>
      </p:pic>
      <p:pic>
        <p:nvPicPr>
          <p:cNvPr id="5" name="Picture 4">
            <a:extLst>
              <a:ext uri="{FF2B5EF4-FFF2-40B4-BE49-F238E27FC236}">
                <a16:creationId xmlns:a16="http://schemas.microsoft.com/office/drawing/2014/main" id="{ACC0F759-1D3B-4AD6-9409-0FC8D01CB566}"/>
              </a:ext>
            </a:extLst>
          </p:cNvPr>
          <p:cNvPicPr>
            <a:picLocks noChangeAspect="1"/>
          </p:cNvPicPr>
          <p:nvPr/>
        </p:nvPicPr>
        <p:blipFill>
          <a:blip r:embed="rId3"/>
          <a:stretch>
            <a:fillRect/>
          </a:stretch>
        </p:blipFill>
        <p:spPr>
          <a:xfrm>
            <a:off x="6366562" y="4949858"/>
            <a:ext cx="4143375" cy="762000"/>
          </a:xfrm>
          <a:prstGeom prst="rect">
            <a:avLst/>
          </a:prstGeom>
        </p:spPr>
      </p:pic>
      <p:sp>
        <p:nvSpPr>
          <p:cNvPr id="6" name="Slide Number Placeholder 5">
            <a:extLst>
              <a:ext uri="{FF2B5EF4-FFF2-40B4-BE49-F238E27FC236}">
                <a16:creationId xmlns:a16="http://schemas.microsoft.com/office/drawing/2014/main" id="{6F892259-654F-4C90-AC9C-701A606048A0}"/>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86771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To test that the proposed datasets were not already saturated, and that the spike timing was an important aspect for high accuracy of the dataset, the authors used a reduced version of the dataset removing the temporal information. </a:t>
            </a:r>
          </a:p>
          <a:p>
            <a:pPr marL="0" indent="0">
              <a:buNone/>
            </a:pPr>
            <a:r>
              <a:rPr lang="en-IN" sz="2400" dirty="0"/>
              <a:t>The spike count patterns was computed to achieve this.</a:t>
            </a:r>
          </a:p>
          <a:p>
            <a:pPr marL="0" indent="0">
              <a:buNone/>
            </a:pPr>
            <a:r>
              <a:rPr lang="en-IN" sz="2400" dirty="0"/>
              <a:t>Various linear and non-linear SVMs, LSTMs and CNNs were trained using the reduced version of both datasets.</a:t>
            </a:r>
          </a:p>
        </p:txBody>
      </p:sp>
      <p:sp>
        <p:nvSpPr>
          <p:cNvPr id="4" name="Slide Number Placeholder 3">
            <a:extLst>
              <a:ext uri="{FF2B5EF4-FFF2-40B4-BE49-F238E27FC236}">
                <a16:creationId xmlns:a16="http://schemas.microsoft.com/office/drawing/2014/main" id="{7FFCDF5B-4202-46C6-B420-B5DF488E953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602277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SVM</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A linear SVM readily overfitted the data in the case of SHD, its test performance only marginally exceeded the 55% accuracy. For the spiking speech commands (SSC), overfitting was less pronounced, but the overall test accuracy dropped to 20%. Thus, linear classifiers provided </a:t>
            </a:r>
            <a:r>
              <a:rPr lang="en-US" sz="2400" i="1" dirty="0"/>
              <a:t>a low degree of generalization</a:t>
            </a:r>
            <a:r>
              <a:rPr lang="en-US" sz="2400" dirty="0"/>
              <a:t>.</a:t>
            </a:r>
          </a:p>
          <a:p>
            <a:pPr marL="0" indent="0">
              <a:buNone/>
            </a:pPr>
            <a:r>
              <a:rPr lang="en-US" sz="2400" dirty="0"/>
              <a:t>SVMs with polynomial kernels up to a degree of 3 were trained for a second opinion. For these kernels, overfitting was less pronounced. Slightly better performance of about 60% on the SHD and 30% on the spiking SC (SSC) was achieved when using a SVM with a radial basis function (RBF) kernel.</a:t>
            </a:r>
            <a:endParaRPr lang="en-IN" sz="2400" dirty="0"/>
          </a:p>
        </p:txBody>
      </p:sp>
      <p:sp>
        <p:nvSpPr>
          <p:cNvPr id="4" name="Slide Number Placeholder 3">
            <a:extLst>
              <a:ext uri="{FF2B5EF4-FFF2-40B4-BE49-F238E27FC236}">
                <a16:creationId xmlns:a16="http://schemas.microsoft.com/office/drawing/2014/main" id="{F6D2B98E-2578-4E06-AF6D-1B679FA75EA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3715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SVM</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75929"/>
          </a:xfrm>
        </p:spPr>
        <p:txBody>
          <a:bodyPr anchor="t">
            <a:normAutofit/>
          </a:bodyPr>
          <a:lstStyle/>
          <a:p>
            <a:pPr marL="0" indent="0">
              <a:buNone/>
            </a:pPr>
            <a:r>
              <a:rPr lang="en-US" sz="2400" dirty="0"/>
              <a:t>The performance on the SHD test set, for polynomial and RBF kernels was worse than for the linear kernel in terms of generalization across speakers .</a:t>
            </a:r>
          </a:p>
          <a:p>
            <a:pPr marL="0" indent="0">
              <a:buNone/>
            </a:pPr>
            <a:r>
              <a:rPr lang="en-US" sz="2400" dirty="0"/>
              <a:t>In contrast, the performance on the SSC test set to be on par with the accuracy on the validation set which is most likely an effect of the uniform speaker distribution.</a:t>
            </a:r>
          </a:p>
          <a:p>
            <a:pPr marL="0" indent="0">
              <a:buNone/>
            </a:pPr>
            <a:r>
              <a:rPr lang="en-US" sz="2400" dirty="0"/>
              <a:t>Both linear and nonlinear classifiers trained on spike count patterns without temporal information were unable to surpass the 60% accuracy mark for the SHD and the 30% mark for the SSC data set.</a:t>
            </a:r>
            <a:endParaRPr lang="en-IN" sz="2400" dirty="0"/>
          </a:p>
        </p:txBody>
      </p:sp>
      <p:sp>
        <p:nvSpPr>
          <p:cNvPr id="4" name="Slide Number Placeholder 3">
            <a:extLst>
              <a:ext uri="{FF2B5EF4-FFF2-40B4-BE49-F238E27FC236}">
                <a16:creationId xmlns:a16="http://schemas.microsoft.com/office/drawing/2014/main" id="{6032E0A8-D104-44BB-8102-E31275DE8D61}"/>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52128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73892"/>
          </a:xfrm>
        </p:spPr>
        <p:txBody>
          <a:bodyPr anchor="t">
            <a:normAutofit/>
          </a:bodyPr>
          <a:lstStyle/>
          <a:p>
            <a:pPr marL="0" indent="0">
              <a:buNone/>
            </a:pPr>
            <a:r>
              <a:rPr lang="en-US" sz="2400" dirty="0"/>
              <a:t>The transformation step (from image to spikes, in the case of MNIST) puts comparability at risk by leaving fundamental design decisions to the modeler.</a:t>
            </a:r>
          </a:p>
          <a:p>
            <a:pPr marL="0" indent="0">
              <a:buNone/>
            </a:pPr>
            <a:endParaRPr lang="en-US" sz="2400" dirty="0"/>
          </a:p>
          <a:p>
            <a:pPr marL="0" indent="0">
              <a:buNone/>
            </a:pPr>
            <a:r>
              <a:rPr lang="en-US" sz="2400" dirty="0"/>
              <a:t>Existing benchmarks may be tailored to the features of the published network, hence cannot be used as a general dataset for comparison. It is also possible that for some dataset, maximum precision has been achieved (saturation).</a:t>
            </a:r>
          </a:p>
          <a:p>
            <a:pPr marL="0" indent="0">
              <a:buNone/>
            </a:pPr>
            <a:r>
              <a:rPr lang="en-US" sz="2400" dirty="0"/>
              <a:t>Other problems include extensive preprocessing, and may exist unpublished or behind a paywall.</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sp>
        <p:nvSpPr>
          <p:cNvPr id="4" name="Slide Number Placeholder 3">
            <a:extLst>
              <a:ext uri="{FF2B5EF4-FFF2-40B4-BE49-F238E27FC236}">
                <a16:creationId xmlns:a16="http://schemas.microsoft.com/office/drawing/2014/main" id="{8FE06727-C4C4-427B-99C7-0192A2EB371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3826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AF25-FBF4-4B9E-8C16-790CB89917B0}"/>
              </a:ext>
            </a:extLst>
          </p:cNvPr>
          <p:cNvSpPr>
            <a:spLocks noGrp="1"/>
          </p:cNvSpPr>
          <p:nvPr>
            <p:ph type="title"/>
          </p:nvPr>
        </p:nvSpPr>
        <p:spPr/>
        <p:txBody>
          <a:bodyPr>
            <a:normAutofit/>
          </a:bodyPr>
          <a:lstStyle/>
          <a:p>
            <a:r>
              <a:rPr lang="en-IN" sz="4000" dirty="0"/>
              <a:t>Binning</a:t>
            </a:r>
          </a:p>
        </p:txBody>
      </p:sp>
      <p:sp>
        <p:nvSpPr>
          <p:cNvPr id="3" name="Content Placeholder 2">
            <a:extLst>
              <a:ext uri="{FF2B5EF4-FFF2-40B4-BE49-F238E27FC236}">
                <a16:creationId xmlns:a16="http://schemas.microsoft.com/office/drawing/2014/main" id="{B5DC8ECD-5C1E-4BBE-AD56-266E0E142B12}"/>
              </a:ext>
            </a:extLst>
          </p:cNvPr>
          <p:cNvSpPr>
            <a:spLocks noGrp="1"/>
          </p:cNvSpPr>
          <p:nvPr>
            <p:ph idx="1"/>
          </p:nvPr>
        </p:nvSpPr>
        <p:spPr/>
        <p:txBody>
          <a:bodyPr anchor="t">
            <a:normAutofit/>
          </a:bodyPr>
          <a:lstStyle/>
          <a:p>
            <a:pPr marL="0" indent="0">
              <a:buNone/>
            </a:pPr>
            <a:r>
              <a:rPr lang="en-IN" sz="2400" dirty="0"/>
              <a:t>For LSTMs and CNNs, the input spikes were binned into bins of 10 ms. </a:t>
            </a:r>
          </a:p>
        </p:txBody>
      </p:sp>
      <p:pic>
        <p:nvPicPr>
          <p:cNvPr id="7" name="Picture 6">
            <a:extLst>
              <a:ext uri="{FF2B5EF4-FFF2-40B4-BE49-F238E27FC236}">
                <a16:creationId xmlns:a16="http://schemas.microsoft.com/office/drawing/2014/main" id="{67D1D945-CB9D-476E-863B-3C9B0214564E}"/>
              </a:ext>
            </a:extLst>
          </p:cNvPr>
          <p:cNvPicPr>
            <a:picLocks noChangeAspect="1"/>
          </p:cNvPicPr>
          <p:nvPr/>
        </p:nvPicPr>
        <p:blipFill>
          <a:blip r:embed="rId2"/>
          <a:stretch>
            <a:fillRect/>
          </a:stretch>
        </p:blipFill>
        <p:spPr>
          <a:xfrm>
            <a:off x="3744003" y="2611618"/>
            <a:ext cx="4703993" cy="3973005"/>
          </a:xfrm>
          <a:prstGeom prst="rect">
            <a:avLst/>
          </a:prstGeom>
        </p:spPr>
      </p:pic>
      <p:sp>
        <p:nvSpPr>
          <p:cNvPr id="4" name="Slide Number Placeholder 3">
            <a:extLst>
              <a:ext uri="{FF2B5EF4-FFF2-40B4-BE49-F238E27FC236}">
                <a16:creationId xmlns:a16="http://schemas.microsoft.com/office/drawing/2014/main" id="{E45BC626-E5DD-4919-BB75-C6E29C382CF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10956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 - lSTM</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To check whether decoding accuracy could be improved when training classifiers that have explicit access to temporal information of the spike times, LSTMs were trained.</a:t>
            </a:r>
          </a:p>
          <a:p>
            <a:pPr marL="0" indent="0">
              <a:buNone/>
            </a:pPr>
            <a:r>
              <a:rPr lang="en-US" sz="2400" dirty="0"/>
              <a:t>In spite of the small size of the SHD data set, LSTMs showed reduced overfitting and were able to solve the classification problem with an accuracy of 85.7%.</a:t>
            </a:r>
          </a:p>
          <a:p>
            <a:pPr marL="0" indent="0">
              <a:buNone/>
            </a:pPr>
            <a:r>
              <a:rPr lang="en-US" sz="2400" dirty="0"/>
              <a:t>Similarly, for the SSC data set the LSTM test accuracy 75.0%.</a:t>
            </a:r>
          </a:p>
          <a:p>
            <a:pPr marL="0" indent="0">
              <a:buNone/>
            </a:pPr>
            <a:r>
              <a:rPr lang="en-US" sz="2400" dirty="0"/>
              <a:t>the degree of overfitting was slightly higher than on SHD</a:t>
            </a:r>
            <a:endParaRPr lang="en-IN" sz="2400" dirty="0"/>
          </a:p>
        </p:txBody>
      </p:sp>
      <p:sp>
        <p:nvSpPr>
          <p:cNvPr id="4" name="Slide Number Placeholder 3">
            <a:extLst>
              <a:ext uri="{FF2B5EF4-FFF2-40B4-BE49-F238E27FC236}">
                <a16:creationId xmlns:a16="http://schemas.microsoft.com/office/drawing/2014/main" id="{0760CC72-ADDE-404A-A3FA-627738942E6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860784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 - cnn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00514"/>
          </a:xfrm>
        </p:spPr>
        <p:txBody>
          <a:bodyPr anchor="t">
            <a:normAutofit/>
          </a:bodyPr>
          <a:lstStyle/>
          <a:p>
            <a:pPr marL="0" indent="0">
              <a:buNone/>
            </a:pPr>
            <a:r>
              <a:rPr lang="en-IN" sz="2400" dirty="0"/>
              <a:t>Since overfitting was a problem with SVMs and LSTMs, CNNs were trained.</a:t>
            </a:r>
          </a:p>
          <a:p>
            <a:pPr marL="0" indent="0">
              <a:buNone/>
            </a:pPr>
            <a:r>
              <a:rPr lang="en-US" sz="2400" dirty="0"/>
              <a:t>CNNs showed the least amount of overfitting among all tested classifiers; the accuracy dropped by only 1.4% on SHD and by 1.5% on SSC.</a:t>
            </a:r>
          </a:p>
          <a:p>
            <a:pPr marL="0" indent="0">
              <a:buNone/>
            </a:pPr>
            <a:r>
              <a:rPr lang="en-US" sz="2400" dirty="0"/>
              <a:t>the performance on the SHD test data was on par with the one on the validation set, demonstrating a high degree of generalization.</a:t>
            </a:r>
          </a:p>
          <a:p>
            <a:pPr marL="0" indent="0">
              <a:buNone/>
            </a:pPr>
            <a:endParaRPr lang="en-US" sz="2400" dirty="0"/>
          </a:p>
          <a:p>
            <a:pPr marL="0" indent="0">
              <a:buNone/>
            </a:pPr>
            <a:r>
              <a:rPr lang="en-US" sz="2400" i="1" dirty="0"/>
              <a:t>Therefore the temporal information contained in both data sets can be exploited by suitable neural network architectures. These results provide a lower bound on the performance ceiling for both data sets.</a:t>
            </a:r>
          </a:p>
        </p:txBody>
      </p:sp>
      <p:sp>
        <p:nvSpPr>
          <p:cNvPr id="4" name="Slide Number Placeholder 3">
            <a:extLst>
              <a:ext uri="{FF2B5EF4-FFF2-40B4-BE49-F238E27FC236}">
                <a16:creationId xmlns:a16="http://schemas.microsoft.com/office/drawing/2014/main" id="{00976586-2DC0-4AE7-A060-55892ACAD68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24347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a:t>
            </a:r>
          </a:p>
        </p:txBody>
      </p:sp>
      <p:pic>
        <p:nvPicPr>
          <p:cNvPr id="5" name="Picture 4">
            <a:extLst>
              <a:ext uri="{FF2B5EF4-FFF2-40B4-BE49-F238E27FC236}">
                <a16:creationId xmlns:a16="http://schemas.microsoft.com/office/drawing/2014/main" id="{505E4FB9-A1FD-44B1-83B3-6AC25F12A0FC}"/>
              </a:ext>
            </a:extLst>
          </p:cNvPr>
          <p:cNvPicPr>
            <a:picLocks noChangeAspect="1"/>
          </p:cNvPicPr>
          <p:nvPr/>
        </p:nvPicPr>
        <p:blipFill rotWithShape="1">
          <a:blip r:embed="rId2"/>
          <a:srcRect b="29567"/>
          <a:stretch/>
        </p:blipFill>
        <p:spPr>
          <a:xfrm>
            <a:off x="529276" y="2192165"/>
            <a:ext cx="4610100" cy="3548936"/>
          </a:xfrm>
          <a:prstGeom prst="rect">
            <a:avLst/>
          </a:prstGeom>
        </p:spPr>
      </p:pic>
      <p:pic>
        <p:nvPicPr>
          <p:cNvPr id="7" name="Picture 6">
            <a:extLst>
              <a:ext uri="{FF2B5EF4-FFF2-40B4-BE49-F238E27FC236}">
                <a16:creationId xmlns:a16="http://schemas.microsoft.com/office/drawing/2014/main" id="{4CDD837C-E5B9-43A6-93FF-2B32DB39159D}"/>
              </a:ext>
            </a:extLst>
          </p:cNvPr>
          <p:cNvPicPr>
            <a:picLocks noChangeAspect="1"/>
          </p:cNvPicPr>
          <p:nvPr/>
        </p:nvPicPr>
        <p:blipFill rotWithShape="1">
          <a:blip r:embed="rId2"/>
          <a:srcRect t="71098"/>
          <a:stretch/>
        </p:blipFill>
        <p:spPr>
          <a:xfrm>
            <a:off x="5295901" y="3091992"/>
            <a:ext cx="6440987" cy="2034619"/>
          </a:xfrm>
          <a:prstGeom prst="rect">
            <a:avLst/>
          </a:prstGeom>
        </p:spPr>
      </p:pic>
      <p:sp>
        <p:nvSpPr>
          <p:cNvPr id="3" name="Slide Number Placeholder 2">
            <a:extLst>
              <a:ext uri="{FF2B5EF4-FFF2-40B4-BE49-F238E27FC236}">
                <a16:creationId xmlns:a16="http://schemas.microsoft.com/office/drawing/2014/main" id="{B4B0C40F-F551-4E33-BD45-FAAF4C7DF543}"/>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21063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94782"/>
          </a:xfrm>
        </p:spPr>
        <p:txBody>
          <a:bodyPr anchor="t">
            <a:normAutofit lnSpcReduction="10000"/>
          </a:bodyPr>
          <a:lstStyle/>
          <a:p>
            <a:pPr marL="0" indent="0">
              <a:buNone/>
            </a:pPr>
            <a:r>
              <a:rPr lang="en-IN" sz="2400" dirty="0"/>
              <a:t>SNNs were trained using BPTT and Surrogate Gradient descent (fast sigmoid function as a substitute) method.</a:t>
            </a:r>
          </a:p>
          <a:p>
            <a:pPr marL="0" indent="0">
              <a:buNone/>
            </a:pPr>
            <a:r>
              <a:rPr lang="en-IN" sz="2400" dirty="0"/>
              <a:t>SNNs with fixed and finite time constants were used, in the scale of ms. </a:t>
            </a:r>
          </a:p>
          <a:p>
            <a:pPr marL="0" indent="0">
              <a:buNone/>
            </a:pPr>
            <a:r>
              <a:rPr lang="en-US" sz="2400" dirty="0"/>
              <a:t>The performance of LSTMs and SNNs for both described loss functions was compared for SHD.</a:t>
            </a:r>
          </a:p>
          <a:p>
            <a:pPr marL="0" indent="0">
              <a:buNone/>
            </a:pPr>
            <a:r>
              <a:rPr lang="en-US" sz="2400" dirty="0"/>
              <a:t>The slightly reduced performance of feed-forward SNNs trained with last time-step loss compared to recurrently connected spiking neural networks (RSNNs) suggests that time constants were too low to provide all necessary information at the last time step. This was due to active memory implemented through reverberating activity through the recurrent connections.</a:t>
            </a:r>
            <a:endParaRPr lang="en-IN" sz="2400" dirty="0"/>
          </a:p>
        </p:txBody>
      </p:sp>
      <p:sp>
        <p:nvSpPr>
          <p:cNvPr id="4" name="Slide Number Placeholder 3">
            <a:extLst>
              <a:ext uri="{FF2B5EF4-FFF2-40B4-BE49-F238E27FC236}">
                <a16:creationId xmlns:a16="http://schemas.microsoft.com/office/drawing/2014/main" id="{5CD6F46B-7EEF-417E-88E0-E5AA232424D2}"/>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04995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1A8954A-ED5A-46C0-8E0B-61D589786D6B}"/>
              </a:ext>
            </a:extLst>
          </p:cNvPr>
          <p:cNvPicPr>
            <a:picLocks noGrp="1" noChangeAspect="1"/>
          </p:cNvPicPr>
          <p:nvPr>
            <p:ph idx="1"/>
          </p:nvPr>
        </p:nvPicPr>
        <p:blipFill rotWithShape="1">
          <a:blip r:embed="rId2"/>
          <a:srcRect l="2187" r="2492"/>
          <a:stretch/>
        </p:blipFill>
        <p:spPr>
          <a:xfrm>
            <a:off x="136688" y="4732256"/>
            <a:ext cx="11918623" cy="1469577"/>
          </a:xfrm>
        </p:spPr>
      </p:pic>
      <p:pic>
        <p:nvPicPr>
          <p:cNvPr id="5" name="Picture 4">
            <a:extLst>
              <a:ext uri="{FF2B5EF4-FFF2-40B4-BE49-F238E27FC236}">
                <a16:creationId xmlns:a16="http://schemas.microsoft.com/office/drawing/2014/main" id="{7F8BCBE8-865E-445E-9960-D65F416B7588}"/>
              </a:ext>
            </a:extLst>
          </p:cNvPr>
          <p:cNvPicPr>
            <a:picLocks noChangeAspect="1"/>
          </p:cNvPicPr>
          <p:nvPr/>
        </p:nvPicPr>
        <p:blipFill>
          <a:blip r:embed="rId3"/>
          <a:stretch>
            <a:fillRect/>
          </a:stretch>
        </p:blipFill>
        <p:spPr>
          <a:xfrm>
            <a:off x="815812" y="532342"/>
            <a:ext cx="5715000" cy="3095625"/>
          </a:xfrm>
          <a:prstGeom prst="rect">
            <a:avLst/>
          </a:prstGeom>
        </p:spPr>
      </p:pic>
      <p:pic>
        <p:nvPicPr>
          <p:cNvPr id="7" name="Picture 6">
            <a:extLst>
              <a:ext uri="{FF2B5EF4-FFF2-40B4-BE49-F238E27FC236}">
                <a16:creationId xmlns:a16="http://schemas.microsoft.com/office/drawing/2014/main" id="{FED99CD8-BC4E-4694-8117-46EB9FA1DC1E}"/>
              </a:ext>
            </a:extLst>
          </p:cNvPr>
          <p:cNvPicPr>
            <a:picLocks noChangeAspect="1"/>
          </p:cNvPicPr>
          <p:nvPr/>
        </p:nvPicPr>
        <p:blipFill>
          <a:blip r:embed="rId4"/>
          <a:stretch>
            <a:fillRect/>
          </a:stretch>
        </p:blipFill>
        <p:spPr>
          <a:xfrm>
            <a:off x="6988176" y="656167"/>
            <a:ext cx="3829050" cy="2971800"/>
          </a:xfrm>
          <a:prstGeom prst="rect">
            <a:avLst/>
          </a:prstGeom>
        </p:spPr>
      </p:pic>
      <p:sp>
        <p:nvSpPr>
          <p:cNvPr id="2" name="Slide Number Placeholder 1">
            <a:extLst>
              <a:ext uri="{FF2B5EF4-FFF2-40B4-BE49-F238E27FC236}">
                <a16:creationId xmlns:a16="http://schemas.microsoft.com/office/drawing/2014/main" id="{762F16A9-D2BB-439D-B498-9749CDE9264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05633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909941"/>
          </a:xfrm>
        </p:spPr>
        <p:txBody>
          <a:bodyPr anchor="t">
            <a:normAutofit/>
          </a:bodyPr>
          <a:lstStyle/>
          <a:p>
            <a:pPr marL="0" indent="0">
              <a:buNone/>
            </a:pPr>
            <a:r>
              <a:rPr lang="en-IN" sz="2400" dirty="0"/>
              <a:t>Since max over time loss gave better results, further experiments were conducted using the same for SHD.</a:t>
            </a:r>
          </a:p>
          <a:p>
            <a:pPr marL="0" indent="0">
              <a:buNone/>
            </a:pPr>
            <a:r>
              <a:rPr lang="en-IN" sz="2400" dirty="0"/>
              <a:t>For optimising the parameter </a:t>
            </a:r>
            <a:r>
              <a:rPr lang="el-GR" sz="2400" dirty="0"/>
              <a:t>β</a:t>
            </a:r>
            <a:r>
              <a:rPr lang="en-IN" sz="2400" dirty="0"/>
              <a:t> for steepness, a grid search between </a:t>
            </a:r>
            <a:r>
              <a:rPr lang="el-GR" sz="2400" dirty="0"/>
              <a:t>β</a:t>
            </a:r>
            <a:r>
              <a:rPr lang="en-IN" sz="2400" dirty="0"/>
              <a:t> and </a:t>
            </a:r>
            <a:r>
              <a:rPr lang="el-GR" sz="2400" dirty="0"/>
              <a:t>η</a:t>
            </a:r>
            <a:r>
              <a:rPr lang="en-IN" sz="2400" dirty="0"/>
              <a:t> (learning rate) based on a single-layer RSNN on SHD.</a:t>
            </a:r>
          </a:p>
          <a:p>
            <a:pPr marL="0" indent="0">
              <a:buNone/>
            </a:pPr>
            <a:r>
              <a:rPr lang="en-US" sz="2400" dirty="0"/>
              <a:t>Only for small β the accuracy dropped dramatically, whereas it decreased only slowly for high values.</a:t>
            </a:r>
            <a:r>
              <a:rPr lang="en-IN" sz="2400" dirty="0"/>
              <a:t> Learning rate did not have major affects on the peak performance. </a:t>
            </a:r>
          </a:p>
          <a:p>
            <a:pPr marL="0" indent="0">
              <a:buNone/>
            </a:pPr>
            <a:r>
              <a:rPr lang="en-IN" sz="2400" dirty="0"/>
              <a:t>Optimal values: </a:t>
            </a:r>
            <a:r>
              <a:rPr lang="el-GR" sz="2400" kern="1200" dirty="0">
                <a:solidFill>
                  <a:srgbClr val="000000"/>
                </a:solidFill>
                <a:effectLst/>
                <a:latin typeface="Calibri" panose="020F0502020204030204" pitchFamily="34" charset="0"/>
                <a:ea typeface="+mn-ea"/>
                <a:cs typeface="+mn-cs"/>
              </a:rPr>
              <a:t>β</a:t>
            </a:r>
            <a:r>
              <a:rPr lang="en-IN" sz="2400" dirty="0"/>
              <a:t> = 40 and </a:t>
            </a:r>
            <a:r>
              <a:rPr lang="el-GR" sz="2400" dirty="0"/>
              <a:t>η</a:t>
            </a:r>
            <a:r>
              <a:rPr lang="en-IN" sz="2400" dirty="0"/>
              <a:t> = 0.001, performance reached peak for 150 epochs.</a:t>
            </a:r>
          </a:p>
        </p:txBody>
      </p:sp>
      <p:sp>
        <p:nvSpPr>
          <p:cNvPr id="4" name="Slide Number Placeholder 3">
            <a:extLst>
              <a:ext uri="{FF2B5EF4-FFF2-40B4-BE49-F238E27FC236}">
                <a16:creationId xmlns:a16="http://schemas.microsoft.com/office/drawing/2014/main" id="{4F2ECC12-6DBB-4DDA-977F-7FA6E53392AF}"/>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275334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pic>
        <p:nvPicPr>
          <p:cNvPr id="7" name="Content Placeholder 6">
            <a:extLst>
              <a:ext uri="{FF2B5EF4-FFF2-40B4-BE49-F238E27FC236}">
                <a16:creationId xmlns:a16="http://schemas.microsoft.com/office/drawing/2014/main" id="{0283BE09-7B25-4125-A132-A284F7BFA27B}"/>
              </a:ext>
            </a:extLst>
          </p:cNvPr>
          <p:cNvPicPr>
            <a:picLocks noGrp="1" noChangeAspect="1"/>
          </p:cNvPicPr>
          <p:nvPr>
            <p:ph idx="1"/>
          </p:nvPr>
        </p:nvPicPr>
        <p:blipFill rotWithShape="1">
          <a:blip r:embed="rId2"/>
          <a:srcRect b="26949"/>
          <a:stretch/>
        </p:blipFill>
        <p:spPr>
          <a:xfrm>
            <a:off x="685801" y="2195836"/>
            <a:ext cx="5065712" cy="3885238"/>
          </a:xfrm>
        </p:spPr>
      </p:pic>
      <p:pic>
        <p:nvPicPr>
          <p:cNvPr id="5" name="Picture 4">
            <a:extLst>
              <a:ext uri="{FF2B5EF4-FFF2-40B4-BE49-F238E27FC236}">
                <a16:creationId xmlns:a16="http://schemas.microsoft.com/office/drawing/2014/main" id="{50C99D7B-ACEA-42A9-ACF4-2B5AC6BB3AA9}"/>
              </a:ext>
            </a:extLst>
          </p:cNvPr>
          <p:cNvPicPr>
            <a:picLocks noChangeAspect="1"/>
          </p:cNvPicPr>
          <p:nvPr/>
        </p:nvPicPr>
        <p:blipFill rotWithShape="1">
          <a:blip r:embed="rId2"/>
          <a:srcRect t="70934"/>
          <a:stretch/>
        </p:blipFill>
        <p:spPr>
          <a:xfrm>
            <a:off x="5934700" y="3242821"/>
            <a:ext cx="5686437" cy="1735317"/>
          </a:xfrm>
          <a:prstGeom prst="rect">
            <a:avLst/>
          </a:prstGeom>
        </p:spPr>
      </p:pic>
      <p:sp>
        <p:nvSpPr>
          <p:cNvPr id="3" name="Slide Number Placeholder 2">
            <a:extLst>
              <a:ext uri="{FF2B5EF4-FFF2-40B4-BE49-F238E27FC236}">
                <a16:creationId xmlns:a16="http://schemas.microsoft.com/office/drawing/2014/main" id="{795F7F77-FB7F-493E-8CE4-563E8F9CA3B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57991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training Snn</a:t>
            </a:r>
          </a:p>
        </p:txBody>
      </p:sp>
      <p:pic>
        <p:nvPicPr>
          <p:cNvPr id="5" name="Picture 4">
            <a:extLst>
              <a:ext uri="{FF2B5EF4-FFF2-40B4-BE49-F238E27FC236}">
                <a16:creationId xmlns:a16="http://schemas.microsoft.com/office/drawing/2014/main" id="{0160F316-D122-4230-851E-88D48CA583BE}"/>
              </a:ext>
            </a:extLst>
          </p:cNvPr>
          <p:cNvPicPr>
            <a:picLocks noChangeAspect="1"/>
          </p:cNvPicPr>
          <p:nvPr/>
        </p:nvPicPr>
        <p:blipFill rotWithShape="1">
          <a:blip r:embed="rId2"/>
          <a:srcRect b="29878"/>
          <a:stretch/>
        </p:blipFill>
        <p:spPr>
          <a:xfrm>
            <a:off x="1003104" y="1755568"/>
            <a:ext cx="4552950" cy="3720299"/>
          </a:xfrm>
          <a:prstGeom prst="rect">
            <a:avLst/>
          </a:prstGeom>
        </p:spPr>
      </p:pic>
      <p:pic>
        <p:nvPicPr>
          <p:cNvPr id="7" name="Picture 6">
            <a:extLst>
              <a:ext uri="{FF2B5EF4-FFF2-40B4-BE49-F238E27FC236}">
                <a16:creationId xmlns:a16="http://schemas.microsoft.com/office/drawing/2014/main" id="{F9AD7A9F-DFED-4AA6-8E6D-EB1D1296B307}"/>
              </a:ext>
            </a:extLst>
          </p:cNvPr>
          <p:cNvPicPr>
            <a:picLocks noChangeAspect="1"/>
          </p:cNvPicPr>
          <p:nvPr/>
        </p:nvPicPr>
        <p:blipFill rotWithShape="1">
          <a:blip r:embed="rId2"/>
          <a:srcRect t="69888"/>
          <a:stretch/>
        </p:blipFill>
        <p:spPr>
          <a:xfrm>
            <a:off x="5751513" y="2702162"/>
            <a:ext cx="5207187" cy="1827109"/>
          </a:xfrm>
          <a:prstGeom prst="rect">
            <a:avLst/>
          </a:prstGeom>
        </p:spPr>
      </p:pic>
      <p:sp>
        <p:nvSpPr>
          <p:cNvPr id="4" name="TextBox 3">
            <a:extLst>
              <a:ext uri="{FF2B5EF4-FFF2-40B4-BE49-F238E27FC236}">
                <a16:creationId xmlns:a16="http://schemas.microsoft.com/office/drawing/2014/main" id="{81E257BC-819E-46AB-83E1-9335CF923452}"/>
              </a:ext>
            </a:extLst>
          </p:cNvPr>
          <p:cNvSpPr txBox="1"/>
          <p:nvPr/>
        </p:nvSpPr>
        <p:spPr>
          <a:xfrm>
            <a:off x="625311" y="5862817"/>
            <a:ext cx="10812545" cy="707886"/>
          </a:xfrm>
          <a:prstGeom prst="rect">
            <a:avLst/>
          </a:prstGeom>
          <a:noFill/>
        </p:spPr>
        <p:txBody>
          <a:bodyPr wrap="square" rtlCol="0">
            <a:spAutoFit/>
          </a:bodyPr>
          <a:lstStyle/>
          <a:p>
            <a:r>
              <a:rPr lang="en-US" sz="2000" i="1" dirty="0"/>
              <a:t>The RSNN achieved the highest accuracy of 71.4% on the SHD and 50.9% on the SSC which was still less than the LSTM with 85.7% on the SHD and 75.0% on the SSC.</a:t>
            </a:r>
            <a:endParaRPr lang="en-IN" sz="2000" i="1" dirty="0"/>
          </a:p>
        </p:txBody>
      </p:sp>
      <p:sp>
        <p:nvSpPr>
          <p:cNvPr id="6" name="Slide Number Placeholder 5">
            <a:extLst>
              <a:ext uri="{FF2B5EF4-FFF2-40B4-BE49-F238E27FC236}">
                <a16:creationId xmlns:a16="http://schemas.microsoft.com/office/drawing/2014/main" id="{2091273C-77FA-4DFD-B7EA-59FBB3D2F8F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223294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a:t>
            </a:r>
            <a:r>
              <a:rPr lang="en-US" sz="4000" dirty="0"/>
              <a:t>Generalization (Across Speakers)</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For robust spoken word classification, the generalization across speakers is a key feature. This generalization can be assessed by evaluating the accuracy per speaker on SHD, as the digits spoken by speakers four and five are only present in the test set. </a:t>
            </a:r>
          </a:p>
          <a:p>
            <a:pPr marL="0" indent="0">
              <a:buNone/>
            </a:pPr>
            <a:r>
              <a:rPr lang="en-US" sz="2400" dirty="0"/>
              <a:t>Comparison of the performance on the digits of the held-out speakers to all other speakers was done and a clear performance drop across all classification methods for the speakers four and five was found.</a:t>
            </a:r>
          </a:p>
          <a:p>
            <a:pPr marL="0" indent="0">
              <a:buNone/>
            </a:pPr>
            <a:r>
              <a:rPr lang="en-US" sz="2400" dirty="0"/>
              <a:t>This illustrates that the composition of the test set of SHD can provide meaningful information with regard to generalization across speakers.</a:t>
            </a:r>
            <a:endParaRPr lang="en-IN" sz="2400" dirty="0"/>
          </a:p>
        </p:txBody>
      </p:sp>
      <p:sp>
        <p:nvSpPr>
          <p:cNvPr id="4" name="Slide Number Placeholder 3">
            <a:extLst>
              <a:ext uri="{FF2B5EF4-FFF2-40B4-BE49-F238E27FC236}">
                <a16:creationId xmlns:a16="http://schemas.microsoft.com/office/drawing/2014/main" id="{1E6F3C5F-0BBC-4D73-BD73-72C2287FF36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5375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3843954"/>
          </a:xfrm>
        </p:spPr>
        <p:txBody>
          <a:bodyPr anchor="t">
            <a:normAutofit/>
          </a:bodyPr>
          <a:lstStyle/>
          <a:p>
            <a:pPr marL="0" indent="0">
              <a:buNone/>
            </a:pPr>
            <a:r>
              <a:rPr lang="en-IN" sz="2400" dirty="0"/>
              <a:t>Thus the proposed datasets, have to be:</a:t>
            </a:r>
          </a:p>
          <a:p>
            <a:r>
              <a:rPr lang="en-IN" sz="2400" dirty="0"/>
              <a:t>Unsaturated</a:t>
            </a:r>
          </a:p>
          <a:p>
            <a:r>
              <a:rPr lang="en-IN" sz="2400" dirty="0"/>
              <a:t>Require minimal pre-processing</a:t>
            </a:r>
          </a:p>
          <a:p>
            <a:r>
              <a:rPr lang="en-IN" sz="2400" dirty="0"/>
              <a:t>Sufficiently general</a:t>
            </a:r>
          </a:p>
          <a:p>
            <a:r>
              <a:rPr lang="en-IN" sz="2400" dirty="0"/>
              <a:t>Easy to obtain </a:t>
            </a:r>
          </a:p>
          <a:p>
            <a:r>
              <a:rPr lang="en-IN" sz="2400" dirty="0"/>
              <a:t>Free to use</a:t>
            </a:r>
          </a:p>
          <a:p>
            <a:pPr marL="0" indent="0">
              <a:buNone/>
            </a:pPr>
            <a:endParaRPr lang="en-IN" sz="2400" dirty="0"/>
          </a:p>
        </p:txBody>
      </p:sp>
      <p:sp>
        <p:nvSpPr>
          <p:cNvPr id="4" name="Slide Number Placeholder 3">
            <a:extLst>
              <a:ext uri="{FF2B5EF4-FFF2-40B4-BE49-F238E27FC236}">
                <a16:creationId xmlns:a16="http://schemas.microsoft.com/office/drawing/2014/main" id="{D1044657-3CF4-4FA4-A3BE-FA3D34B8453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65718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 - </a:t>
            </a:r>
            <a:r>
              <a:rPr lang="en-US" sz="4000" dirty="0"/>
              <a:t>Generalization (Across Data Sets)</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Because English digits are part of both data sets, testing the generalization across data sets was possible, by training SNNs, LSTM and CNNs on the full SHD data set while testing on a restricted SSC data set and vice versa.</a:t>
            </a:r>
          </a:p>
          <a:p>
            <a:pPr marL="0" indent="0">
              <a:buNone/>
            </a:pPr>
            <a:r>
              <a:rPr lang="en-US" sz="2400" dirty="0"/>
              <a:t>For testing, the data sets were restricted to the common English digits zero to nine.</a:t>
            </a:r>
          </a:p>
          <a:p>
            <a:pPr marL="0" indent="0">
              <a:buNone/>
            </a:pPr>
            <a:r>
              <a:rPr lang="en-US" sz="2400" dirty="0"/>
              <a:t>Networks generalized better, when trained on the larger SSC data set as a reference and tested on SHD. Nevertheless, all architectures trained on the SHD and tested on the SSC reached performance levels above chance.</a:t>
            </a:r>
            <a:endParaRPr lang="en-IN" sz="2400" dirty="0"/>
          </a:p>
        </p:txBody>
      </p:sp>
      <p:sp>
        <p:nvSpPr>
          <p:cNvPr id="4" name="Slide Number Placeholder 3">
            <a:extLst>
              <a:ext uri="{FF2B5EF4-FFF2-40B4-BE49-F238E27FC236}">
                <a16:creationId xmlns:a16="http://schemas.microsoft.com/office/drawing/2014/main" id="{B01D7D34-3F04-4C51-80BC-AEA85E40F47B}"/>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619611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C47B0C-DE59-4174-BA46-716E849CB4A1}"/>
              </a:ext>
            </a:extLst>
          </p:cNvPr>
          <p:cNvPicPr>
            <a:picLocks noChangeAspect="1"/>
          </p:cNvPicPr>
          <p:nvPr/>
        </p:nvPicPr>
        <p:blipFill rotWithShape="1">
          <a:blip r:embed="rId2"/>
          <a:srcRect b="42332"/>
          <a:stretch/>
        </p:blipFill>
        <p:spPr>
          <a:xfrm>
            <a:off x="0" y="1032933"/>
            <a:ext cx="6768598" cy="4792134"/>
          </a:xfrm>
          <a:prstGeom prst="rect">
            <a:avLst/>
          </a:prstGeom>
        </p:spPr>
      </p:pic>
      <p:pic>
        <p:nvPicPr>
          <p:cNvPr id="7" name="Picture 6">
            <a:extLst>
              <a:ext uri="{FF2B5EF4-FFF2-40B4-BE49-F238E27FC236}">
                <a16:creationId xmlns:a16="http://schemas.microsoft.com/office/drawing/2014/main" id="{62AAE3D3-1E8A-4AF5-9AAB-0A4ABE5605CF}"/>
              </a:ext>
            </a:extLst>
          </p:cNvPr>
          <p:cNvPicPr>
            <a:picLocks noChangeAspect="1"/>
          </p:cNvPicPr>
          <p:nvPr/>
        </p:nvPicPr>
        <p:blipFill rotWithShape="1">
          <a:blip r:embed="rId2"/>
          <a:srcRect t="57840" r="7846"/>
          <a:stretch/>
        </p:blipFill>
        <p:spPr>
          <a:xfrm>
            <a:off x="6768598" y="2001537"/>
            <a:ext cx="5082837" cy="2854925"/>
          </a:xfrm>
          <a:prstGeom prst="rect">
            <a:avLst/>
          </a:prstGeom>
        </p:spPr>
      </p:pic>
      <p:sp>
        <p:nvSpPr>
          <p:cNvPr id="2" name="Slide Number Placeholder 1">
            <a:extLst>
              <a:ext uri="{FF2B5EF4-FFF2-40B4-BE49-F238E27FC236}">
                <a16:creationId xmlns:a16="http://schemas.microsoft.com/office/drawing/2014/main" id="{6C0AF74C-7AE3-4BA1-B1A5-C38069072781}"/>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4173979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(network size)</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It was found that increasing the network size up to 1024 neurons indeed resulted in improved validation and test accuracy up to 76.5% with 1024 neurons. </a:t>
            </a:r>
          </a:p>
        </p:txBody>
      </p:sp>
      <p:pic>
        <p:nvPicPr>
          <p:cNvPr id="5" name="Picture 4">
            <a:extLst>
              <a:ext uri="{FF2B5EF4-FFF2-40B4-BE49-F238E27FC236}">
                <a16:creationId xmlns:a16="http://schemas.microsoft.com/office/drawing/2014/main" id="{298F9CE4-B547-4DD7-9891-8DAE302849BC}"/>
              </a:ext>
            </a:extLst>
          </p:cNvPr>
          <p:cNvPicPr>
            <a:picLocks noChangeAspect="1"/>
          </p:cNvPicPr>
          <p:nvPr/>
        </p:nvPicPr>
        <p:blipFill rotWithShape="1">
          <a:blip r:embed="rId2"/>
          <a:srcRect r="50336"/>
          <a:stretch/>
        </p:blipFill>
        <p:spPr>
          <a:xfrm>
            <a:off x="6278251" y="3310519"/>
            <a:ext cx="4062953" cy="3149052"/>
          </a:xfrm>
          <a:prstGeom prst="rect">
            <a:avLst/>
          </a:prstGeom>
        </p:spPr>
      </p:pic>
      <p:sp>
        <p:nvSpPr>
          <p:cNvPr id="4" name="Slide Number Placeholder 3">
            <a:extLst>
              <a:ext uri="{FF2B5EF4-FFF2-40B4-BE49-F238E27FC236}">
                <a16:creationId xmlns:a16="http://schemas.microsoft.com/office/drawing/2014/main" id="{E9517538-B13A-4FBE-8C7A-74163D161EFA}"/>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82953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(data augmentation)</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Next, the input was compressed in terms of channels, since a similar modification led to good results for the CNNs. Coarse-graining the inputs by condensing the spike trains of neighboring input units caused increase in accuracy. </a:t>
            </a:r>
            <a:endParaRPr lang="en-IN" sz="2400" dirty="0"/>
          </a:p>
        </p:txBody>
      </p:sp>
      <p:pic>
        <p:nvPicPr>
          <p:cNvPr id="5" name="Picture 4">
            <a:extLst>
              <a:ext uri="{FF2B5EF4-FFF2-40B4-BE49-F238E27FC236}">
                <a16:creationId xmlns:a16="http://schemas.microsoft.com/office/drawing/2014/main" id="{298F9CE4-B547-4DD7-9891-8DAE302849BC}"/>
              </a:ext>
            </a:extLst>
          </p:cNvPr>
          <p:cNvPicPr>
            <a:picLocks noChangeAspect="1"/>
          </p:cNvPicPr>
          <p:nvPr/>
        </p:nvPicPr>
        <p:blipFill rotWithShape="1">
          <a:blip r:embed="rId2"/>
          <a:srcRect l="50432" r="5390"/>
          <a:stretch/>
        </p:blipFill>
        <p:spPr>
          <a:xfrm>
            <a:off x="7484882" y="3303011"/>
            <a:ext cx="3619894" cy="3156560"/>
          </a:xfrm>
          <a:prstGeom prst="rect">
            <a:avLst/>
          </a:prstGeom>
        </p:spPr>
      </p:pic>
      <p:pic>
        <p:nvPicPr>
          <p:cNvPr id="6" name="Picture 5">
            <a:extLst>
              <a:ext uri="{FF2B5EF4-FFF2-40B4-BE49-F238E27FC236}">
                <a16:creationId xmlns:a16="http://schemas.microsoft.com/office/drawing/2014/main" id="{E8ED068D-017E-4A9E-860F-37E504D158C8}"/>
              </a:ext>
            </a:extLst>
          </p:cNvPr>
          <p:cNvPicPr>
            <a:picLocks noChangeAspect="1"/>
          </p:cNvPicPr>
          <p:nvPr/>
        </p:nvPicPr>
        <p:blipFill>
          <a:blip r:embed="rId3"/>
          <a:stretch>
            <a:fillRect/>
          </a:stretch>
        </p:blipFill>
        <p:spPr>
          <a:xfrm>
            <a:off x="7075307" y="3669580"/>
            <a:ext cx="409575" cy="2705100"/>
          </a:xfrm>
          <a:prstGeom prst="rect">
            <a:avLst/>
          </a:prstGeom>
        </p:spPr>
      </p:pic>
      <p:sp>
        <p:nvSpPr>
          <p:cNvPr id="4" name="Slide Number Placeholder 3">
            <a:extLst>
              <a:ext uri="{FF2B5EF4-FFF2-40B4-BE49-F238E27FC236}">
                <a16:creationId xmlns:a16="http://schemas.microsoft.com/office/drawing/2014/main" id="{83129078-1D3B-44CE-8935-F4C1506A40E3}"/>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929446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(data augmentation)</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Next, rescaled all neuronal time constants in the network.</a:t>
            </a:r>
          </a:p>
          <a:p>
            <a:pPr marL="0" indent="0">
              <a:buNone/>
            </a:pPr>
            <a:r>
              <a:rPr lang="en-IN" sz="2400" dirty="0"/>
              <a:t>For a scaling factor </a:t>
            </a:r>
            <a:r>
              <a:rPr lang="en-US" sz="2400" dirty="0"/>
              <a:t>of 4 corresponding to τ</a:t>
            </a:r>
            <a:r>
              <a:rPr lang="en-US" sz="2400" baseline="-25000" dirty="0"/>
              <a:t>mem</a:t>
            </a:r>
            <a:r>
              <a:rPr lang="en-US" sz="2400" dirty="0"/>
              <a:t> = 80 ms and τ</a:t>
            </a:r>
            <a:r>
              <a:rPr lang="en-US" sz="2400" baseline="-25000" dirty="0"/>
              <a:t>syn</a:t>
            </a:r>
            <a:r>
              <a:rPr lang="en-US" sz="2400" dirty="0"/>
              <a:t> = 40 ms, the manipulation led to a marked reduction of overfitting that also resulted in a higher test accuracy of 79.9%</a:t>
            </a:r>
            <a:endParaRPr lang="en-IN" sz="2400" dirty="0"/>
          </a:p>
        </p:txBody>
      </p:sp>
      <p:pic>
        <p:nvPicPr>
          <p:cNvPr id="5" name="Picture 4">
            <a:extLst>
              <a:ext uri="{FF2B5EF4-FFF2-40B4-BE49-F238E27FC236}">
                <a16:creationId xmlns:a16="http://schemas.microsoft.com/office/drawing/2014/main" id="{B694B772-0B36-461C-9D9D-C119696E87D4}"/>
              </a:ext>
            </a:extLst>
          </p:cNvPr>
          <p:cNvPicPr>
            <a:picLocks noChangeAspect="1"/>
          </p:cNvPicPr>
          <p:nvPr/>
        </p:nvPicPr>
        <p:blipFill>
          <a:blip r:embed="rId2"/>
          <a:stretch>
            <a:fillRect/>
          </a:stretch>
        </p:blipFill>
        <p:spPr>
          <a:xfrm>
            <a:off x="6663228" y="3641053"/>
            <a:ext cx="3907854" cy="2957709"/>
          </a:xfrm>
          <a:prstGeom prst="rect">
            <a:avLst/>
          </a:prstGeom>
        </p:spPr>
      </p:pic>
      <p:sp>
        <p:nvSpPr>
          <p:cNvPr id="4" name="Slide Number Placeholder 3">
            <a:extLst>
              <a:ext uri="{FF2B5EF4-FFF2-40B4-BE49-F238E27FC236}">
                <a16:creationId xmlns:a16="http://schemas.microsoft.com/office/drawing/2014/main" id="{16EBF580-28B6-4563-8FCB-37E9001C163B}"/>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99715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US" sz="4000" dirty="0"/>
              <a:t>Results - Improving Generalization Performance (noise injection)</a:t>
            </a:r>
            <a:endParaRPr lang="en-IN" sz="4000" dirty="0"/>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Another method to reduce overfitting is to inject noise at the input layer. This was done by implementing a </a:t>
            </a:r>
            <a:r>
              <a:rPr lang="en-US" sz="2400" dirty="0"/>
              <a:t>event-based spike jitter across channels by adding a random number N(0, σ</a:t>
            </a:r>
            <a:r>
              <a:rPr lang="en-US" sz="2400" baseline="-25000" dirty="0"/>
              <a:t>u</a:t>
            </a:r>
            <a:r>
              <a:rPr lang="en-US" sz="2400" dirty="0"/>
              <a:t>) to the unit index i of every input spike, which was then rounded to the nearest integer.</a:t>
            </a:r>
            <a:r>
              <a:rPr lang="en-IN" sz="2400" dirty="0"/>
              <a:t> </a:t>
            </a:r>
          </a:p>
          <a:p>
            <a:pPr marL="0" indent="0">
              <a:buNone/>
            </a:pPr>
            <a:endParaRPr lang="en-IN" sz="2400" dirty="0"/>
          </a:p>
          <a:p>
            <a:pPr marL="0" indent="0">
              <a:buNone/>
            </a:pPr>
            <a:r>
              <a:rPr lang="en-US" sz="2400" i="1" dirty="0"/>
              <a:t>When combined, the aforementioned strategies                                                         resulted in a further improved best effort test                                                                                        accuracy of 83.2% on the SHD test set.</a:t>
            </a:r>
            <a:endParaRPr lang="en-IN" sz="2400" i="1" dirty="0"/>
          </a:p>
        </p:txBody>
      </p:sp>
      <p:pic>
        <p:nvPicPr>
          <p:cNvPr id="5" name="Picture 4">
            <a:extLst>
              <a:ext uri="{FF2B5EF4-FFF2-40B4-BE49-F238E27FC236}">
                <a16:creationId xmlns:a16="http://schemas.microsoft.com/office/drawing/2014/main" id="{0554CF59-C60E-4D16-83DB-D5ECFC0830E7}"/>
              </a:ext>
            </a:extLst>
          </p:cNvPr>
          <p:cNvPicPr>
            <a:picLocks noChangeAspect="1"/>
          </p:cNvPicPr>
          <p:nvPr/>
        </p:nvPicPr>
        <p:blipFill>
          <a:blip r:embed="rId2"/>
          <a:stretch>
            <a:fillRect/>
          </a:stretch>
        </p:blipFill>
        <p:spPr>
          <a:xfrm>
            <a:off x="7494259" y="3355819"/>
            <a:ext cx="3666739" cy="3080061"/>
          </a:xfrm>
          <a:prstGeom prst="rect">
            <a:avLst/>
          </a:prstGeom>
        </p:spPr>
      </p:pic>
      <p:pic>
        <p:nvPicPr>
          <p:cNvPr id="7" name="Picture 6">
            <a:extLst>
              <a:ext uri="{FF2B5EF4-FFF2-40B4-BE49-F238E27FC236}">
                <a16:creationId xmlns:a16="http://schemas.microsoft.com/office/drawing/2014/main" id="{AA1A8155-72F7-45DE-B851-99A9074D0B14}"/>
              </a:ext>
            </a:extLst>
          </p:cNvPr>
          <p:cNvPicPr>
            <a:picLocks noChangeAspect="1"/>
          </p:cNvPicPr>
          <p:nvPr/>
        </p:nvPicPr>
        <p:blipFill>
          <a:blip r:embed="rId3"/>
          <a:stretch>
            <a:fillRect/>
          </a:stretch>
        </p:blipFill>
        <p:spPr>
          <a:xfrm>
            <a:off x="7289472" y="3543300"/>
            <a:ext cx="409575" cy="2705100"/>
          </a:xfrm>
          <a:prstGeom prst="rect">
            <a:avLst/>
          </a:prstGeom>
        </p:spPr>
      </p:pic>
      <p:sp>
        <p:nvSpPr>
          <p:cNvPr id="4" name="Slide Number Placeholder 3">
            <a:extLst>
              <a:ext uri="{FF2B5EF4-FFF2-40B4-BE49-F238E27FC236}">
                <a16:creationId xmlns:a16="http://schemas.microsoft.com/office/drawing/2014/main" id="{20185F3F-6EBD-4390-8CCC-9ACC513687B0}"/>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030421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results</a:t>
            </a:r>
          </a:p>
        </p:txBody>
      </p:sp>
      <p:pic>
        <p:nvPicPr>
          <p:cNvPr id="5" name="Picture 4">
            <a:extLst>
              <a:ext uri="{FF2B5EF4-FFF2-40B4-BE49-F238E27FC236}">
                <a16:creationId xmlns:a16="http://schemas.microsoft.com/office/drawing/2014/main" id="{9EF1BE6F-6018-4E59-9F9A-ED02B7FA0755}"/>
              </a:ext>
            </a:extLst>
          </p:cNvPr>
          <p:cNvPicPr>
            <a:picLocks noChangeAspect="1"/>
          </p:cNvPicPr>
          <p:nvPr/>
        </p:nvPicPr>
        <p:blipFill>
          <a:blip r:embed="rId2"/>
          <a:stretch>
            <a:fillRect/>
          </a:stretch>
        </p:blipFill>
        <p:spPr>
          <a:xfrm>
            <a:off x="3261058" y="1730430"/>
            <a:ext cx="5669884" cy="3846627"/>
          </a:xfrm>
          <a:prstGeom prst="rect">
            <a:avLst/>
          </a:prstGeom>
        </p:spPr>
      </p:pic>
      <p:sp>
        <p:nvSpPr>
          <p:cNvPr id="6" name="TextBox 5">
            <a:extLst>
              <a:ext uri="{FF2B5EF4-FFF2-40B4-BE49-F238E27FC236}">
                <a16:creationId xmlns:a16="http://schemas.microsoft.com/office/drawing/2014/main" id="{7A69C764-4DBE-44AB-AB8F-E5112BCFEED6}"/>
              </a:ext>
            </a:extLst>
          </p:cNvPr>
          <p:cNvSpPr txBox="1"/>
          <p:nvPr/>
        </p:nvSpPr>
        <p:spPr>
          <a:xfrm>
            <a:off x="5392132" y="5925234"/>
            <a:ext cx="6136849" cy="646331"/>
          </a:xfrm>
          <a:prstGeom prst="rect">
            <a:avLst/>
          </a:prstGeom>
          <a:noFill/>
        </p:spPr>
        <p:txBody>
          <a:bodyPr wrap="square" rtlCol="0">
            <a:spAutoFit/>
          </a:bodyPr>
          <a:lstStyle/>
          <a:p>
            <a:r>
              <a:rPr lang="en-US" dirty="0"/>
              <a:t>Spiking neural units (SNUs) feature delta synapses and rely on a different surrogate derivative.</a:t>
            </a:r>
            <a:endParaRPr lang="en-IN" dirty="0"/>
          </a:p>
        </p:txBody>
      </p:sp>
      <p:sp>
        <p:nvSpPr>
          <p:cNvPr id="4" name="Slide Number Placeholder 3">
            <a:extLst>
              <a:ext uri="{FF2B5EF4-FFF2-40B4-BE49-F238E27FC236}">
                <a16:creationId xmlns:a16="http://schemas.microsoft.com/office/drawing/2014/main" id="{A6B47D9D-E5C4-4CFA-B437-0AAA4D7C542A}"/>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991542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Discussion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06333"/>
          </a:xfrm>
        </p:spPr>
        <p:txBody>
          <a:bodyPr anchor="t">
            <a:normAutofit lnSpcReduction="10000"/>
          </a:bodyPr>
          <a:lstStyle/>
          <a:p>
            <a:pPr marL="0" indent="0">
              <a:buNone/>
            </a:pPr>
            <a:r>
              <a:rPr lang="en-US" sz="2400" dirty="0"/>
              <a:t>The authors chose audio data sets as the basis for their benchmarks because audio has a temporal dimension which makes it a natural choice for spike-based processing. However, in contrast to movie data, audio requires fewer input channels for a faithful representation, which renders the derived spiking data sets computationally more tractable.</a:t>
            </a:r>
            <a:endParaRPr lang="en-IN" sz="2400" dirty="0"/>
          </a:p>
          <a:p>
            <a:pPr marL="0" indent="0">
              <a:buNone/>
            </a:pPr>
            <a:r>
              <a:rPr lang="en-US" sz="2400" dirty="0"/>
              <a:t>Analysis of the SHD and the SSC using LSTMs and SNNs showed that the </a:t>
            </a:r>
            <a:r>
              <a:rPr lang="en-US" sz="2400" i="1" dirty="0"/>
              <a:t>choice of loss functions </a:t>
            </a:r>
            <a:r>
              <a:rPr lang="en-US" sz="2400" dirty="0"/>
              <a:t>can have a marked effect on classification performance. While LSTMs perform best with a last-time-step loss, in which only the last time step is used to calculate the cross entropy loss, SNNs achieved their highest accuracy for a max-over-time loss, in which the maximum membrane potential of each readout unit is considered.</a:t>
            </a:r>
            <a:endParaRPr lang="en-IN" sz="2400" dirty="0"/>
          </a:p>
        </p:txBody>
      </p:sp>
      <p:sp>
        <p:nvSpPr>
          <p:cNvPr id="4" name="Slide Number Placeholder 3">
            <a:extLst>
              <a:ext uri="{FF2B5EF4-FFF2-40B4-BE49-F238E27FC236}">
                <a16:creationId xmlns:a16="http://schemas.microsoft.com/office/drawing/2014/main" id="{54724BA8-C87E-4EA1-A9C7-D7C35F2A03E8}"/>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484589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Discussion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106333"/>
          </a:xfrm>
        </p:spPr>
        <p:txBody>
          <a:bodyPr anchor="t">
            <a:normAutofit/>
          </a:bodyPr>
          <a:lstStyle/>
          <a:p>
            <a:pPr marL="0" indent="0">
              <a:buNone/>
            </a:pPr>
            <a:r>
              <a:rPr lang="en-US" sz="2400" dirty="0"/>
              <a:t>The temporal information available in the spike times can be leveraged for better classification by suitable classifiers. Moreover, architectures with explicit recurrence, like LSTMs and RSNNs, were the best performing models among all architectures tested.</a:t>
            </a:r>
          </a:p>
          <a:p>
            <a:pPr marL="0" indent="0">
              <a:buNone/>
            </a:pPr>
            <a:r>
              <a:rPr lang="en-US" sz="2400" dirty="0"/>
              <a:t>There exists a plethora of alternative gradient-based approaches based on network translation, single spike timing , mean firing rate, and stochastic approximations. Furthermore, there are biologically inspired online approximations of surrogate gradients and, finally, a body of work has used biologically motivated spike timing dependent plasticity (STDP)-like learning rules.</a:t>
            </a:r>
            <a:endParaRPr lang="en-IN" sz="2400" dirty="0"/>
          </a:p>
        </p:txBody>
      </p:sp>
      <p:sp>
        <p:nvSpPr>
          <p:cNvPr id="4" name="Slide Number Placeholder 3">
            <a:extLst>
              <a:ext uri="{FF2B5EF4-FFF2-40B4-BE49-F238E27FC236}">
                <a16:creationId xmlns:a16="http://schemas.microsoft.com/office/drawing/2014/main" id="{54724BA8-C87E-4EA1-A9C7-D7C35F2A03E8}"/>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912873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C96D41-0E7E-4050-A252-1AF383D089C2}"/>
              </a:ext>
            </a:extLst>
          </p:cNvPr>
          <p:cNvPicPr>
            <a:picLocks noGrp="1" noChangeAspect="1"/>
          </p:cNvPicPr>
          <p:nvPr>
            <p:ph idx="1"/>
          </p:nvPr>
        </p:nvPicPr>
        <p:blipFill rotWithShape="1">
          <a:blip r:embed="rId2"/>
          <a:srcRect t="1828"/>
          <a:stretch/>
        </p:blipFill>
        <p:spPr>
          <a:xfrm>
            <a:off x="4022785" y="415233"/>
            <a:ext cx="4146430" cy="6027533"/>
          </a:xfrm>
        </p:spPr>
      </p:pic>
      <p:sp>
        <p:nvSpPr>
          <p:cNvPr id="2" name="Slide Number Placeholder 1">
            <a:extLst>
              <a:ext uri="{FF2B5EF4-FFF2-40B4-BE49-F238E27FC236}">
                <a16:creationId xmlns:a16="http://schemas.microsoft.com/office/drawing/2014/main" id="{2ED22D4A-5AB7-4A1B-B0CC-7456FB94A25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33004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datasets</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IN" sz="2400" dirty="0"/>
              <a:t>The proposed datasets, </a:t>
            </a:r>
            <a:r>
              <a:rPr lang="en-US" sz="2400" dirty="0"/>
              <a:t>spike-based classification data sets from audio data,</a:t>
            </a:r>
            <a:r>
              <a:rPr lang="en-IN" sz="2400" dirty="0"/>
              <a:t> are:</a:t>
            </a:r>
          </a:p>
          <a:p>
            <a:pPr marL="457200" indent="-457200">
              <a:buFont typeface="+mj-lt"/>
              <a:buAutoNum type="arabicPeriod"/>
            </a:pPr>
            <a:r>
              <a:rPr lang="en-IN" sz="2400" dirty="0"/>
              <a:t>Heidelberg digits</a:t>
            </a:r>
          </a:p>
          <a:p>
            <a:pPr marL="457200" indent="-457200">
              <a:buFont typeface="+mj-lt"/>
              <a:buAutoNum type="arabicPeriod"/>
            </a:pPr>
            <a:r>
              <a:rPr lang="en-IN" sz="2400" dirty="0"/>
              <a:t>Speech commands</a:t>
            </a:r>
          </a:p>
        </p:txBody>
      </p:sp>
      <p:sp>
        <p:nvSpPr>
          <p:cNvPr id="4" name="Slide Number Placeholder 3">
            <a:extLst>
              <a:ext uri="{FF2B5EF4-FFF2-40B4-BE49-F238E27FC236}">
                <a16:creationId xmlns:a16="http://schemas.microsoft.com/office/drawing/2014/main" id="{1C38023B-13FC-489F-9B46-2831A6E6660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88735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dataset - HD</a:t>
            </a:r>
          </a:p>
        </p:txBody>
      </p:sp>
      <p:sp>
        <p:nvSpPr>
          <p:cNvPr id="4" name="Content Placeholder 3">
            <a:extLst>
              <a:ext uri="{FF2B5EF4-FFF2-40B4-BE49-F238E27FC236}">
                <a16:creationId xmlns:a16="http://schemas.microsoft.com/office/drawing/2014/main" id="{3C89D2A9-8AB4-47C9-B959-6821E032283B}"/>
              </a:ext>
            </a:extLst>
          </p:cNvPr>
          <p:cNvSpPr>
            <a:spLocks noGrp="1"/>
          </p:cNvSpPr>
          <p:nvPr>
            <p:ph sz="half" idx="1"/>
          </p:nvPr>
        </p:nvSpPr>
        <p:spPr>
          <a:xfrm>
            <a:off x="685802" y="2142067"/>
            <a:ext cx="6846214" cy="3649134"/>
          </a:xfrm>
        </p:spPr>
        <p:txBody>
          <a:bodyPr anchor="t">
            <a:normAutofit/>
          </a:bodyPr>
          <a:lstStyle/>
          <a:p>
            <a:pPr marL="0" indent="0">
              <a:buNone/>
            </a:pPr>
            <a:r>
              <a:rPr lang="en-IN" sz="2400" dirty="0"/>
              <a:t>The numbers 0 to 9 in English and German. 12 speakers (6 male and 6 female), with median age of 29.9 years. The recorded audio was cut and mastered. </a:t>
            </a:r>
            <a:r>
              <a:rPr lang="en-US" sz="2400" dirty="0"/>
              <a:t>The final digit files differ in duration due to speaker differences.</a:t>
            </a:r>
            <a:endParaRPr lang="en-IN" sz="2400" dirty="0"/>
          </a:p>
          <a:p>
            <a:pPr marL="0" indent="0">
              <a:buNone/>
            </a:pPr>
            <a:r>
              <a:rPr lang="en-IN" sz="2400" dirty="0"/>
              <a:t>2 speakers (4 and 5) were exclusive kept for testing set, and the rest were randomly picked from the training set to increase generality.</a:t>
            </a:r>
          </a:p>
        </p:txBody>
      </p:sp>
      <p:pic>
        <p:nvPicPr>
          <p:cNvPr id="7" name="Content Placeholder 6">
            <a:extLst>
              <a:ext uri="{FF2B5EF4-FFF2-40B4-BE49-F238E27FC236}">
                <a16:creationId xmlns:a16="http://schemas.microsoft.com/office/drawing/2014/main" id="{66C58A60-090F-42A2-9377-D082F4B10EE6}"/>
              </a:ext>
            </a:extLst>
          </p:cNvPr>
          <p:cNvPicPr>
            <a:picLocks noGrp="1" noChangeAspect="1"/>
          </p:cNvPicPr>
          <p:nvPr>
            <p:ph sz="half" idx="2"/>
          </p:nvPr>
        </p:nvPicPr>
        <p:blipFill>
          <a:blip r:embed="rId2"/>
          <a:stretch>
            <a:fillRect/>
          </a:stretch>
        </p:blipFill>
        <p:spPr>
          <a:xfrm>
            <a:off x="7870849" y="2142067"/>
            <a:ext cx="3635349" cy="3649662"/>
          </a:xfrm>
        </p:spPr>
      </p:pic>
      <p:sp>
        <p:nvSpPr>
          <p:cNvPr id="3" name="Slide Number Placeholder 2">
            <a:extLst>
              <a:ext uri="{FF2B5EF4-FFF2-40B4-BE49-F238E27FC236}">
                <a16:creationId xmlns:a16="http://schemas.microsoft.com/office/drawing/2014/main" id="{630E9F64-CDB0-4A84-8D67-BE75D8DE9C1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21178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dataset - SC</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Contains words spoken by 1864 speakers.</a:t>
            </a:r>
          </a:p>
          <a:p>
            <a:pPr marL="0" indent="0">
              <a:buNone/>
            </a:pPr>
            <a:r>
              <a:rPr lang="en-US" sz="2400" dirty="0"/>
              <a:t>The words included are- </a:t>
            </a:r>
            <a:r>
              <a:rPr lang="en-US" sz="2400" i="1" dirty="0"/>
              <a:t>Yes, No, Up, Down, Left, Right, On, Off, Stop, Go, Backward, Forward, Follow, Learn, Zero, One, Two, Three, Four, Five, Six, Seven, Eight, Nine</a:t>
            </a:r>
            <a:r>
              <a:rPr lang="en-US" sz="2400" dirty="0"/>
              <a:t>, repeated 5 times per speaker, and auxiliary words </a:t>
            </a:r>
            <a:r>
              <a:rPr lang="en-US" sz="2400" i="1" dirty="0"/>
              <a:t>Bed, Bird, Cat, Dog, Happy, House, Marvin, Sheila, Tree,</a:t>
            </a:r>
            <a:r>
              <a:rPr lang="en-US" sz="2400" dirty="0"/>
              <a:t> and </a:t>
            </a:r>
            <a:r>
              <a:rPr lang="en-US" sz="2400" i="1" dirty="0"/>
              <a:t>Wow</a:t>
            </a:r>
            <a:r>
              <a:rPr lang="en-US" sz="2400" dirty="0"/>
              <a:t> repeated only once.</a:t>
            </a:r>
          </a:p>
          <a:p>
            <a:pPr marL="0" indent="0">
              <a:buNone/>
            </a:pPr>
            <a:r>
              <a:rPr lang="en-US" sz="2400" dirty="0"/>
              <a:t>Partitioning into training, testing, and validation data set was done by a hashing function.</a:t>
            </a:r>
            <a:endParaRPr lang="en-IN" sz="2400" dirty="0"/>
          </a:p>
        </p:txBody>
      </p:sp>
      <p:sp>
        <p:nvSpPr>
          <p:cNvPr id="4" name="Slide Number Placeholder 3">
            <a:extLst>
              <a:ext uri="{FF2B5EF4-FFF2-40B4-BE49-F238E27FC236}">
                <a16:creationId xmlns:a16="http://schemas.microsoft.com/office/drawing/2014/main" id="{A0EB8D32-C95D-4928-8109-BF28E6B5CA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6228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Methods – spike conversion </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The inner-ear model and the ascending auditory pathway approximates the spiking activity observed in the auditory system while retaining a low computational cost.</a:t>
            </a:r>
          </a:p>
          <a:p>
            <a:pPr marL="0" indent="0">
              <a:buNone/>
            </a:pPr>
            <a:r>
              <a:rPr lang="en-US" sz="2400" dirty="0"/>
              <a:t>The biologically inspired conversion allowed sidestepping the issue of user-specific audio-to-spike transformation, which can confound comparability, and served as the basis for the benchmark data sets.</a:t>
            </a:r>
            <a:endParaRPr lang="en-IN" sz="2400" dirty="0"/>
          </a:p>
        </p:txBody>
      </p:sp>
      <p:sp>
        <p:nvSpPr>
          <p:cNvPr id="4" name="Slide Number Placeholder 3">
            <a:extLst>
              <a:ext uri="{FF2B5EF4-FFF2-40B4-BE49-F238E27FC236}">
                <a16:creationId xmlns:a16="http://schemas.microsoft.com/office/drawing/2014/main" id="{CB127381-3DA3-49C6-9EF2-2C4C6589BA9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4614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Basilar Membrane Model</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p:txBody>
          <a:bodyPr anchor="t">
            <a:normAutofit/>
          </a:bodyPr>
          <a:lstStyle/>
          <a:p>
            <a:pPr marL="0" indent="0">
              <a:buNone/>
            </a:pPr>
            <a:r>
              <a:rPr lang="en-US" sz="2400" dirty="0"/>
              <a:t>A fundamental aspect of a cochlea model is the interaction between a fluid and a membrane causing spatial frequency dispersion.</a:t>
            </a:r>
          </a:p>
          <a:p>
            <a:pPr marL="0" indent="0">
              <a:buNone/>
            </a:pPr>
            <a:r>
              <a:rPr lang="en-US" sz="2400" dirty="0"/>
              <a:t>Assumption- the fluid is inviscid (zero viscosity) and incompressible. Furthermore, we expect the oscillations to be small that the fluid can be described as linear.</a:t>
            </a:r>
          </a:p>
          <a:p>
            <a:pPr marL="0" indent="0">
              <a:buNone/>
            </a:pPr>
            <a:r>
              <a:rPr lang="en-US" sz="2400" dirty="0"/>
              <a:t>This </a:t>
            </a:r>
            <a:r>
              <a:rPr lang="en-IN" sz="2400" dirty="0"/>
              <a:t>causes spatial frequency dispersion</a:t>
            </a:r>
            <a:r>
              <a:rPr lang="en-US" sz="2400" dirty="0"/>
              <a:t>.</a:t>
            </a:r>
            <a:endParaRPr lang="en-IN" sz="2400" dirty="0"/>
          </a:p>
        </p:txBody>
      </p:sp>
      <p:pic>
        <p:nvPicPr>
          <p:cNvPr id="4" name="Picture 3">
            <a:extLst>
              <a:ext uri="{FF2B5EF4-FFF2-40B4-BE49-F238E27FC236}">
                <a16:creationId xmlns:a16="http://schemas.microsoft.com/office/drawing/2014/main" id="{193D308F-9C14-4AD2-9BBA-D2C5ED61FCE8}"/>
              </a:ext>
            </a:extLst>
          </p:cNvPr>
          <p:cNvPicPr>
            <a:picLocks noChangeAspect="1"/>
          </p:cNvPicPr>
          <p:nvPr/>
        </p:nvPicPr>
        <p:blipFill>
          <a:blip r:embed="rId2"/>
          <a:stretch>
            <a:fillRect/>
          </a:stretch>
        </p:blipFill>
        <p:spPr>
          <a:xfrm>
            <a:off x="6843859" y="3818581"/>
            <a:ext cx="4782125" cy="2874968"/>
          </a:xfrm>
          <a:prstGeom prst="rect">
            <a:avLst/>
          </a:prstGeom>
        </p:spPr>
      </p:pic>
      <p:sp>
        <p:nvSpPr>
          <p:cNvPr id="5" name="Slide Number Placeholder 4">
            <a:extLst>
              <a:ext uri="{FF2B5EF4-FFF2-40B4-BE49-F238E27FC236}">
                <a16:creationId xmlns:a16="http://schemas.microsoft.com/office/drawing/2014/main" id="{FC0AD844-A088-4598-A776-3AFD07C27CF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22874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FB75-F6A5-487E-87F1-21041254A3B4}"/>
              </a:ext>
            </a:extLst>
          </p:cNvPr>
          <p:cNvSpPr>
            <a:spLocks noGrp="1"/>
          </p:cNvSpPr>
          <p:nvPr>
            <p:ph type="title"/>
          </p:nvPr>
        </p:nvSpPr>
        <p:spPr/>
        <p:txBody>
          <a:bodyPr>
            <a:normAutofit/>
          </a:bodyPr>
          <a:lstStyle/>
          <a:p>
            <a:r>
              <a:rPr lang="en-IN" sz="4000" dirty="0"/>
              <a:t>Spike conversion - hair cell</a:t>
            </a:r>
          </a:p>
        </p:txBody>
      </p:sp>
      <p:sp>
        <p:nvSpPr>
          <p:cNvPr id="3" name="Content Placeholder 2">
            <a:extLst>
              <a:ext uri="{FF2B5EF4-FFF2-40B4-BE49-F238E27FC236}">
                <a16:creationId xmlns:a16="http://schemas.microsoft.com/office/drawing/2014/main" id="{ED574516-0E4F-4D6F-84DF-644D0A0E4DE1}"/>
              </a:ext>
            </a:extLst>
          </p:cNvPr>
          <p:cNvSpPr>
            <a:spLocks noGrp="1"/>
          </p:cNvSpPr>
          <p:nvPr>
            <p:ph idx="1"/>
          </p:nvPr>
        </p:nvSpPr>
        <p:spPr>
          <a:xfrm>
            <a:off x="685801" y="2142067"/>
            <a:ext cx="10131425" cy="4398656"/>
          </a:xfrm>
        </p:spPr>
        <p:txBody>
          <a:bodyPr anchor="t">
            <a:normAutofit/>
          </a:bodyPr>
          <a:lstStyle/>
          <a:p>
            <a:pPr marL="0" indent="0">
              <a:buNone/>
            </a:pPr>
            <a:r>
              <a:rPr lang="en-IN" sz="2400" dirty="0"/>
              <a:t>These separated frequencies are </a:t>
            </a:r>
            <a:r>
              <a:rPr lang="en-US" sz="2400" dirty="0"/>
              <a:t>converted to instantaneous firing rates through a biologically motivated transmitter pool based hair cell.</a:t>
            </a:r>
          </a:p>
          <a:p>
            <a:pPr marL="0" indent="0">
              <a:buNone/>
            </a:pPr>
            <a:r>
              <a:rPr lang="en-US" sz="2400" dirty="0"/>
              <a:t>In the HC model, one assumes that the cell contains a specific amount of </a:t>
            </a:r>
            <a:r>
              <a:rPr lang="en-US" sz="2400" i="1" dirty="0"/>
              <a:t>free transmitter molecules</a:t>
            </a:r>
            <a:r>
              <a:rPr lang="en-US" sz="2400" dirty="0"/>
              <a:t> q(x,t) which could be released by use of a permeable membrane to the synaptic cleft.</a:t>
            </a:r>
          </a:p>
          <a:p>
            <a:pPr marL="0" indent="0">
              <a:buNone/>
            </a:pPr>
            <a:r>
              <a:rPr lang="en-IN" b="1" dirty="0"/>
              <a:t>k</a:t>
            </a:r>
            <a:r>
              <a:rPr lang="en-IN" dirty="0"/>
              <a:t> – permeability of membrane</a:t>
            </a:r>
          </a:p>
          <a:p>
            <a:pPr marL="0" indent="0">
              <a:spcAft>
                <a:spcPts val="600"/>
              </a:spcAft>
              <a:buNone/>
            </a:pPr>
            <a:r>
              <a:rPr lang="en-IN" b="1" dirty="0"/>
              <a:t>c </a:t>
            </a:r>
            <a:r>
              <a:rPr lang="en-IN" dirty="0"/>
              <a:t>– amount of transmitter in the cleft , </a:t>
            </a:r>
            <a:r>
              <a:rPr lang="en-IN" b="1" dirty="0"/>
              <a:t>r.c</a:t>
            </a:r>
            <a:r>
              <a:rPr lang="en-IN" dirty="0"/>
              <a:t> – amount reuptaken from cleft</a:t>
            </a:r>
          </a:p>
          <a:p>
            <a:pPr marL="0" indent="0">
              <a:spcAft>
                <a:spcPts val="600"/>
              </a:spcAft>
              <a:buNone/>
            </a:pPr>
            <a:r>
              <a:rPr lang="en-IN" b="1" dirty="0"/>
              <a:t>w</a:t>
            </a:r>
            <a:r>
              <a:rPr lang="en-IN" dirty="0"/>
              <a:t> – reuptaken transmitter, </a:t>
            </a:r>
            <a:r>
              <a:rPr lang="en-IN" b="1" dirty="0"/>
              <a:t>n.w</a:t>
            </a:r>
            <a:r>
              <a:rPr lang="en-IN" dirty="0"/>
              <a:t> – fraction of reuptaken transmitter into q</a:t>
            </a:r>
          </a:p>
          <a:p>
            <a:pPr marL="0" indent="0">
              <a:spcAft>
                <a:spcPts val="600"/>
              </a:spcAft>
              <a:buNone/>
            </a:pPr>
            <a:r>
              <a:rPr lang="en-IN" b="1" dirty="0"/>
              <a:t>y(1-q) </a:t>
            </a:r>
            <a:r>
              <a:rPr lang="en-IN" dirty="0"/>
              <a:t>– manufacturing new transmitters</a:t>
            </a:r>
          </a:p>
          <a:p>
            <a:pPr marL="0" indent="0">
              <a:spcAft>
                <a:spcPts val="600"/>
              </a:spcAft>
              <a:buNone/>
            </a:pPr>
            <a:r>
              <a:rPr lang="en-IN" b="1" dirty="0"/>
              <a:t>P</a:t>
            </a:r>
            <a:r>
              <a:rPr lang="en-IN" b="1" baseline="-25000" dirty="0"/>
              <a:t>spike</a:t>
            </a:r>
            <a:r>
              <a:rPr lang="en-IN" b="1" dirty="0"/>
              <a:t> = h.c </a:t>
            </a:r>
            <a:r>
              <a:rPr lang="en-IN" dirty="0"/>
              <a:t>– probability that the transmitter affects the post-synaptic cell</a:t>
            </a:r>
          </a:p>
          <a:p>
            <a:pPr marL="0" indent="0">
              <a:buNone/>
            </a:pPr>
            <a:r>
              <a:rPr lang="en-IN" b="1" dirty="0"/>
              <a:t>l.c</a:t>
            </a:r>
            <a:r>
              <a:rPr lang="en-IN" dirty="0"/>
              <a:t> – loss of transmitter through diffusion </a:t>
            </a:r>
          </a:p>
          <a:p>
            <a:pPr marL="0" indent="0">
              <a:buNone/>
            </a:pPr>
            <a:endParaRPr lang="en-IN" sz="2400" dirty="0"/>
          </a:p>
          <a:p>
            <a:pPr marL="0" indent="0">
              <a:buNone/>
            </a:pPr>
            <a:endParaRPr lang="en-IN" sz="2400" dirty="0"/>
          </a:p>
        </p:txBody>
      </p:sp>
      <p:pic>
        <p:nvPicPr>
          <p:cNvPr id="4" name="Content Placeholder 4">
            <a:extLst>
              <a:ext uri="{FF2B5EF4-FFF2-40B4-BE49-F238E27FC236}">
                <a16:creationId xmlns:a16="http://schemas.microsoft.com/office/drawing/2014/main" id="{4F5CED9F-CAE6-44C4-847E-351C421F9D9A}"/>
              </a:ext>
            </a:extLst>
          </p:cNvPr>
          <p:cNvPicPr>
            <a:picLocks noChangeAspect="1"/>
          </p:cNvPicPr>
          <p:nvPr/>
        </p:nvPicPr>
        <p:blipFill rotWithShape="1">
          <a:blip r:embed="rId2"/>
          <a:srcRect l="6018" r="3090"/>
          <a:stretch/>
        </p:blipFill>
        <p:spPr>
          <a:xfrm>
            <a:off x="7720553" y="3885110"/>
            <a:ext cx="4128940" cy="2655613"/>
          </a:xfrm>
          <a:prstGeom prst="rect">
            <a:avLst/>
          </a:prstGeom>
        </p:spPr>
      </p:pic>
      <p:sp>
        <p:nvSpPr>
          <p:cNvPr id="5" name="Slide Number Placeholder 4">
            <a:extLst>
              <a:ext uri="{FF2B5EF4-FFF2-40B4-BE49-F238E27FC236}">
                <a16:creationId xmlns:a16="http://schemas.microsoft.com/office/drawing/2014/main" id="{2849D172-E11D-4127-9D36-BBF4F2326E8C}"/>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58093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3061</TotalTime>
  <Words>2452</Words>
  <Application>Microsoft Office PowerPoint</Application>
  <PresentationFormat>Widescreen</PresentationFormat>
  <Paragraphs>171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Celestial</vt:lpstr>
      <vt:lpstr>The Heidelberg Spiking Datasets for the Systematic Evaluation of Spiking Neural Networks</vt:lpstr>
      <vt:lpstr>Introduction</vt:lpstr>
      <vt:lpstr>Introduction</vt:lpstr>
      <vt:lpstr>Methods - datasets</vt:lpstr>
      <vt:lpstr>dataset - HD</vt:lpstr>
      <vt:lpstr>dataset - SC</vt:lpstr>
      <vt:lpstr>Methods – spike conversion </vt:lpstr>
      <vt:lpstr>Spike conversion - Basilar Membrane Model</vt:lpstr>
      <vt:lpstr>Spike conversion - hair cell</vt:lpstr>
      <vt:lpstr>Spike conversion - Bushy Cell Model </vt:lpstr>
      <vt:lpstr>Spike conversion – bushy cell</vt:lpstr>
      <vt:lpstr>Methods - Event-Based Data Format</vt:lpstr>
      <vt:lpstr>Methods - network model</vt:lpstr>
      <vt:lpstr>Model – neuron and synapse</vt:lpstr>
      <vt:lpstr>Model - loss</vt:lpstr>
      <vt:lpstr>Model - regularization </vt:lpstr>
      <vt:lpstr>results</vt:lpstr>
      <vt:lpstr>Results - SVM</vt:lpstr>
      <vt:lpstr>Results - SVM</vt:lpstr>
      <vt:lpstr>Binning</vt:lpstr>
      <vt:lpstr>Result - lSTM</vt:lpstr>
      <vt:lpstr>Result - cnn</vt:lpstr>
      <vt:lpstr>results</vt:lpstr>
      <vt:lpstr>Results -  Training Snn</vt:lpstr>
      <vt:lpstr>PowerPoint Presentation</vt:lpstr>
      <vt:lpstr>Results - training Snn</vt:lpstr>
      <vt:lpstr>Results - training Snn</vt:lpstr>
      <vt:lpstr>Results - training Snn</vt:lpstr>
      <vt:lpstr>Results - Generalization (Across Speakers)</vt:lpstr>
      <vt:lpstr>Results - Generalization (Across Data Sets)</vt:lpstr>
      <vt:lpstr>PowerPoint Presentation</vt:lpstr>
      <vt:lpstr>Results - Improving Generalization Performance (network size)</vt:lpstr>
      <vt:lpstr>Results - Improving Generalization Performance (data augmentation)</vt:lpstr>
      <vt:lpstr>Results - Improving Generalization Performance (data augmentation)</vt:lpstr>
      <vt:lpstr>Results - Improving Generalization Performance (noise injection)</vt:lpstr>
      <vt:lpstr>results</vt:lpstr>
      <vt:lpstr>Discussion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Heidelberg Spiking Datasets for the Systematic Evaluation of Spiking Neural Networks</dc:title>
  <dc:creator>Deepti Kumar</dc:creator>
  <cp:lastModifiedBy>Deepti Kumar</cp:lastModifiedBy>
  <cp:revision>84</cp:revision>
  <dcterms:created xsi:type="dcterms:W3CDTF">2021-08-13T11:16:50Z</dcterms:created>
  <dcterms:modified xsi:type="dcterms:W3CDTF">2021-08-19T06:03:34Z</dcterms:modified>
</cp:coreProperties>
</file>