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71" r:id="rId14"/>
    <p:sldId id="269" r:id="rId15"/>
    <p:sldId id="272" r:id="rId16"/>
    <p:sldId id="274" r:id="rId17"/>
    <p:sldId id="275" r:id="rId18"/>
    <p:sldId id="273" r:id="rId19"/>
    <p:sldId id="268" r:id="rId20"/>
    <p:sldId id="294" r:id="rId21"/>
    <p:sldId id="295" r:id="rId22"/>
    <p:sldId id="296" r:id="rId23"/>
    <p:sldId id="276" r:id="rId24"/>
    <p:sldId id="297" r:id="rId25"/>
    <p:sldId id="277" r:id="rId26"/>
    <p:sldId id="278" r:id="rId27"/>
    <p:sldId id="281" r:id="rId28"/>
    <p:sldId id="280" r:id="rId29"/>
    <p:sldId id="282" r:id="rId30"/>
    <p:sldId id="279" r:id="rId31"/>
    <p:sldId id="283" r:id="rId32"/>
    <p:sldId id="284" r:id="rId33"/>
    <p:sldId id="285" r:id="rId34"/>
    <p:sldId id="287" r:id="rId35"/>
    <p:sldId id="286" r:id="rId36"/>
    <p:sldId id="288" r:id="rId37"/>
    <p:sldId id="293" r:id="rId38"/>
    <p:sldId id="289" r:id="rId39"/>
    <p:sldId id="290" r:id="rId40"/>
    <p:sldId id="291" r:id="rId41"/>
    <p:sldId id="29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1" d="100"/>
          <a:sy n="81"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1T05:01:00.243"/>
    </inkml:context>
    <inkml:brush xml:id="br0">
      <inkml:brushProperty name="width" value="0.05292" units="cm"/>
      <inkml:brushProperty name="height" value="0.05292" units="cm"/>
      <inkml:brushProperty name="color" value="#FF0000"/>
    </inkml:brush>
  </inkml:definitions>
  <inkml:trace contextRef="#ctx0" brushRef="#br0">7029 16054 331 0,'0'0'0'0,"0"0"-29"0,0 0 29 16,0 0 44-16,0 0 0 16,0 0-31-16,0 0-13 15,0 0 1-15,0 0 27 16,0 0 7-16,0 0-6 15,0 0 0-15,0 0 16 16,0 0 2-16,0 0-4 16,0 0-16-16,0 0-10 15,2 0-9-15,0 0-5 16,3 0-2-16,6 0 0 16,2 0 8-16,5 0 2 0,3 0-4 15,-2-2-4-15,2 2 0 16,1-4 0-16,-5 4 2 15,2 0-3-15,-4 0-1 16,-1-5 2-16,1 5 5 16,-1-3-1-16,1 0-1 15,-1 2-4-15,1-1-1 16,5-2 0-16,2 4 1 16,0-4-2-16,1 0 1 15,-3 4 0-15,-9 0 1 16,-2 0 1-16,-5 0-1 15,-2 0-2-15,0 0 0 0,4 0 0 16,2 0 1-16,3 0-1 16,5 0 0-16,1 0 1 15,2 0 0-15,-1 0-1 16,-1 0 1-16,-1 0-1 16,-1 0 1-16,-1 0 2 15,1 0 0-15,1 0 0 16,-1 0 2-16,-2 0-2 15,4 0 0-15,-5 0-2 16,7-4 2-16,-1 4-1 16,-1 0 1-16,4-2-1 15,-2-1-1-15,1 3 1 16,3-1-2-16,2 1 0 16,-4-4 0-16,4 4 0 15,0-4 0-15,-3 4 1 0,5 0-1 16,-3-5 0-16,0 5 0 15,-3 0 0-15,-2-1 0 16,-3-1 0-16,5 2 0 16,-4 0 0-16,-1 0 0 15,4-3-1-15,0 3 1 16,0 0 0-16,4 0 1 16,1 0-1-16,2 0 0 15,-3 0 0-15,3-3 2 16,-5 3-2-16,-2 0 1 15,-2 0-1-15,-3-4-1 16,2 4 1-16,-2 0 0 0,1 0 0 16,3 0 0-16,2 0 1 15,1-5 1-15,3 4-2 16,-6-3 1-16,6 1-1 16,-5 2 2-16,0 1-2 15,0-4 0-15,-5 4 2 16,3 0-1-16,1 0-1 15,-2-5 1-15,3 5 0 16,1 0 0-16,0 0-1 16,4 0 2-16,2 0-2 15,4-4 1-15,0 3-1 16,3 1 2-16,-3-4-2 0,4 4 1 16,1 0 0-1,2-5 3-15,2 5 9 0,2 0-10 16,1 0-3-16,-3 0 2 15,0 0-1-15,-3 0-1 16,-2 0 5-16,-7 0-4 16,-1 0-1-16,-3 0 1 15,1 0 1-15,-2-3-2 16,3-1 0-16,6 2 0 16,1-1 3-16,5 2 0 15,1-4-3-15,1 5 1 16,-1-4 0-16,-10 4 0 15,-5 0-1-15,-6 0 0 16,-7 0 0-16,-4 0 0 16,4 0 0-16,0 0 0 0,0-4 1 15,7 0-1-15,2 3 0 16,5-4 2-16,2 1-2 16,-1 0 0-16,3 4 1 15,-5-3-1-15,1 0-1 16,-5 3 1-16,0 0 0 15,-2 0 0-15,-1 0 0 16,6 0 0-16,-1 0 1 16,3 0 0-16,-3 0-1 15,0 0 1-15,-1 0-1 16,0 0 0-16,4 0 0 16,2 0 1-16,0 0 0 15,-5 0 2-15,0 0 1 0,-4 0-4 16,0 0 1-16,0 0 2 15,0 0 0-15,1 0-2 16,2 0-1-16,-1 0 2 16,2 0-1-16,0 0 0 15,5 0 1-15,-2 0-1 16,-3 0-1-16,0 0 0 16,-6 0 0-16,-1 0 0 15,1 0 1-15,1 0-1 16,6 0 0-16,4 0 0 0,2 0 2 15,0 0-2 1,0 0 0-16,-2 0 0 0,0 0 0 16,-4 0 0-16,2 0 0 15,2 0 0-15,2 0 0 16,2 0 0-16,0 0 1 16,5 0-1-16,1 0 0 15,0 0 0-15,-4 0 0 16,1 0 1-16,-5 0-1 15,0 0 0-15,2 0 0 16,-8 0-1-16,4 0 1 16,0 0 0-16,0 0 0 15,2 0 0-15,4 0 0 16,1 0 0-16,-1 0 1 0,-2 0-1 16,-2 0-1-1,-2 0 0-15,-2 0 1 16,0 0-2-16,0 0 2 0,4 0 0 15,8 0 0-15,1 0 0 16,4 0 0-16,1 0 2 16,1 0-2-16,2 0-2 15,1 0 2-15,3 0 0 16,-2 0 0-16,-3 0 0 16,-5 0 0-16,0 0 0 15,-5 0 0-15,2 0 2 16,-2 0-2-16,-1 0 0 15,-3 0 0-15,0-1 0 16,-4 1 0-16,-2-2 0 16,-4 2 0-16,4-4 0 0,-1 4 0 15,3 0 1-15,0 0-1 16,-1-5 0-16,3 5 0 16,4 0 0-16,4-4 0 15,3 2 0-15,4 2 0 16,-1-2 0-16,-6 2-1 15,-3 0 1-15,-5 0 0 16,-7 0 0-16,-4 0 1 16,-4 0-1-16,-1 0 0 15,-2 0 0-15,0 0 0 16,2 0 0-16,1 0 0 0,1 0 0 16,-1 0-1-16,-3 0 1 15,-3 0 0-15,0 0-2 16,0 0 1-16,-3 0 0 15,-1 0 1-15,0 0-1 16,-1 0 1-16,-3 0-1 16,0 0-3-16,0 0-16 15,0 0-24-15,0 0-55 16,-3 0-94-16,-16 4-121 16</inkml:trace>
  <inkml:trace contextRef="#ctx0" brushRef="#br0" timeOffset="944.57">13027 15785 89 0,'0'0'86'15,"0"0"-36"-15,0 0 46 16,0 0 0-16,0 0-19 16,0 0-24-16,0 0-12 15,0 0 6-15,0 0 4 16,0 0-8-16,0 0-15 16,0 0-9-16,0 0-10 15,0 0-3-15,0 4-6 16,0 5 1-16,0 8 3 15,0 1 9-15,9 1-4 0,2-2-7 16,-2 1 2-16,2 0-1 16,1 4-3-16,1 0 1 15,0-3-1-15,-2-1 0 16,0-8-1-16,-1-2 1 16,-4 0-1-16,-2-7-7 15,1-1-4-15,-3 3-9 16,0-3-19-16,-2 0-12 15,0 0-24-15,0 0-56 16,0 0-97-16</inkml:trace>
  <inkml:trace contextRef="#ctx0" brushRef="#br0" timeOffset="1875.13">13058 15789 195 0,'0'0'82'0,"0"0"-67"16,0 0 43-16,0 0 54 15,0 0-27-15,0 0-47 16,0 0-10-16,0 0 7 16,0 0 2-16,0 0-15 15,0 0-5-15,0 0 4 16,0 0-2-16,9 4 4 15,3 7 7-15,3 0-7 16,1 3-10-16,1 5-9 16,6-2 0-16,1-1-1 15,1 2-1-15,-1-2 0 16,-6 0-2-16,-3-5 0 16,-1 1 0-16,-5-8 0 0,-3 1-2 15,-1-5 0-15,-2 0-1 16,-1 0-2-16,-2 0 1 15,0 0-1-15,0 0-2 16,0 0-3-16,0 0-4 16,0 0-11-16,0 0-14 15,0 0-46-15,0 0-66 16,0 0-86-16,-10 0-35 16</inkml:trace>
  <inkml:trace contextRef="#ctx0" brushRef="#br0" timeOffset="2250.38">13274 15963 285 0,'0'0'78'15,"0"0"-64"-15,0 0 57 16,0 0 22-16,0 0-44 15,0 0-40-15,-15 0-5 16,3 0 15-16,-5 0 2 16,-10 9 3-16,-6 9 12 15,0 4 10-15,-2-4-7 0,4 0-6 16,2 0-15 0,5-4 2-16,2-2-11 0,6-2 0 15,3-2-7-15,6-4-2 16,5-2 0-16,0-2-1 15,2 0-3-15,0 0-7 16,0 0-8-16,0 0-15 16,0 0-22-16,0 0-32 15,0 0-37-15,0 0-40 16,9 0-20-16</inkml:trace>
  <inkml:trace contextRef="#ctx0" brushRef="#br0" timeOffset="3677.18">13058 15881 25 0,'0'0'60'0,"0"0"33"16,0 0-9-16,0 0-12 15,0 0-10-15,0 0 2 16,0-6-16-16,0 6-17 16,0 0-16-16,0 0-8 15,0 0-7-15,0 0-2 16,0 6 2-16,0 12 11 15,0 2 7-15,0 3-6 0,0-2-2 16,-2 6 1-16,-2-5-3 16,-1 0-6-16,-2-4 5 15,3 0-3-15,-1-4-4 16,3-2 1-16,0-6-1 16,2-2-1-16,0-4-3 15,0 0 0-15,0 0 0 16,0 0 4-16,0 0 7 15,0 0 0-15,0-19-3 16,2 2-4-16,7-1 0 16,-2-8 0-16,0 4-4 15,1-6-5-15,-1 6-2 16,0-1 8-16,2 5 0 0,-5 3 3 16,1 4 2-16,-3 7-2 15,-2 2 1-15,0 2 1 16,0 0 2-16,0 0-4 15,0 0 0-15,0 0-11 16,0 0-3-16,0 11 4 16,0 10 10-16,0 2 7 15,-5 0-4-15,-1 4-1 16,-1-9 3-16,2 0-1 16,3-6-2-16,2-3-2 15,0 0 0-15,0-9-6 16,0 2-8-16,0-2 2 0,0 0 5 15,0 0-1-15,10 0 8 16,7-11 0-16,5-2-2 16,-1-1-18-16,-2 2-1 15,-5-2 12-15,-3 0-1 16,-5 6 4-16,-1-1 2 16,-5 4 2-16,0 5 1 15,0-5 0-15,0 5 1 16,0-3 1-16,0 3-1 15,-2 0 0-15,-5 0-4 16,-2 0 1-16,-2 0 3 16,2 0 0-16,0 0 0 15,-1 0-1-15,2 0 1 0,6 0 0 16,2 0-3-16,0 0-5 16,0 0 0-16,0 0 0 15,0 3-2-15,2-3 2 16,8 0 8-16,5 0 7 15,3 0 1-15,-1 0-1 16,2 0-2-16,-2 0-3 16,-1 0 1-16,-5-3-3 15,-4-1-4-15,-2 2-2 16,-5 2 3-16,0 0-1 16,0 0-5-16,0-3 6 15,-3 2-3-15,-8 1 1 16,-2 0-1-16,-3 0 4 15,0 0-1-15,0 0 2 0,1 0 1 16,1 0 0-16,6 0 0 16,1 0 0-16,5 0-3 15,2 0-7-15,0 0-1 16,0 0-1-16,0 0-1 16,0 0-9-16,4 0-6 15,14 0 28-15,2 0 0 16,5-5-2-16,-5 1-16 15,-5 0-13-15,-6 4 23 16,-9-4 3-16,0 4 5 16,0-1 7-16,-7 1 21 15,-8-3-14-15,-1 3-7 0,1-2 3 16,-1 2-2 0,-1 0-6-16,-1 0-1 0,-1 0-1 15,2 0-1-15,3 0-1 16,6 0-17-16,3 0-70 15</inkml:trace>
  <inkml:trace contextRef="#ctx0" brushRef="#br0" timeOffset="4886.76">9630 16200 292 0,'0'0'58'0,"0"0"-27"15,0 0 31 1,0 0 27-16,0 0-40 0,0 0-38 16,0 0-7-16,0 0 15 15,0 14 39-15,0 6-10 16,-3 4-22-16,-4 2 0 16,-2 7 3-16,3-2-6 15,-3 8-4-15,0 1-1 16,2-5-7-16,3-2-4 15,-1-1-3-15,1-3 2 16,2 0-4-16,-1-3 0 16,3-8-2-16,0 1 0 15,0-8 0-15,0 3 0 16,0-6-1-16,0-2-1 16,3 3 0-16,6-6-3 15,-1 2 3-15,4-4 1 0,-1-1-1 16,6 0 2-16,3 0 2 15,7 0-2-15,0-1 0 16,2-11-7-16,-2-3-5 16,-3-3-12-16,1 1-12 15,-7-6-17-15,-5 2-18 16,-4-2-44-16,-9 2-59 16,0-2-51-16</inkml:trace>
  <inkml:trace contextRef="#ctx0" brushRef="#br0" timeOffset="5625.13">9420 16437 104 0,'0'0'70'0,"0"0"-34"16,0 0 46-16,0 0-2 0,0 0-26 15,0 0-19-15,-2-4 5 16,2 4-1-16,0 0-14 16,0 0-5-16,0 0-6 15,2 0 5-15,9 0 16 16,7-2 19-16,4 0-19 16,0 0-12-16,5-2 0 15,2-4-9-15,2 2-6 16,0 2-2-16,0-4-5 15,-2 2 1-15,-6 2-1 16,-6 4-1-16,-3-4 0 16,-1 0 0-16,-3 4 0 15,-4 0 0-15,-1 0 0 16,-5 0 0-16,0 0 0 0,2 0 0 16,-2 0 0-16,0 0 0 15,4-5 0-15,0 5 0 16,3 0 0-16,-7 0-1 15,0 0-6-15,0 0-4 16,0 0-4-16,0 0-11 16,0 0-17-16,3 0-23 15,-3 0-24-15,0 0-81 16,2 0-1-16,-2 9-29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1T18:15:04.907"/>
    </inkml:context>
    <inkml:brush xml:id="br0">
      <inkml:brushProperty name="width" value="0.05292" units="cm"/>
      <inkml:brushProperty name="height" value="0.05292" units="cm"/>
      <inkml:brushProperty name="color" value="#FF0000"/>
    </inkml:brush>
  </inkml:definitions>
  <inkml:trace contextRef="#ctx0" brushRef="#br0">10732 8013 78 0,'0'0'158'0,"0"0"-76"16,0 0-19-16,0 0 4 15,0 0-7-15,0 0-20 0,0 0-18 16,3-6-2-1,-3 6 3-15,0 0-5 16,0 0 2-16,0 0-6 0,0 0-9 16,0 0-4-16,0 6 1 15,2 7 2-15,0 6 16 16,0 1-1-16,3 0-10 16,1 2-2-16,3-3-3 15,0 2-3-15,2 0 0 16,0 2-1-16,3 2 0 15,-1-3 1-15,1-3-1 16,-1-2-1-16,-2-3-1 16,-2-5-3-16,2-3-4 15,1-6-6-15,-2 0 1 16,3 0-4-16,-5 0-18 16,-4 0-40-16,-4 0-28 0,0-2-36 15,0-6-145-15</inkml:trace>
  <inkml:trace contextRef="#ctx0" brushRef="#br0" timeOffset="709.1">10681 8019 19 0,'0'0'97'0,"0"0"-19"0,0 0-25 16,0 0 4-16,0 0-5 16,0 0-12-16,2-6-7 15,-2 6-12-15,0 0-17 16,0 0-4-16,0 0-5 15,0 12 5-15,0 8 21 16,0 2 2-16,-4 2-1 16,0-4-8-16,-2-5-8 15,4-2-2-15,0-5-1 16,2-4-1-16,0-4 1 16,0 0-1-16,0 0 5 15,0 0 2-15,0 0 0 16,0 0 4-16,0 0 7 15,0-6-2-15,0-8-14 0,2-4-4 16,8-2 1-16,-2 2 1 16,1 4 0-16,-3 2-1 15,2 8 6-15,-6 2 9 16,-2 2-3-16,2 0-10 16,0 0-3-16,7 0-1 15,3 0 1-15,-1 0 5 16,-1 0-2-16,2 0-2 15,-1 0-1-15,-2 0-1 16,-2 0 0-16,2 2-5 16,-3 2-10-16,-2 2-22 15,3 4-30-15,2 1-69 0,-2-1-60 16</inkml:trace>
  <inkml:trace contextRef="#ctx0" brushRef="#br0" timeOffset="1742.5">11167 8413 125 0,'0'0'138'16,"0"0"-61"-16,0 0-3 16,0 0-16-16,0 0-28 15,0 0-30-15,0-3-4 16,-2 3-8-16,-1 14 12 16,3 2 0-16,-5 1 16 15,5 2-7-15,-2-7-7 16,2 0-1-16,0-2-1 0,0-6 0 15,0-2 0-15,0-2 0 16,0 0 7-16,0 0 6 16,0-2 1-16,0-18 28 15,0-4-28-15,7-4-14 16,7 4 0-16,-1 2 0 16,-2 0 0-16,4 5-7 15,-3 2 5-15,1 2-3 16,-2 8 4-16,-4 0 1 15,-2 5-3-15,1 0-3 16,1 0-9-16,-1 13 3 16,4 11 12-16,-4 2 0 15,-2-2 0-15,1 2 3 0,-1-7 0 16,-2 0-1-16,0-7-1 16,2-8-1-16,-4-2 0 15,0-2 0-15,2 0 3 16,0 0 5-16,2 0 1 15,5-16 16-15,5-6-2 16,1-8-23-16,5 2 0 16,2 2-6-16,-2 6-1 15,-4 7 4-15,-3 5 3 16,-6 5-1-16,-3 3 1 16,0 0 0-16,-4 0 1 15,0 0-1-15,3 0-5 16,0 0-5-16,3 2 0 15,1 12 10-15,-3 4 0 16,0 4 1-16,2 1 1 0,-4 2 0 16,0-2-1-16,0-6 0 15,-2-1-1-15,0-4-3 16,0 1-23-16,0-2-29 16,0-1-31-16,4-4-48 15,-2-2-26-15</inkml:trace>
  <inkml:trace contextRef="#ctx0" brushRef="#br0" timeOffset="2359.92">11777 8336 26 0,'0'0'49'0,"0"0"-2"0,0 0 7 16,0 0 2-1,0 0-12-15,0 0-15 0,-22-7 12 16,6 7 22-16,3 0-14 15,-3 7-13-15,5 4-5 16,-1 4-3-16,-1 1-12 16,3 5-3-16,-2-2-2 15,3 5 2-15,3-4-12 16,2-4-1-16,1 0 0 16,3-6-1-16,0 0-3 15,0-4-2-15,0-2-2 16,0-2-3-16,0-2-5 15,9 0-5-15,4-4 7 16,7-17 9-16,1 0-18 0,-2-3-26 16,-3 2 16-16,-7 8 9 15,-7 6 24-15,0 3 2 16,-2 4 26-16,0 1 19 16,0 0-2-16,0 0-12 15,0 0-13-15,0 0-12 16,0 0-8-16,0 6 0 15,0 8 0-15,0 4 12 16,0-2-5-16,4-2-4 16,6 2 0-16,-1-5-3 15,4 0 0-15,3-3-1 16,1-4-5-16,3-2-14 16,1-2-24-16,-2 0-58 0,4 0-106 15</inkml:trace>
  <inkml:trace contextRef="#ctx0" brushRef="#br0" timeOffset="2624.12">11964 8363 312 0,'0'0'226'16,"0"0"-134"-16,0 0-12 15,0 0-12-15,0 0-35 0,0 0-33 16,0-3-6 0,14 3 5-16,6 3 1 0,-1 6 0 15,2 1 0 1,1 0-6-16,-2 4-14 0,0 0-22 16,1 2-29-16,-4-2-29 15,1-4-49-15,-3 0-62 16</inkml:trace>
  <inkml:trace contextRef="#ctx0" brushRef="#br0" timeOffset="2878.04">12178 8340 309 0,'0'0'144'0,"0"0"-24"16,0 0-13-16,0 0-35 0,0 0-32 15,0 0-28-15,-31 2-4 16,11 18 8-16,-2 6-2 16,-3-1-4-16,0 4-6 15,1-5-4-15,4-2 0 16,4-4-17-16,5-4-21 16,7 0-24-16,2-5-24 15,0-2-28-15,2-6-48 16,0-1-30-16</inkml:trace>
  <inkml:trace contextRef="#ctx0" brushRef="#br0" timeOffset="3459.33">12620 8175 216 0,'0'0'169'0,"0"0"-65"15,0 0-4-15,0 0-19 16,0 0-35-16,0 0-25 16,-90 34 6-16,70-8 9 0,3 7-18 15,5 2-1-15,1 5-1 16,7 3 5-16,-1 1-4 16,5-2-10-16,0 0 0 15,0 0-3-15,0-5-1 16,5-6-3-16,1-1 0 15,1-9-3-15,-3-3-3 16,0-7-15-16,-1 0-12 16,0-5-25-16,-3-5-24 15,0 2-32-15,0-3-13 16,-12 0-31-16,-13 0-94 16</inkml:trace>
  <inkml:trace contextRef="#ctx0" brushRef="#br0" timeOffset="3688.84">12314 8550 224 0,'0'0'268'0,"0"0"-165"16,0 0-12-16,0 0-19 16,0 0-34-16,0 0-25 15,29-28-10-15,-2 20-3 16,2-2 0-16,2 3-3 15,0-2-23-15,1 1-19 16,-5-2-61-16,-4 3-48 16,0-2-53-16,-7 1-39 15</inkml:trace>
  <inkml:trace contextRef="#ctx0" brushRef="#br0" timeOffset="4126.52">12639 8362 135 0,'0'0'237'0,"0"0"-115"16,0 0-43-16,0 0-21 15,0 0-40-15,0 0-18 16,0 30 0-16,0-6 17 16,0 0 9-16,0-2-17 15,0-4-8-15,2-1-1 16,6-4 0-16,-2-5-1 15,3 0 0-15,-1-6-4 16,6-2-8-16,1 0-4 0,4-4 1 16,3-19 1-16,5-6-29 15,-3-3-26-15,-4-1-21 16,-4 6 5-16,-7 4 39 16,-9 6 47-16,0 9 9 15,0 4 32-15,0 4 30 16,0 0 13-16,0 0-39 15,0 0-36-15,-7 14-6 16,-2 10 18-16,2 2-3 16,3 2 8-16,2 1-19 15,2-6 6-15,0 2-8 16,0-6-5-16,0-3-2 0,0-4-16 16,6-2-21-16,1-6-31 15,4-2-57-15,0-2-60 16</inkml:trace>
  <inkml:trace contextRef="#ctx0" brushRef="#br0" timeOffset="4532.29">12960 8368 112 0,'0'0'250'0,"0"0"-202"0,0 0-9 16,0 0 4-1,0 0-15-15,0 0-20 0,-11 112-2 16,11-93 2-16,0-8-1 16,0-1-4-16,0-4 1 15,0-2-2-15,0-2-2 16,0-2-2-16,0 0 0 16,0 0 2-16,5 0 6 15,1-20 9-15,3-4 13 16,5-7-27-16,-1 4 3 15,2 4-4-15,-3 8-5 16,-6 5 5-16,1 4 3 16,-5 6 5-16,0 0-8 15,5 0-6-15,0 0-3 0,-1 6 4 16,3 8 1-16,-2 3 3 16,-2 4-5-16,-3-1-2 15,0 4-14-15,-2-2-16 16,0-2-18-16,0-2-58 15,2-6-28-15,5-6-39 16</inkml:trace>
  <inkml:trace contextRef="#ctx0" brushRef="#br0" timeOffset="5211.68">13314 8354 301 0,'0'0'128'0,"0"0"-54"0,0 0-4 16,0 0-25-16,0 0-18 15,0 0-3-15,-86 34 24 16,72-16-15-16,3-2-11 16,7 4-11-16,1 0-6 15,3 0-4-15,0-2 4 16,0 0-4-16,0-4-1 15,12-3-4-15,3-4 2 16,9-3-6-16,8-4-1 16,11 0 6-16,5-20-16 15,1-13-8-15,-4-5-55 16,-8 1-6-16,-10-6-48 0,-7 2 17 16,-7 2 75-16,-7 5 32 15,-6 10 12-15,0 8 9 16,0 6 51-16,0 7 27 15,0 3-19-15,-8 0-38 16,-3 2-25-16,1 15 2 16,-2 10 21-16,3 3-9 15,5 3 11-15,2 4-5 16,2 0-5-16,0-4 3 16,0 1-7-16,8-6-11 15,9-4-4-15,-5-8 1 16,7-6-1-16,2-10 0 15,4 0-1-15,2-4-8 0,2-24-43 16,-4-4-15 0,-4-2-35-16,-7 1 26 0,-5 6 36 15,-7 10 36-15,-2 5 3 16,0 6 36-16,0 5 27 16,0 1 0-16,0 0-39 15,0 0-24-15,0 6 4 16,0 10 4-16,0 2 5 15,0 2 0-15,0 0-5 16,0-4 0-16,4 0-7 16,8-4-1-16,3-6-4 15,1-4-34-15,4-2-42 0,2 0-101 16,3-25-93-16</inkml:trace>
  <inkml:trace contextRef="#ctx0" brushRef="#br0" timeOffset="5452.02">13364 8322 461 0,'0'0'209'0,"0"0"-133"15,0 0-8-15,0 0-14 16,0 0-28-16,0 0-19 0,68-33-7 15,-28 19 0-15,3 1-8 16,-1 0-19-16,3 3-23 16,-3 2-49-16,0 3-86 15,-3 3-175-15</inkml:trace>
  <inkml:trace contextRef="#ctx0" brushRef="#br0" timeOffset="5967.79">13711 8155 442 0,'0'0'167'16,"0"0"-91"-16,0 0-16 0,0 0-34 16,0 0-26-1,0 0-45-15,0 0-35 0,0 0-60 16,0 0-207-16</inkml:trace>
  <inkml:trace contextRef="#ctx0" brushRef="#br0" timeOffset="6495.65">14070 8316 254 0,'0'0'149'0,"0"0"-67"16,0 0-6-16,0 0-35 16,0 0-25-1,0 0-12-15,-47 12 23 0,32 7 26 16,-2 3-26-16,5 1-18 16,3 1 8-16,4-2-1 15,2-3-14-15,3 0 0 16,0-5-2-16,0-4 0 15,0-3-8-15,8 0-2 16,5-3 2-16,5-4 3 16,4 0 5-16,2 0-4 15,3-17-6-15,-2 0-6 16,-6-4-11-16,-5 2-5 0,-7 1 12 16,-5-2 20-16,-2 0 1 15,0 0 2-15,-2 1 11 16,-17 4 6-16,-2 2 16 15,-4 6-12-15,0 2 0 16,1 5-6-16,2 0-9 16,2 0-1-16,-1 0-7 15,8 9-1-15,3 3-4 16,2 2-8-16,6 1-26 16,2 4-43-16,0-1-37 15,16-2-69-15,13-6-82 16</inkml:trace>
  <inkml:trace contextRef="#ctx0" brushRef="#br0" timeOffset="6938.4">14277 8297 16 0,'0'0'361'0,"0"0"-263"16,0 0-65-16,0 0-21 15,0 0-5-15,0 0 10 16,0 72 2-16,0-42 11 16,0-5 0-16,0-3-12 15,0-5-1-15,0-6-11 0,3-7-6 16,-1-4-1-16,0 0-3 16,2 0 4-16,7-2 8 15,3-18 22-15,7-10-19 16,4-2-8-16,4-6-3 15,0 1-8-15,0 7-2 16,-2 7-1-16,-7 8 11 16,-7 9 0-16,-4 4 10 15,-1 2-3-15,0 0-7 16,1 6-4-16,-1 17 4 16,-2 6 19-16,-4 8 1 15,-2 3 10-15,0-5 7 16,0 1-24-16,0-9-9 15,0-4-3-15,-5-10-1 16,0-3-5-16,3-4-26 0,2-4-59 16,0-2-101-1,0 0-162-15</inkml:trace>
  <inkml:trace contextRef="#ctx0" brushRef="#br0" timeOffset="7076.62">14760 8436 629 0,'0'0'204'0,"0"0"-130"16,0 0-7-16,0 0-23 0,0 0-44 15,0 0-77 1,-4-44-148-16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1T18:27:00.632"/>
    </inkml:context>
    <inkml:brush xml:id="br0">
      <inkml:brushProperty name="width" value="0.05292" units="cm"/>
      <inkml:brushProperty name="height" value="0.05292" units="cm"/>
      <inkml:brushProperty name="color" value="#FF0000"/>
    </inkml:brush>
  </inkml:definitions>
  <inkml:trace contextRef="#ctx0" brushRef="#br0">7704 17058 35 0,'0'0'131'0,"0"0"-102"0,0 0-16 16,0 0 29-16,0 0 33 15,0 0-19-15,0 0-40 16,0 0 4-16,0 0 10 16,0 4 1-16,0 1-11 15,0 2-5-15,0 7 11 16,0 4 12-16,0 0-5 15,0 5-16-15,0-5-10 16,0 8 0-16,0 1 7 16,0 4-4-16,0 1-6 15,0-2 4-15,0 2 0 16,0-6-5-16,6 3-3 16,2-8 2-16,3 2 0 15,-3-2-1-15,6 2-1 0,1-1 1 16,1-4 0-1,0-1-1-15,-3-6 1 0,3-3-3 16,-6 2 2-16,2-6-2 16,-3 0-6-16,-3-4-1 15,4 0-8-15,-4 0-21 16,-1 4-21-16,-5-4-63 16,0 0-44-16,0 0-8 15</inkml:trace>
  <inkml:trace contextRef="#ctx0" brushRef="#br0" timeOffset="606.58">7644 17120 61 0,'0'0'76'0,"0"0"-76"15,0 0-6-15,0 0 6 16,0 0 25-16,0 0-3 15,-20 13-19-15,15 1 5 16,1-5 16-16,-1 3-6 16,1 3-6-16,0-3-10 15,4-6 0-15,-2-2 0 16,2 0 0-16,0-4-1 16,0 0 2-16,0 0 6 15,0 0 14-15,0 0 16 0,0-12-18 16,0-6-21-1,0 0 0-15,4-1 2 16,5 1 11-16,-1 0-7 0,2 5 5 16,-2-1-5-16,1 5 0 15,-1 1 5-15,-2 2 2 16,-2 6-2-16,1 0 0 16,3 0-2-16,2 0-8 15,3 0 0-15,-2 0 6 16,5 6 3-16,-3 2-10 15,3 6 0-15,-1-5 1 16,-1 4-1-16,-1-4 0 16,-2-4-13-16,0 4-16 15,-4-5-25-15,1 1-45 16,0-1-59-16</inkml:trace>
  <inkml:trace contextRef="#ctx0" brushRef="#br0" timeOffset="1440.06">8352 17536 109 0,'0'0'29'0,"0"0"-29"0,0 0 7 15,0 0 47-15,0 0-9 16,0 0-28-16,10-41 3 15,-10 41 30-15,0 0-2 16,0 0-21-16,-5 0-9 16,-6 0-6-16,-2 0-9 15,-3 17 6-15,1-3-1 16,-1 3-2-16,3 2 0 16,1-5 7-16,5-3-3 15,3 0-7-15,0 1 1 16,4-6 1-16,0 2-1 15,0-3-4-15,0-5 2 16,0 1 2-16,0 3 4 0,8-4 9 16,3 0-3-16,5 0 0 15,5 0-1-15,0 0-7 16,4 0-3-16,0 0 2 16,-1 0-4-16,-4 3-1 15,-4 6-2-15,-3-5-7 16,-7 2-4-16,0-2 1 15,-4 0 1-15,0 2 6 16,-2 3 3-16,0-2 2 16,0 3 2-16,0 4 2 15,-16-1 3-15,-4 0 3 16,-2 1-4-16,-1-2 4 0,4-6-3 16,-4 2-5-16,5-4-1 15,3 0-1-15,1-4-1 16,5 0-8-16,3 0-18 15,4 0-24-15,2 0-30 16,0 0-60-16,0 0-40 16</inkml:trace>
  <inkml:trace contextRef="#ctx0" brushRef="#br0" timeOffset="2108.27">8468 17539 289 0,'0'0'54'0,"0"0"-35"15,0 0 2-15,0 0 2 16,0 0-22-16,0 0-1 16,0 9-17-16,7 9 17 15,1 0 8-15,2 0-3 16,1 0-1-16,5-4 2 15,1-2-6-15,1 2 0 16,2-6 0-16,5-2-11 16,-1-6-7-16,3 0 5 15,2-4 1-15,2-16-20 0,-4-6-1 16,-5-5-7 0,-4 4-3-16,-11 4 25 0,-7 6 18 15,0 8 6-15,0 5 21 16,0 3 5-16,0 1 21 15,0 0-51-15,0 0-2 16,0 10-8-16,0 16 8 16,0 10 16-16,2 4 1 15,12 0-4-15,1 4 8 16,1 2-8-16,1 2 0 16,-3 2-10-16,3 4 2 15,-3 5-3-15,-3-7-2 0,-5-4 0 16,-3-12 0-1,-3-4 0-15,0-10 0 16,-7-4 2-16,-14-8 5 16,-8-6 6-16,-1-4-2 0,-1 0-5 15,0 0 6-15,0-14 3 16,4-8 2-16,2 0-7 16,5-1 2-16,9-4 14 15,5-7-11-15,6 1-8 16,0-2-7-16,0 3 0 15,10-7 0-15,11 7 0 16,4 0-3-16,0 7-21 16,2 2-5-16,2 5-15 15,-2 4-32-15,0 2 3 16,-4 6-23-16,-6-2-47 16</inkml:trace>
  <inkml:trace contextRef="#ctx0" brushRef="#br0" timeOffset="2724.37">9001 17552 200 0,'0'0'74'0,"0"0"-67"16,0 0-7-16,0 0-4 16,0 0 4-16,0 0 6 15,0 50-2-15,0-23 14 16,0-6 11-16,0-1-3 15,2-4-15-15,0 2-4 16,0-4-1-16,1-6-2 16,2-3-2-16,-3 0-2 15,0-5 0-15,0 0 6 16,-2 0 8-16,4-5 25 16,1-12-14-16,1-5-18 0,6-6-7 15,-1 1-2-15,3 6-5 16,-1-8-4-16,-1 8 2 15,2 3 6-15,-3 0 2 16,1 10 1-16,-1-1 0 16,0 8-3-16,-4-3 0 15,2 4-2-15,-3 0-2 16,3 0 0-16,0 0-7 16,0 18 2-16,-3-1 7 15,1 6 3-15,0-2 2 16,-2-2 1-16,-1-5 0 15,0 0-1-15,1-2-1 0,-3-6-6 16,2-2-15-16,-2 0-19 16,0 0-17-16,2 2-8 15,2 3-45-15</inkml:trace>
  <inkml:trace contextRef="#ctx0" brushRef="#br0" timeOffset="3307.4">9484 17593 17 0,'0'0'45'0,"0"0"10"16,0 0-19-16,0 0-11 16,0 0 7-16,0 0 27 15,0 0-11-15,-13-27-12 16,2 27-17-16,-2 0-2 16,-1 6-6-16,-1 6-4 15,-1 10 7-15,3-4 4 16,-1 4-4-16,5 0-13 15,3-4 13-15,1 0-10 16,5-4-3-16,0-1 0 0,0 4-1 16,0-7-1-16,5-1-3 15,3-8-3-15,4 4-5 16,-1-5-1-16,6 0 3 16,1 0 0-16,5-23-15 15,2-1-9-15,-2-6-19 16,-2 8-5-16,-8 0 5 15,-4 7 48-15,-7 8 5 16,-2 1 10-16,0 6 21 16,0 0 20-16,0 0-7 15,0 0-20-15,0 0-24 16,0 0-10-16,0 0 5 16,0 13 5-16,0 0 3 0,3-3-3 15,3 0 0 1,1 1-4-16,2 4-11 0,0-7-39 15,2-2-3-15,3-2-41 16,-2-4-11-16</inkml:trace>
  <inkml:trace contextRef="#ctx0" brushRef="#br0" timeOffset="3562.29">9703 17580 95 0,'0'0'103'0,"0"0"-93"16,0 0 23 0,0 0 32-16,-5 134-1 0,10-86-20 15,5 2-30-15,0 5 6 16,1 7-6-16,-3 0-6 16,0 1-5-16,-2-11-2 15,3-7-1-15,-5-9 0 16,6-10-16-16,-4-3-26 15,-3-14-16-15,1-5-34 16,-4-4-69-16</inkml:trace>
  <inkml:trace contextRef="#ctx0" brushRef="#br0" timeOffset="3908.12">9690 17637 212 0,'0'0'21'16,"0"0"26"-16,0 0 5 15,0 0 4-15,0 0-22 16,0 0-34-16,50-50-1 16,-29 50 1-16,3 0 0 0,-2 0-5 15,-2 5-1 1,-6 9-2-16,-3 0-7 0,-4 0-7 15,-5 4 4 1,0-2 16-16,-2 2 2 0,0 0 2 16,-7 1 1-16,-11-6-3 15,1 1 0-15,-3-6-3 16,4-4 1-16,5-4-3 16,0 0-16-16,4 0-28 15,1 0-7-15,4 0-23 16,2 0-56-16</inkml:trace>
  <inkml:trace contextRef="#ctx0" brushRef="#br0" timeOffset="4393.62">9966 17455 336 0,'0'0'39'0,"0"0"-35"16,0 0 0-16,0 0 0 16,0 0 5-16,0 0 2 15,0 81-11-15,0-47 30 16,0-2 8-16,0-4-24 16,0 2-2-16,0-9-8 15,0 2-2-15,0-4-2 16,7-2 0-16,3-3 0 15,-1-1-8-15,3-7-12 0,-2-6-14 16,2 0 9 0,6-5 18-16,-2-15-14 0,1-10-26 15,1 4-10-15,-5-2 24 16,-3 6 20-16,-8 4 13 16,-2 10 5-16,0 4 22 15,0 4 29-15,0 0-5 16,0 0-34-16,0 0-17 15,0 0-9-15,0 17 9 16,0 6 1-16,0-1 7 16,6-4 0-16,1 0-6 15,-1-2-2-15,4-2-1 16,1-6-4-16,2-6-15 16,0-2-18-16,3 0 1 15,0 0-35-15,1-14-49 0</inkml:trace>
  <inkml:trace contextRef="#ctx0" brushRef="#br0" timeOffset="4620.49">9935 17606 324 0,'0'0'14'0,"0"0"-14"15,0 0-10-15,0 0-1 16,0 0 8-16,0 0 3 16,40 6 9-16,-20-6-4 15,4 0-5-15,1 0-27 16,1-6-41-16,-1-7-81 16</inkml:trace>
  <inkml:trace contextRef="#ctx0" brushRef="#br0" timeOffset="4775.5">10189 17504 111 0,'0'0'271'0,"0"0"-269"16,0 0-1 0,0 0 1-16,0 0-2 0,0 0-25 15,-12 0-93-15,12 0 78 16,0 8-52-16</inkml:trace>
  <inkml:trace contextRef="#ctx0" brushRef="#br0" timeOffset="5217.59">10463 17558 172 0,'0'0'27'15,"0"0"6"-15,0 0 16 16,0 0 58-16,0 0-36 15,0 0-42-15,-21-10-4 16,1 16 8-16,1 12 11 16,-4-3 1-16,5 4-14 15,1-1-5-15,3 4-7 16,5 0-6-16,5 0-7 16,2-2-4-16,2-4-2 15,0 6-1-15,0-8 1 0,0 0-1 16,0-2 1-16,10-6 0 15,4-2-8-15,8-4-11 16,9 0-4-16,10-10-16 16,3-16-68-16,1 0-90 15</inkml:trace>
  <inkml:trace contextRef="#ctx0" brushRef="#br0" timeOffset="5968.02">11130 17369 275 0,'0'0'48'15,"0"0"12"-15,0 0 30 16,0 0 16-16,0 0-43 15,0 0-48-15,-48 14-7 16,30 12 15-16,3 7 8 16,-1 2-8-16,3 10-4 15,1 3-9-15,5-2 5 16,5 8 7-16,2-1-18 0,0 0 2 16,0 0-5-16,0-3-1 15,0 0 0-15,5 2 0 16,2-12 0-1,-5-12-11-15,0-6-9 0,-2-8-8 16,0-6-14-16,0 3-25 16,-2-11-31-16,-22 0-55 15,-10-11-116-15</inkml:trace>
  <inkml:trace contextRef="#ctx0" brushRef="#br0" timeOffset="6169.58">10804 17758 295 0,'0'0'125'16,"0"0"-125"-16,0 0 0 15,0 0 14-15,0 0 20 16,0 0-19-16,102-58-13 16,-71 50 4-16,-2-3 1 15,0 9-7-15,-4-7-9 16,2-1-39-16,-4 2-28 15,2-2-48-15,2 2-49 16</inkml:trace>
  <inkml:trace contextRef="#ctx0" brushRef="#br0" timeOffset="6373.07">11200 17570 170 0,'0'0'129'0,"0"0"-77"15,0 0 13-15,0 0-11 16,0 0-25-16,0 0-29 15,0 28 8-15,0-2 23 16,0-8-15-16,0 0-5 16,0 1-9-16,0-6-2 15,0-1 0-15,0-6-13 16,2 2-28-16,3-8-50 16,1 0-82-16,-1 0-37 15</inkml:trace>
  <inkml:trace contextRef="#ctx0" brushRef="#br0" timeOffset="6544.87">11200 17570 447 0,'24'-89'1'0,"-24"89"3"15,0 0-4-15,0 0-5 16,0 0-40-16,0 0-141 15,0 0 54-15,0 8 52 16</inkml:trace>
  <inkml:trace contextRef="#ctx0" brushRef="#br0" timeOffset="6885.52">11381 17431 415 0,'0'0'70'0,"0"0"-23"16,0 0 13-16,0 0 1 16,0 0-30-16,0 0-27 15,0 36 14-15,0-8 26 16,0 3-9-16,0-3-12 0,0 5-18 15,0-4-4 1,0-3 1-16,0-4-2 0,0 0 1 16,0-8-1-16,0 0-1 15,0-5-13-15,0-2-17 16,0-6-22-16,0 4-30 16,4-5-43-16,1 0-83 15,3 0-62-15</inkml:trace>
  <inkml:trace contextRef="#ctx0" brushRef="#br0" timeOffset="7158.57">11587 17504 509 0,'0'0'46'0,"0"0"-21"16,0 0-18-16,0 0 21 15,0 0-9-15,0 0-7 16,-4 76-8-16,0-50 19 16,2-3-3-16,2 0-9 15,0-1-7-15,0-4-4 16,0 0 0-16,0-2-1 16,0-2-3-16,0-4-20 15,0 2-25-15,0-6-23 16,4-6-44-16,-2 0-85 15</inkml:trace>
  <inkml:trace contextRef="#ctx0" brushRef="#br0" timeOffset="7409.15">11474 17652 366 0,'0'0'67'16,"0"0"0"-16,0 0 1 16,0 0-16-16,0 0-38 15,0 0-14-15,0-2-14 16,9 2 14-16,4 0 3 0,3 0-2 16,4-4-1-1,2 4-13-15,1-4-19 0,-1-1-73 16,0 5-71-16,-2 0-41 15</inkml:trace>
  <inkml:trace contextRef="#ctx0" brushRef="#br0" timeOffset="8278.85">11691 17646 68 0,'0'0'208'0,"0"0"-188"16,0 0-5-16,0 0 31 0,0 0 1 16,0 0-45-16,2 10 9 15,4-10 7-15,3 4 17 16,-3-4-12-16,4 0-3 16,-1 0 2-16,1 0-2 15,4 0-2-15,3 0-14 16,0-4-4-16,-4-10-10 15,0-4 9-15,-4 4 1 16,-5-3-11-16,-4 4 0 16,0 3 11-16,0 2 0 15,0 4 3-15,-6 0 9 16,-5 4 5-16,-3 0-8 16,-1 0-2-16,-1 12 0 0,-1 6-2 15,1 0 4 1,5 4 1-16,1-4-5 0,4 4-1 15,6 0 0-15,0 0-3 16,0-4 0-16,0 0-1 16,8 0-1-16,6-4 0 15,4-2 1-15,2-10 1 16,5-2-1-16,-1 0 4 16,3 0-2-16,5-6-2 15,-7-10-7-15,2-8-5 16,0 3-5-16,-6-6 2 15,-4 10 9-15,-5-2-8 0,-8 1 14 16,-4 5 1 0,0 0-1-16,0 3 0 0,0 2 7 15,0 3-4-15,-7 5 2 16,-2 0-5-16,0 0 0 16,3 0-3-16,-3 9-2 15,4 1 1-15,0 2 1 16,5-2 0-16,0 2-2 15,0-6 1-15,0-2-1 16,3 0-3-16,8-4 8 16,4 0 3-16,6 0 5 15,4-4 0-15,-1-15-3 16,0 6-5-16,-1-5-7 0,-5 5 1 16,-7 7-1-16,-7 6 6 15,-2 0-2-15,-2 0-9 16,0 0-31-16,0 19 43 15,0 4 27-15,0 4-6 16,0 3-4-16,0-2 7 16,0 2-3-16,0-7-10 15,0 0-4-15,0-5-1 16,0-2-6-16,0-2-3 16,0-10-7-16,0 2-1 15,0-2-48-15,14-4-45 16,-1 0-89-16</inkml:trace>
  <inkml:trace contextRef="#ctx0" brushRef="#br0" timeOffset="8459.31">12352 17788 455 0,'0'0'134'16,"0"0"-73"-16,0 0-29 15,0 0 13-15,0 0-45 16,0 0-2-16,0-8-87 16,0 8-31-16,0 0-172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2T17:13:28.518"/>
    </inkml:context>
    <inkml:brush xml:id="br0">
      <inkml:brushProperty name="width" value="0.05292" units="cm"/>
      <inkml:brushProperty name="height" value="0.05292" units="cm"/>
      <inkml:brushProperty name="color" value="#FF0000"/>
    </inkml:brush>
  </inkml:definitions>
  <inkml:trace contextRef="#ctx0" brushRef="#br0">21708 13471 181 0,'0'0'29'15,"0"0"-29"-15,0 0 27 0,0 0 15 16,0 0 13 0,0 0-11-16,0 0-26 15,0-10-13-15,0 10-2 0,0 0 10 16,0 0 2-16,0 0-10 16,0 0 0-16,2 0 5 15,0 0 1-15,0 0 13 16,2 4-4-16,1 3-6 15,0 2 10-15,-3 1-7 16,3 2-3-16,-5 1 7 16,2 0-4-16,0 1-8 15,0 1-1-15,-2-2-3 16,0 3 2-16,0 2 12 16,0-1-6-16,0-3-8 15,0-4-4-15,0-1 2 16,0 4-2-16,0-5 3 15,0 0-4-15,0-1 0 0,0-1 3 16,0 0-3 0,0 0 0-16,2-1 0 0,-2-1 0 15,2 0 2-15,1 0-2 16,-1-4 2-16,0 0-1 16,0 0 1-16,3 1 1 15,4-1 1-15,4 3 1 16,5 1 0-16,5-2 1 15,3-2-1-15,3 0-2 16,4 0-1-16,3 0-2 16,0 0 1-16,2 0-1 15,-1 0 3-15,6 0-3 16,1 0 1-16,6 0-1 0,-4 0 1 16,-1 0-1-1,-3 0-1-15,-2 0 1 0,1 0 1 16,-2 0 0-16,1 0 0 15,3 0-1-15,1-2 2 16,0 0-2-16,4 2 2 16,-6-5-1-16,1 4 0 15,1 1-1-15,-1-4 2 16,3 2-1-16,3 0 2 16,-2 0-1-16,2-2 1 15,-1 1-2-15,2-3 3 16,4 5-1-16,-6-4 1 15,2 2-2-15,1 0 0 16,-5 2 1-16,2-2-2 0,0 2 1 16,1-3-2-16,-2-1 1 15,2 4 0-15,-5-3 1 16,1 1-2-16,-3 3 1 16,0 0-1-16,1 0 0 15,-5 0 0-15,0 0 0 16,-5 0 0-16,3 0 1 15,0 0 0-15,2 0 0 16,-1 0 0-16,-1 0 0 16,2 0 2-16,-4 0-2 15,1-1-1-15,-2-3 0 16,1-1 1-16,-1 1-1 16,0-2 0-16,3 3 2 0,5-3 2 15,-1-2-2-15,6-1 4 16,-1 1-3-16,-1-2-1 15,-1 2 3-15,-5 2-4 16,-5 1 1-16,-2 1-1 16,0 1-1-16,-6 1 2 15,0-2-1-15,-1 2 0 16,-2 0-1-16,5 2 0 16,6 0 1-16,-2-4 1 15,3 3-1-15,-1-2 0 0,-2 3 1 16,3-2 0-1,-3 1 2-15,2-2-1 0,2 1 0 16,-2 1 2-16,4-2-2 16,1 0 0-16,2-2 1 15,3 3-3-15,-1 0 0 16,-2-2 0-16,-2 2-1 16,-7 0 0-16,-4 2 0 15,-3-2 1-15,1 2-1 16,0-2 1-16,-3 0-1 15,-3 2 3-15,4-2-3 16,0 2 1-16,6-2 0 16,2-1-1-16,0 3 1 15,-6-1-1-15,-8 1 0 16,-3-1-1-16,-3 1 2 0,2 0-2 16,1 0 1-1,-6 0 0-15,3 0 0 0,-1 0-2 16,-2 0 2-16,5 0 0 15,1 0 0-15,-1 0 0 16,5 0 1-16,-3 0-1 16,-1 0 1-16,-3 0-1 15,-1 0 2-15,-6 0-1 16,2-3 0-16,1 3-1 16,-5-2-1-16,2 1 1 15,-4 1-2-15,2 0 0 16,-2 0-1-16,0 0-1 15,0 0-24-15,0 0-23 16,0 0-26-16,0 0-42 0,0 0-64 16,0 0-36-16</inkml:trace>
  <inkml:trace contextRef="#ctx0" brushRef="#br0" timeOffset="1798.72">26360 13269 92 0,'0'0'136'0,"0"0"-129"16,0 0 47-16,0 0 25 16,0 0-30-16,0 0-18 15,-2 0-16-15,2 0-5 16,0 9-8-16,-2 4 26 16,-1 1 16-16,3 2-19 15,-2 0-1-15,2-1-5 16,0-1 1-16,-2 5-6 15,2 1-5-15,-3 0-4 16,1 2 1-16,0-3 5 16,-3 0-5-16,3-2-5 0,0-8 1 15,0-1-1 1,2-4-1-16,0-2 0 0,0 0 3 16,-2-2-3-16,2 2 0 15,0-2 0-15,-2 0 2 16,2 0 0-16,0 0 1 15,-3 0 6-15,-1 2-1 16,-6 2-6-16,-2 2 3 16,-7 0 0-16,2 5-4 15,-3-4 0-15,-3 3-1 16,4 2 1-16,-6-2-1 16,2 1 1-16,-1-1-1 15,0-2 0-15,-1-1 1 16,-2 1 1-16,1 0-2 0,1-2 2 15,0-3-1-15,1 1-1 16,0-2 1-16,-5 2 0 16,0-4-1-16,-3 0 0 15,1 0 1-15,0 0-1 16,2 0 0-16,4 1 0 16,1-1 0-16,2 3 0 15,-3-2 0-15,1 2 0 16,1-2 0-16,4-1 0 15,-2 3 0-15,1-3 2 16,-2 0-2-16,2 0 0 16,-5 0 1-16,4 0 0 15,-4 0-1-15,-4 0 0 16,-2 0 1-16,0 0-1 16,-1 0 0-16,-1 0 6 0,0 0-1 15,2 0 6-15,4 0-3 16,-2 0-2-16,2 0-3 15,0 0-1-15,0 0-2 16,0 0 1-16,-4 0-1 16,-2 0 2-16,-5 0-2 15,-4 0 0-15,-3 0 1 16,1 0-1-16,-8 0 0 16,-2 0 1-16,0 0-1 15,-4 4 0-15,2 2 0 16,4-2 1-16,4-1-2 15,5 2 1-15,7-2 0 0,3 1 0 16,4 1 1-16,-2-3-1 16,-3 2 0-16,-1-4 1 15,-6 0-1-15,-1 2 1 16,-2-2-1-16,-3 0 0 16,0 0 0-16,2 0 0 15,5 0 0-15,3 0 0 16,2 0-1-16,4 0 1 15,3 0 0-15,1 0 0 16,3 0 0-16,-1 0 0 16,-2 0-1-16,-4 0 1 15,-5 4 0-15,-3 0 0 16,-2 2 0-16,-1-1 0 0,2 0 0 16,-1 1 1-16,1-2-1 15,3-2 0-15,-1 2 0 16,0 2 0-16,-4-2 0 15,0 4-1-15,-3-2 1 16,-4 2 0-16,-2 0 0 16,-5 0 1-16,2 0-1 15,1 0 0-15,4 0 1 16,2-2-1-16,4 0 0 16,6 0 0-16,3-4 0 15,3 0 1-15,2 2 0 16,2 0-1-16,3-4-1 0,0 2 1 15,1 0 0 1,-3 0 0-16,-6 0 0 0,1-2 0 16,-4 0 0-16,-1 2 0 15,-2-2 1-15,0 0-1 16,0 0 0-16,1 0 2 16,-2 0-2-16,1 0 0 15,5 0 1-15,0-2-1 16,4-2 2-16,0 0-2 15,0-2 1-15,2 2 0 16,3 2 2-16,-1-3-2 16,1 4-1-16,1 1 3 15,6-2 1-15,1 2-3 16,3 0 1-16,1 0 1 16,3 0 0-16,3 0-1 0,2 0 0 15,-3-3 5-15,2 3-5 16,0-1 2-16,1 0 0 15,-2-2 0-15,1 0-4 16,1 0 0-16,-1-1 0 16,0 2-2-16,3-4-11 15,-2 2-20-15,2-2-25 16,0 4-27-16,0-7-54 16,2 2-49-16,0-5-53 15</inkml:trace>
  <inkml:trace contextRef="#ctx0" brushRef="#br0" timeOffset="2328.51">21785 13539 132 0,'0'0'48'0,"0"0"-30"16,0 0 48-16,0 0 0 15,0 0-14-15,0 0-11 16,0-8-19-16,2 8-6 16,-2 0 3-16,0 0-1 15,0 0-9-15,0 6-8 16,0 15 15-16,0 7 16 0,0 5 4 15,0 1-7-15,0-1 1 16,6-3-16-16,-4-6-7 16,0-2-2-16,0-8-2 15,-2-4 2-15,0-5-3 16,2-2-1-16,-2-3 0 16,0 0-1-16,0 0-16 15,0 3-54-15,0 2-94 16,0-1-86-16</inkml:trace>
  <inkml:trace contextRef="#ctx0" brushRef="#br0" timeOffset="3780.17">22626 14325 111 0,'0'0'164'0,"0"0"-152"0,0 0 0 15,0 0 55-15,0 0-35 16,0 0-16-16,-2 0-11 15,2 0-5-15,0 0-2 16,0 0 2-16,0 0 6 16,8 2 6-16,5 0 7 15,8-2 7-15,3 0-7 16,3 0-2-16,-1-2-7 16,3-9-5-16,-2 0 0 15,-2-3-2-15,-3 2-1 0,-2-2-1 16,-6 1 4-1,-1 0-4-15,-6-4 4 0,-3 4 0 16,-2-1-2-16,-2 0-1 16,0-1 0-16,0 4 3 15,0-1-1-15,0 2 1 16,-16-1 2-16,-1 8 3 16,-1-5-2-16,-2 6-2 15,2 0 2-15,0 2-2 16,1 0 1-16,-4 0-1 15,1 0-1-15,-2 12-1 16,0 4 9-16,4 2 5 16,0 1-7-16,2 0 2 15,5 4-7-15,5-4-2 16,2 1 0-16,2 2 3 0,2-4-4 16,0 0-2-16,0-2 2 15,0 0-2-15,6 2 1 16,5-6-1-16,3 2 2 15,-1-2-3-15,5-2 2 16,-1 0-1-16,4-3 1 16,0-3 1-16,0 2-1 15,-1-6-1-15,2 0 2 16,2 0 2-16,1 0 0 16,0 0-3-16,-3-9 0 0,0 1 3 15,-2-2-5 1,-4 4 0-16,-5 0 2 0,-5 0-1 15,1 5 0-15,-3-3-1 16,-1 0-5-16,0-1-7 16,-1-3-11-16,2 0-28 15,-2 2-39-15,0-2-43 16,1 4-85-16</inkml:trace>
  <inkml:trace contextRef="#ctx0" brushRef="#br0" timeOffset="4615.2">23559 13972 76 0,'0'0'19'15,"0"0"11"-15,0 0 63 0,0 0-22 16,0 0-27-16,0 0-6 15,0 0 0-15,0-1-8 16,0 1-1-16,0 0 2 16,-6 0-3-16,-15 0-19 15,-6 0-1-15,-4 0 7 16,-6 0 9-16,1 0-1 16,1 3-5-16,3 0-1 15,8 0 2-15,1 1-10 16,4 1 3-16,0 0 1 15,6-1-1-15,4 0-2 16,5-2 3-16,4-2-3 16,0 0-3-16,0 3 0 15,0-3 4-15,-3 4-3 16,1 0-2-16,0 3 4 0,-2 4 5 16,2 0-4-16,0 6 1 15,2-4-8-15,0 4 5 16,0 3 0-16,0 2-5 15,0 4-1-15,0-2 7 16,0 7 0-16,0-4-8 16,0 3 4-16,0 2-3 15,0-2 3-15,0 1 5 16,0-5-8-16,0-2-2 16,0-2 5-16,0-5-2 15,0-2-3-15,0-3 6 16,4-3-6-16,-2-5 0 0,0 0 2 15,0-2-3 1,3-2 1-16,-3 3 0 0,4-3 0 16,4 1 2-16,-2-1-1 15,5 3 2-15,4-3-1 16,3 0 1-16,4 0-2 16,5 0-2-16,0-4-4 15,0-5-10-15,-2 2-14 16,-3 1-15-16,-9 2-21 15,-3 0-13-15,-10-2-16 16,-2-1-37-16,0 1-123 16</inkml:trace>
  <inkml:trace contextRef="#ctx0" brushRef="#br0" timeOffset="5260.15">23644 14141 247 0,'0'0'15'0,"0"0"12"16,0 0 76-1,0 0-42-15,0 0-23 0,0 0-7 16,0-14 0-16,0 14-23 15,0 18-7-15,0 8 31 16,0 4-4-16,0-2 3 16,0-4-20-16,0-2-1 15,-2-4-3-15,2-3-1 16,-2-4 2-16,2-3-4 16,-2-3-2-16,2-4 0 15,0-1-1-15,0 0 4 16,0 0 4-16,0 0 3 15,0 0 14-15,0-6 9 16,0-10-17-16,0-4-17 16,0-2-1-16,8 0 0 15,3 0-1-15,5-2 0 16,3 1-1-16,2 0 1 0,4 3-2 16,1-1-1-16,0 4 2 15,-1 4-2-15,-5 3 4 16,-7 7-3-16,-3 1 1 15,-6 2-6-15,1 0-7 16,1 5 5-16,1 18 4 16,0 2 6-16,-3 4 0 15,-4-3 2-15,0 2 0 16,0-4-2-16,0-6 0 16,0 0 0-16,0-4 0 15,0-4 0-15,-4 3-2 16,-1-4 1-16,0-1-1 0,1 0-15 15,0-2-6 1,2-2-11-16,2-2-26 0,0-2-26 16,0 0-24-16,0 0-32 15,0 0 12-15</inkml:trace>
  <inkml:trace contextRef="#ctx0" brushRef="#br0" timeOffset="5949.51">23996 14021 273 0,'0'0'125'0,"0"0"-119"15,0 0 56-15,0 0 7 16,0 0-44-16,0 0-12 16,20-14 1-16,-1 14 5 15,4 0 10-15,2 0 1 16,2 0-9-16,-1 0 0 16,1 0-9-16,-1 0-4 0,3-5 1 15,-4 5-4-15,-7-4 1 16,-5 3-1-16,-9 1-1 15,-1 0 1-15,-1 0-2 16,-2 0 0-16,0 0-1 16,0 0 5-16,0 0-7 15,0 0 0-15,0 1 0 16,0 17 0-16,0 9 9 16,0 2-5-16,0 6 2 15,0-1 10-15,0 2-7 16,0 3-3-16,0-3-1 15,0 1 0-15,0 1 1 16,0-1-2-16,0-4 1 16,3-4 0-16,1-8 0 15,1 0-1-15,-5-9-4 16,4-3 0-16,-4-5 1 0,2-4-1 16,-2 0 3-1,0 0-2-15,0 0 3 0,0 0 2 16,0 0 10-1,-15 0-2-15,-16 0-3 0,-8 0-8 16,1 0-1-16,1 0-1 16,3 0-1-16,5 0 0 15,0 0-7-15,9 0-10 16,3 0-3-16,5 0-13 16,5-3-24-16,5-5-36 15,2-2-54-15,0-4-129 16,0-4-1-16</inkml:trace>
  <inkml:trace contextRef="#ctx0" brushRef="#br0" timeOffset="6379.57">24553 13854 239 0,'0'0'281'0,"0"0"-279"16,0 0 78-16,0 0 27 16,0 0-77-16,0 0-22 15,49-2-1-15,-11 8 0 16,-1 16-4-16,4 6 2 16,-3 8 3-16,-3 6-6 15,-8 5-2-15,-4 0 4 0,-13 8-2 16,-10-3-2-1,0 2-7-15,-24 2-10 0,-20-10-14 16,-14 7-10-16,-19-8-48 16,-16 0-91-16,-12-5-91 15</inkml:trace>
  <inkml:trace contextRef="#ctx0" brushRef="#br0" timeOffset="7072.56">22398 14061 210 0,'0'0'31'0,"0"0"-5"15,0 0 98-15,0 0-33 16,0 0-39-16,0 0-3 16,0-4-4-16,0 4-14 15,0 21-20-15,-2 15 26 16,-5 5 4-16,-1 5-9 15,6 2-18-15,-1 0-2 16,3-4 10-16,0 1-20 16,3-5 1-16,14 0-3 15,5-7 0-15,3 2 0 16,4-7-7-16,4 1-13 16,3-4-22-16,10-2-16 15,8-6-58-15,10-9-77 16,5-8-97-16</inkml:trace>
  <inkml:trace contextRef="#ctx0" brushRef="#br0" timeOffset="8156.27">25016 13874 198 0,'0'0'21'16,"0"0"14"-16,0 0 44 15,0 0-24-15,0 0-8 16,0 0-13-16,-2-22 12 16,2 22-1-16,0 0-9 15,0 0-1-15,0 0-11 16,0-2-13-16,0-1-5 15,16 0-4-15,3 0-2 0,6 3 0 16,-5 0 0-16,3 0-2 16,-6 0-1-16,-3 0-3 15,-3 3-1-15,-5 3 0 16,-1 4 1-16,-5 2-10 16,0 2-5-16,0 4 8 15,-5 0 7-15,-12 4-2 16,-8-2 6-16,1 0 1 15,-1-2 1-15,2-4 1 16,6-2 1-16,1-1-1 16,5-2-1-16,1-2 3 0,2-1 3 15,4-5 4-15,2-1-6 16,2 0 3-16,0 0 7 16,0 0 6-16,0 0-4 15,0 0-4-15,6 0-3 16,12 0 5-16,7 0 16 15,6 0-7-15,3 0-19 16,-1 0-2-16,-4-1-2 16,-4-3-5-16,-8 2-14 15,-11 2-23-15,-6 0-29 16,0 0-86-16,-6 0-136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1T14:45:10.472"/>
    </inkml:context>
    <inkml:brush xml:id="br0">
      <inkml:brushProperty name="width" value="0.05292" units="cm"/>
      <inkml:brushProperty name="height" value="0.05292" units="cm"/>
      <inkml:brushProperty name="color" value="#FF0000"/>
    </inkml:brush>
  </inkml:definitions>
  <inkml:trace contextRef="#ctx0" brushRef="#br0">31455 8129 20 0,'0'0'31'0,"0"0"-1"16,0 0 39-16,0 0 12 15,0 0-10-15,0 0-15 16,0 0-6-16,2 0-3 16,-2-3-6-16,0 3-8 0,0-1-3 15,0 1-4-15,0 0 0 16,0 0-6-16,0 0-2 16,0 0 0-16,0 0-5 15,0 0-1-15,-4 0-2 16,-18 7-9-16,-12 12 23 15,-10 4-7-15,-12 4-1 16,-6 11 4-16,-14 11-6 16,-9 10 4-16,-10 14 3 15,-7 8 3-15,-8 9 1 16,-8 0-6-16,-5 0 1 16,-2 0-1-16,1 0-5 0,1-3 5 15,-2-1 11-15,3 0-16 16,6-6-4-16,11 0-3 15,10-6 2-15,8-6-2 16,6-11-7-16,16-11 1 16,13-12 3-16,15-9-4 15,16-12 0-15,9-5-2 16,5-6 2-16,3 0 1 16,4-2-1-16,-2 0-1 15,2 0 1-15,0 0-3 16,0 0-2-16,0 0-3 15,0 0-4-15,0 0-3 16,0 0-11-16,0 0-10 16,0 0-13-16,0 0-38 15,0 0-45-15,0-17-113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8-02T17:53:42.856"/>
    </inkml:context>
    <inkml:brush xml:id="br0">
      <inkml:brushProperty name="width" value="0.05292" units="cm"/>
      <inkml:brushProperty name="height" value="0.05292" units="cm"/>
    </inkml:brush>
  </inkml:definitions>
  <inkml:trace contextRef="#ctx0" brushRef="#br0">15726 10307 30 0,'0'0'58'15,"0"0"-12"-15,0 0 1 16,0 0-11-16,0 0-16 16,0 0 1-16,0 0 9 15,0 0 2-15,0 0 4 16,0-2 0-16,0-2-6 15,0 2-6-15,0-3-8 0,0 2-4 16,0-1 1-16,0-1-1 16,0 4 3-16,0-1 11 15,0 2 2-15,0-3-2 16,0 2-10-16,0 0-1 16,0-4-2-16,-3 3-1 15,0 0 0-15,1-1-2 16,0 3 0-16,2-1 3 15,-4 1 6-15,2 0-3 16,-1-3-5-16,-1 3-6 16,0-1-2-16,-3 1-2 0,0 0-1 15,0-3 0 1,1 3 2-16,-1-1-1 0,0 1 3 16,0 0 0-16,-1 0-1 15,-1 0 4-15,0 0-2 16,2 0 0-16,-1 0-2 15,-1 0-2-15,1 0 2 16,2 0-2-16,-1 0 1 16,3 0 0-16,0 0-2 15,-1 0 2-15,0 0-2 16,1 0 1-16,-3 0 0 16,3 0 0-16,0 1 2 15,0 3-2-15,-2 0-1 16,0 1 1-16,1-1 0 0,1 0 0 15,2 0-1-15,-2 1 0 16,1-1 0-16,-4 5 0 16,3-1 0-16,-3 0 3 15,3 3-1-15,0-4 0 16,-1 0 0-16,0 0 1 16,1-1-1-16,2-2 0 15,-1 0-2-15,1 2 0 16,2 0 0-16,0-2 0 15,-2 0 0-15,0-1 0 16,0 2 0-16,0 1 1 16,-1 0-1-16,1-2 2 15,0 2-2-15,-1-2-2 16,3-2 2-16,0 2-2 16,0 1 1-16,0-3 1 0,0 3 0 15,0-4 0-15,0 6-1 16,0-3 1-16,0 4-1 15,-2-2 1-15,2 2 0 16,0 1 0-16,-2-2-1 16,2 3 1-16,0-2 0 15,0 0 0-15,0 0 1 16,0 2-1-16,0-2 1 16,0 2 1-16,0-2-2 15,0 0 0-15,0 2 0 16,0-4 0-16,0 1 0 0,0-3 0 15,0 2 0-15,0-1 0 16,0-1 0-16,0 2 0 16,0 0 0-16,0 0 0 15,0 1 0-15,0-4-1 16,0 1 1-16,0 0 0 16,2 1-1-16,0-1 1 15,1 1-1-15,1 0 1 16,-1-2 1-16,1 1-1 15,0 1 0-15,1-1 0 16,1 0 0-16,1 0 1 16,2-2 0-16,0 2-1 15,0 0 2-15,-2-2 0 16,1 0-1-16,1 0 0 0,-1 1 1 16,0-2 0-16,1-1 2 15,-3 0-3-15,4 0 1 16,-4 0-1-16,-1 0-1 15,3 0 1-15,-1 0 0 16,2 0 1-16,4 0-2 16,1 0 1-16,-3 0 1 15,2 0-2-15,-3 0 1 16,-2 0-1-16,1-4 1 16,3 0 0-16,-4-2 1 15,1 4-1-15,-3-2 0 16,2 2-1-16,-2-2 1 0,1 2-1 15,-1-1 1 1,-2 0 0-16,4 0-1 0,-4 2 0 16,-2 1 0-16,1 0 0 15,-3-3 0-15,0 3 0 16,0 0-3-16,0-2-3 16,0 2-5-16,0 0-12 15,0 0-22-15,0 0-33 16,0 0-48-16,0 0-91 15,0-7-103-15</inkml:trace>
  <inkml:trace contextRef="#ctx0" brushRef="#br0" timeOffset="1263.05">15440 10533 30 0,'0'0'44'0,"0"0"4"0,0 0-3 16,0 0-9 0,0 0-2-16,0 0 14 15,0 0-8-15,0 0-2 16,0 0 0-16,0 0-4 0,0 0-2 15,0 0-3-15,0 0-1 16,0 0-3 0,2 0-6-16,-2 0-2 0,0 0-2 15,0 0-5-15,0 0 0 16,0 0-1-16,2 0 3 16,-2 0 6-16,0 0 0 15,0 0-2-15,0 0 2 16,0 0-3-16,0 0-3 15,0 0-4-15,0 0-4 16,0 0 1-16,0 0-2 16,0 0 0-16,0 0-2 15,0 0-1-15,3 0 1 16,-1 0-1-16,5 0 1 16,-1 0 4-16,3 0 1 0,3 0-1 15,-6 0-1-15,3 0-2 16,0 0 0-16,-2 0 2 15,1 0-3-15,1-2 0 16,5 0 2-16,1 1 0 16,-1-2 0-16,-1 2-2 15,-2-4-1-15,1 4 2 16,-6-2-2-16,3 1 0 16,-5 1 0-16,1 1-1 15,0 0 1-15,1 0 0 0,-2-3 0 16,1 3 0-1,-1-2 0-15,1 2 0 0,0 0 0 16,-1 0 0-16,0 0 0 16,0-1-1-16,3 1 1 15,0-3 1-15,0 3-1 16,-3 0 0-16,1 0 0 16,-3 0 0-16,2 0 0 15,0 0 0-15,4 0 1 16,-4-2-1-16,-2 2 2 15,3 0-2-15,-3 0 1 16,-2 0-1-16,2-2 3 16,-2 0 3-16,0 0 0 0,2 2 0 15,-2 0 0-15,0 0-2 16,0 0-4-16,0 0 0 16,0 0 0-16,0 0-2 15,0 0-12-15,0 0-15 16,0 0-20-16,0 0-31 15,0 0-45-15,0 0-88 16,0-2-66-16</inkml:trace>
  <inkml:trace contextRef="#ctx0" brushRef="#br0" timeOffset="2941.39">15716 10321 23 0,'0'0'40'0,"0"0"-5"16,0 0-7-1,0 0 5-15,0 0 12 0,0 0-8 16,0 0-8-16,0 0 6 15,0 0-2-15,0 0-3 16,0 0-1-16,0 0 2 16,0 0 1-16,0 0-4 15,0-2-4-15,0 2-4 16,0-2 2-16,-6 2-1 16,-1 0 1-16,1 0-2 15,-2 0-1-15,2 0 2 16,-3 0-5-16,0 0-1 15,0 0 1-15,-2 0 2 16,0 0-2-16,-1 0-4 16,4 0 3-16,1 0-1 0,-2 0-9 15,4 0 0 1,-1 2 2-16,-1-2 0 0,3 2-1 16,-2-2 2-16,0 3 2 15,4-2 0-15,-2-1-3 16,0 1-3-16,-3-1 0 15,5 0-3-15,0 0 1 16,0 0-2 0,0 0 1-16,-2 3-1 0,2-3 3 15,0 0 0-15,-2 0 0 16,-1 2 0-16,3-1-2 16,-4 1 0-16,1 1 2 0,-2-2-1 15,3 4 0 1,-1-3-2-16,1-2 0 0,2 4 1 15,-2-2-1 1,1 2-1-16,-4 2 1 0,3 1 0 16,-3-1 0-16,1 1 0 15,-1 1 0-15,0-2 2 16,5 2-2-16,-3-2 0 16,3 0 0-16,0 0 0 15,0-1 0-15,0 0-1 16,0 1 1-16,-1 0 0 15,3-2 0-15,-2 2-1 16,2-2-3-16,0 2 2 16,0-1 0-16,0 2 1 15,0 1-1-15,0 2 2 16,0 0 0-16,0 0 0 16,0 1 0-16,0-4 2 0,0 4-2 15,0-3 1-15,0-1 0 16,0 1-1-16,0 1 1 15,0-4-1-15,0 3 0 16,0-3 0-16,2-1 0 16,1 1 0-16,-3-3 0 15,2 2 0-15,0 1 0 16,0-2 0-16,-2 1 0 16,2 1 0-16,0-1 0 15,1 0 0-15,-1-3 0 16,2 6 0-16,-1-5 0 15,-1 2 1-15,0 0-2 0,1-1 1 16,-1 1 0-16,2 1 1 16,0-4-1-16,1 5 0 15,-1-1 1-15,3-1-1 16,-2 0 1-16,1-2 0 16,1 0 1-16,-1 2 0 15,2-2-1-15,-2 0 0 16,1 0 0-16,-1 1 0 15,2-2 2-15,-4 0-1 16,2-1-1-16,-1 2-1 16,1-2 0-16,1 3 0 15,-2-3 2-15,-1 1-2 16,3-1 1-16,-1 0-1 0,1 0 1 16,2 0 0-16,0 0 1 15,-1 0-1-15,4 0 0 16,-3 0-1-16,-1 0 1 15,2 0-1-15,-1 0 0 16,-3 0-1-16,1 0 1 16,-1 0 0-16,2 0 0 15,-2 0 0-15,3 0 0 16,-3 0 0-16,4-4 0 16,-4 4 1-16,-4-2-1 15,3 2 0-15,-3-1 0 16,0 1-1-16,0-1-1 0,0-2-2 15,0 1-4-15,2 2 1 16,-2-2-10-16,0 2-8 16,-2 0-16-16,0 0-36 15,0 0-55-15,2-2-93 16,0-4-92-16</inkml:trace>
  <inkml:trace contextRef="#ctx0" brushRef="#br0" timeOffset="4600.72">15710 10288 36 0,'0'0'52'0,"0"0"5"0,0 0-1 16,0 0-13-16,0 0-6 15,0 0 13-15,0-7-9 16,0 5-12-16,0 2 5 16,0 0 3-16,0-3 3 15,0 3-4-15,-3-1-7 16,-1 1-5-16,0-1-3 16,-1 1-7-16,-2 0 3 0,0 0-6 15,1 0 0 1,-3 0 7-16,0 0-5 0,0 0-4 15,-2 0 0-15,0 0 0 16,2 0 3-16,0 0-7 16,3 0 1-16,-4 0-2 15,2 0-2-15,-1 0-1 16,-3 0 1-16,6 0-2 16,-5 0 6-16,5 2-2 15,-2 1-1-15,-1 0 0 16,1 2-1-16,-2-1-1 15,2-1 1-15,1 4-1 16,-2-1 0-16,0 0-1 16,2-2 3-16,1 3 0 15,2-6-3-15,1 3 0 16,-1-1 1-16,1-1-1 16,1 2 1-16,-2 3-1 0,1-3 1 15,-1 4 0-15,2-2 3 16,0 0-2-16,-3 0 0 15,3-2-2-15,2-1 0 16,-2 4 0-16,2-1 0 16,-2 2 0-16,-1 2 2 15,1-2-1-15,2 2 0 16,0-2-1-16,0-2-1 16,0 4 0-16,0-2 1 15,0 0 0-15,0 2 0 16,0-4-2-16,0 2 2 15,0 0 0-15,0 1 0 0,0 0 0 16,0-1 0 0,0 2 2-16,0 2-2 0,5-4 1 15,-3 1 0-15,0-2-1 16,3 0 1-16,-3-2-1 16,0 4 0-16,0-4 0 15,0 0 0-15,3 1 0 16,-3 0 1-16,0-2-1 15,3 2 1-15,-3-5 0 16,0 2-1-16,3 1 2 16,-1 0-2-16,-2 0 1 15,3 1 0-15,-3-4-1 16,2 2 0-16,-2 1 0 0,1-2 1 16,-1 1-1-16,3-2 0 15,-1-1 1-15,-2 3 1 16,0-1-2-16,3-1 3 15,-1 2-2-15,1-1-1 16,2 2 3-16,-3-2-2 16,3 2 0-16,-3-2 1 15,6 2-1-15,-4-2 1 16,-2 0-2-16,5 3 1 16,-3-4-1-16,0 2 0 15,2 0 0-15,-1-2 1 16,-1 1-1-16,1 1 1 0,0-3 0 15,0 1 2-15,-1-1-2 16,1 0-1-16,0 3 2 16,2-3-1-16,-3 0 3 15,3 0-1-15,-2 0 0 16,-2 0 1-16,1 0-1 16,-2 0-1-16,3 0 1 15,0 0-2-15,-2 0 0 16,1 0 0-16,-4 0 0 15,5 0 1-15,-3 0 0 16,0 0-2-16,-1 0 1 16,0 0-1-16,-3 0 0 15,0 0-5-15,2 0-2 0,-2 0-6 16,0 0-10 0,0 0-12-16,0 0-15 0,0 0-45 15,0 0-66-15,2 0-84 16</inkml:trace>
  <inkml:trace contextRef="#ctx0" brushRef="#br0" timeOffset="5870.94">15512 10525 7 0,'0'0'85'0,"0"0"-23"0,0 0 1 16,0 0-18-16,0 0-12 15,0 0-13-15,0 0 2 16,-3 0 9-16,3 0 2 16,0 0 8-16,0 0 4 15,0 0-3-15,0 0-1 16,0 0-14-16,0 0-11 16,0 0-6-16,0 0-4 15,0 0-4-15,0 0 1 16,0 0-2-16,3 0 13 15,10 0 18-15,3 0-6 16,-1 0-6-16,-1 0-5 0,3 0-5 16,1 0-5-1,-1 0-4-15,4 0 1 16,-3 0-2-16,1 0 0 16,-2 0 0-16,-4 0 0 0,-3 0 0 15,-2 0-2-15,-2 0 1 16,1 0 1-16,-3 0-2 15,0 0 0-15,2 0 1 16,-4 0-1-16,0 0 2 16,0 0-1-16,2 0 1 15,-1 0 0-15,-1 0 0 16,0 0 1-16,-2 0-1 16,0 0 0-16,0 0 2 15,0 0-1-15,0 0 0 16,0 0 3-16,0 0 0 15,0 0 1-15,0 0 1 0,0 0 2 16,0 0 0-16,0 0 0 16,0 0 1-16,0 0-1 15,-2 0-4-15,-9 0-4 16,-3 0-1-16,1-1-2 16,-5 1 2-16,3 0 0 15,-1 0-1-15,1 0 0 16,-2 0-2-16,2 0 2 15,-1 0-2-15,3 0 3 16,2 0 0-16,-2 0 1 16,2 0 0-16,1 0-1 15,2 0 1-15,1 1-3 16,1 3-1-16,0-4 2 0,0 2 1 16,2-2-1-16,-1 2-1 15,3 0 2-15,-2-2 0 16,2 2 0-16,-3-2 1 15,2 2-1-15,3-2 0 16,0 0-2-16,0 0-2 16,0 0-1-16,0 0-3 15,0 0-3-15,0 0 2 16,0 0-10-16,0 0-6 16,0 0-10-16,0 0-8 15,0 0-15-15,8 0-37 16,7 0 25-16,3 0-24 0,1 0-43 15</inkml:trace>
  <inkml:trace contextRef="#ctx0" brushRef="#br0" timeOffset="7324.92">15714 10307 55 0,'0'0'70'0,"0"0"-3"16,0 0-10-16,0 0-13 15,0 0-10-15,0 0 16 16,0-4-10-16,0 2-12 16,0 2-4-16,0 0 0 0,-7-2-2 15,3 0-8 1,-2-1 5-16,1 3-2 0,0 0-1 16,-4 0-2-16,3 0-3 15,-3 0-2-15,0 0 3 16,-2 0 4-16,2 0 1 15,-3 0 4-15,2 0-3 16,1 0-6-16,-1 0-4 16,0 0-1-16,-1 0-1 15,1 0-2-15,2 5-3 16,-1 1 0-16,-1-2-1 16,4 0 1-16,-3 0 0 0,3 3 0 15,-1-5 3 1,0 4-1-16,0 0-2 0,1 1 3 15,-1-1 0-15,0-2 1 16,1 2-2-16,-1 1 1 16,5-1-2-16,-2 1-2 15,-1-1 2-15,0 2 0 16,-1 0-1-16,3-2 0 16,-1 3 1-16,-2-1 0 15,3 1 2-15,-1-1-1 16,2-2-2-16,2 0-1 15,0 1-1-15,0-1 0 16,0 0 0-16,0 1-1 16,-3 1 2-16,3 2 0 15,0 3 0-15,0-4 3 16,0 3-3-16,0 1 2 16,0-2 2-16,0 0-4 0,0-4 0 15,0 1 0-15,0-1 0 16,0-1 0-16,0 1 0 15,0 2 0-15,0-2 1 16,5 2-1-16,-1-4 0 16,1 4 0-16,1-1 0 15,1-2 0-15,-3 0 0 16,1-2 1-16,0-1 0 16,1 2-1-16,-2 1 2 15,3-2 2-15,2 0-3 16,-2 0 2-16,2 0 1 15,-3 0-2-15,1-1 0 0,2 1-2 16,-2 1 3-16,1-1-3 16,2 0 0-16,-4-2 1 15,3 2-1-15,0-2 1 16,0 0 1-16,0 0 1 16,-1 0 2-16,4-2-1 15,-3 2-2-15,2 0 1 16,-2-2-3-16,-2 0 1 15,3 0 3-15,0 0-3 16,1 0 2-16,-3 0 0 16,1 0-2-16,1 0 2 15,-6 0-1-15,3 0 2 16,-3 0-1-16,-2 0 0 0,0 0 0 16,-2 0-2-16,2 0 0 15,-2 0 0-15,0 0 0 16,0 0 0-16,0 0 3 15,0 0-2-15,0 0 1 16,0 0-2-16,0 0-1 16,0 0-1-16,0 0-17 15,0 0-28-15,0 0-33 16,0 0-61-16,3 0-100 16,-3 0-120-16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customXml" Target="../ink/ink2.xml"/><Relationship Id="rId9" Type="http://schemas.openxmlformats.org/officeDocument/2006/relationships/customXml" Target="../ink/ink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0.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customXml" Target="../ink/ink6.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FC33-346F-41A6-9D4F-1B11ACA55634}"/>
              </a:ext>
            </a:extLst>
          </p:cNvPr>
          <p:cNvSpPr>
            <a:spLocks noGrp="1"/>
          </p:cNvSpPr>
          <p:nvPr>
            <p:ph type="ctrTitle"/>
          </p:nvPr>
        </p:nvSpPr>
        <p:spPr>
          <a:xfrm>
            <a:off x="575035" y="691746"/>
            <a:ext cx="10585090" cy="3561043"/>
          </a:xfrm>
        </p:spPr>
        <p:txBody>
          <a:bodyPr>
            <a:normAutofit/>
          </a:bodyPr>
          <a:lstStyle/>
          <a:p>
            <a:pPr algn="ctr"/>
            <a:r>
              <a:rPr lang="en-US" sz="4400" dirty="0"/>
              <a:t>Surrogate Gradient Learning in Spiking Neural Networks</a:t>
            </a:r>
            <a:endParaRPr lang="en-IN" sz="4400" dirty="0"/>
          </a:p>
        </p:txBody>
      </p:sp>
      <p:sp>
        <p:nvSpPr>
          <p:cNvPr id="3" name="Subtitle 2">
            <a:extLst>
              <a:ext uri="{FF2B5EF4-FFF2-40B4-BE49-F238E27FC236}">
                <a16:creationId xmlns:a16="http://schemas.microsoft.com/office/drawing/2014/main" id="{AF5943CA-2AA3-4794-A23C-9A1AA4D28D4E}"/>
              </a:ext>
            </a:extLst>
          </p:cNvPr>
          <p:cNvSpPr>
            <a:spLocks noGrp="1"/>
          </p:cNvSpPr>
          <p:nvPr>
            <p:ph type="subTitle" idx="1"/>
          </p:nvPr>
        </p:nvSpPr>
        <p:spPr>
          <a:xfrm>
            <a:off x="575035" y="4385732"/>
            <a:ext cx="10585090" cy="2066902"/>
          </a:xfrm>
        </p:spPr>
        <p:txBody>
          <a:bodyPr/>
          <a:lstStyle/>
          <a:p>
            <a:pPr algn="ctr"/>
            <a:r>
              <a:rPr lang="en-IN" dirty="0"/>
              <a:t>Emre O. Neftci, Hesham Mostafa, and Friedemann Zenk</a:t>
            </a:r>
          </a:p>
        </p:txBody>
      </p:sp>
    </p:spTree>
    <p:extLst>
      <p:ext uri="{BB962C8B-B14F-4D97-AF65-F5344CB8AC3E}">
        <p14:creationId xmlns:p14="http://schemas.microsoft.com/office/powerpoint/2010/main" val="161963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US" dirty="0"/>
              <a:t>The Gradient Backpropagation Rule for Neural Networks (S2)</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US" sz="2400" dirty="0"/>
          </a:p>
          <a:p>
            <a:pPr marL="0" indent="0">
              <a:buNone/>
            </a:pPr>
            <a:r>
              <a:rPr lang="en-US" sz="2400" dirty="0"/>
              <a:t>Learning is typically carried out in forward passes (evaluation of the NN activities) and backward passes (evaluation of </a:t>
            </a:r>
            <a:r>
              <a:rPr lang="el-GR" sz="2400" dirty="0"/>
              <a:t>δ</a:t>
            </a:r>
            <a:r>
              <a:rPr lang="en-US" sz="2400" dirty="0"/>
              <a:t>s).</a:t>
            </a:r>
            <a:endParaRPr lang="en-IN" sz="2400" dirty="0"/>
          </a:p>
        </p:txBody>
      </p:sp>
      <p:pic>
        <p:nvPicPr>
          <p:cNvPr id="6" name="Picture 5">
            <a:extLst>
              <a:ext uri="{FF2B5EF4-FFF2-40B4-BE49-F238E27FC236}">
                <a16:creationId xmlns:a16="http://schemas.microsoft.com/office/drawing/2014/main" id="{46EAEC3F-12A4-42AC-8D30-32B9EDF3BB28}"/>
              </a:ext>
            </a:extLst>
          </p:cNvPr>
          <p:cNvPicPr>
            <a:picLocks noChangeAspect="1"/>
          </p:cNvPicPr>
          <p:nvPr/>
        </p:nvPicPr>
        <p:blipFill>
          <a:blip r:embed="rId2"/>
          <a:stretch>
            <a:fillRect/>
          </a:stretch>
        </p:blipFill>
        <p:spPr>
          <a:xfrm>
            <a:off x="3062287" y="2228321"/>
            <a:ext cx="6067425" cy="885825"/>
          </a:xfrm>
          <a:prstGeom prst="rect">
            <a:avLst/>
          </a:prstGeom>
        </p:spPr>
      </p:pic>
      <p:pic>
        <p:nvPicPr>
          <p:cNvPr id="8" name="Picture 7">
            <a:extLst>
              <a:ext uri="{FF2B5EF4-FFF2-40B4-BE49-F238E27FC236}">
                <a16:creationId xmlns:a16="http://schemas.microsoft.com/office/drawing/2014/main" id="{A8D4FAFC-27A5-48EB-8759-4DF740E46EA0}"/>
              </a:ext>
            </a:extLst>
          </p:cNvPr>
          <p:cNvPicPr>
            <a:picLocks noChangeAspect="1"/>
          </p:cNvPicPr>
          <p:nvPr/>
        </p:nvPicPr>
        <p:blipFill>
          <a:blip r:embed="rId3"/>
          <a:stretch>
            <a:fillRect/>
          </a:stretch>
        </p:blipFill>
        <p:spPr>
          <a:xfrm>
            <a:off x="3371849" y="3324755"/>
            <a:ext cx="5448300" cy="838200"/>
          </a:xfrm>
          <a:prstGeom prst="rect">
            <a:avLst/>
          </a:prstGeom>
        </p:spPr>
      </p:pic>
    </p:spTree>
    <p:extLst>
      <p:ext uri="{BB962C8B-B14F-4D97-AF65-F5344CB8AC3E}">
        <p14:creationId xmlns:p14="http://schemas.microsoft.com/office/powerpoint/2010/main" val="332839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rnn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457200" indent="-457200">
              <a:buFont typeface="+mj-lt"/>
              <a:buAutoNum type="arabicPeriod" startAt="2"/>
            </a:pPr>
            <a:r>
              <a:rPr lang="en-IN" sz="2400" dirty="0"/>
              <a:t>Temporal credit assignment: </a:t>
            </a:r>
          </a:p>
          <a:p>
            <a:pPr marL="914400" lvl="1" indent="-457200">
              <a:buFont typeface="+mj-lt"/>
              <a:buAutoNum type="arabicPeriod"/>
            </a:pPr>
            <a:r>
              <a:rPr lang="en-IN" sz="2200" dirty="0"/>
              <a:t>Backward method: Back propagation through time (BPTT). </a:t>
            </a:r>
            <a:r>
              <a:rPr lang="en-US" sz="2200" dirty="0"/>
              <a:t>This method works backward through time after completing a forward pass.</a:t>
            </a:r>
          </a:p>
          <a:p>
            <a:pPr marL="914400" lvl="1" indent="-457200">
              <a:buFont typeface="+mj-lt"/>
              <a:buAutoNum type="arabicPeriod"/>
            </a:pPr>
            <a:r>
              <a:rPr lang="en-US" sz="2200" dirty="0"/>
              <a:t>Forward method: In some situations, it is beneficial to propagate all necessary information for gradient computation forward in time</a:t>
            </a:r>
            <a:endParaRPr lang="en-IN" sz="2200" dirty="0"/>
          </a:p>
        </p:txBody>
      </p:sp>
      <p:pic>
        <p:nvPicPr>
          <p:cNvPr id="5" name="Picture 4">
            <a:extLst>
              <a:ext uri="{FF2B5EF4-FFF2-40B4-BE49-F238E27FC236}">
                <a16:creationId xmlns:a16="http://schemas.microsoft.com/office/drawing/2014/main" id="{B07D2C5D-447C-409E-AA7C-145DCC9DA10A}"/>
              </a:ext>
            </a:extLst>
          </p:cNvPr>
          <p:cNvPicPr>
            <a:picLocks noChangeAspect="1"/>
          </p:cNvPicPr>
          <p:nvPr/>
        </p:nvPicPr>
        <p:blipFill>
          <a:blip r:embed="rId2"/>
          <a:stretch>
            <a:fillRect/>
          </a:stretch>
        </p:blipFill>
        <p:spPr>
          <a:xfrm>
            <a:off x="2181225" y="4566648"/>
            <a:ext cx="7829550" cy="1495425"/>
          </a:xfrm>
          <a:prstGeom prst="rect">
            <a:avLst/>
          </a:prstGeom>
        </p:spPr>
      </p:pic>
    </p:spTree>
    <p:extLst>
      <p:ext uri="{BB962C8B-B14F-4D97-AF65-F5344CB8AC3E}">
        <p14:creationId xmlns:p14="http://schemas.microsoft.com/office/powerpoint/2010/main" val="1063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US" dirty="0"/>
              <a:t>The Gradient Backpropagation Rule for Neural Networks (S2) - BPTT</a:t>
            </a:r>
            <a:endParaRPr lang="en-IN" dirty="0"/>
          </a:p>
        </p:txBody>
      </p:sp>
      <p:sp>
        <p:nvSpPr>
          <p:cNvPr id="11" name="Content Placeholder 10">
            <a:extLst>
              <a:ext uri="{FF2B5EF4-FFF2-40B4-BE49-F238E27FC236}">
                <a16:creationId xmlns:a16="http://schemas.microsoft.com/office/drawing/2014/main" id="{CADF4266-D2EF-4F1C-B7A6-8AE1979F7F5E}"/>
              </a:ext>
            </a:extLst>
          </p:cNvPr>
          <p:cNvSpPr>
            <a:spLocks noGrp="1"/>
          </p:cNvSpPr>
          <p:nvPr>
            <p:ph sz="half" idx="1"/>
          </p:nvPr>
        </p:nvSpPr>
        <p:spPr>
          <a:xfrm>
            <a:off x="685802" y="2142067"/>
            <a:ext cx="6318314" cy="3649134"/>
          </a:xfrm>
        </p:spPr>
        <p:txBody>
          <a:bodyPr anchor="t">
            <a:normAutofit/>
          </a:bodyPr>
          <a:lstStyle/>
          <a:p>
            <a:pPr marL="0" indent="0">
              <a:buNone/>
            </a:pPr>
            <a:r>
              <a:rPr lang="en-US" sz="2400" dirty="0"/>
              <a:t>The same rule can be applied to recurrent NNs. In this case, the recurrence is “unrolled,” meaning that an auxiliary network is created by making copies of the network for </a:t>
            </a:r>
            <a:r>
              <a:rPr lang="en-IN" sz="2400" dirty="0"/>
              <a:t>each time step.</a:t>
            </a:r>
          </a:p>
        </p:txBody>
      </p:sp>
      <p:pic>
        <p:nvPicPr>
          <p:cNvPr id="10" name="Picture 9">
            <a:extLst>
              <a:ext uri="{FF2B5EF4-FFF2-40B4-BE49-F238E27FC236}">
                <a16:creationId xmlns:a16="http://schemas.microsoft.com/office/drawing/2014/main" id="{6C49960A-F97D-4503-9C64-6AD7368C16F3}"/>
              </a:ext>
            </a:extLst>
          </p:cNvPr>
          <p:cNvPicPr>
            <a:picLocks noChangeAspect="1"/>
          </p:cNvPicPr>
          <p:nvPr/>
        </p:nvPicPr>
        <p:blipFill>
          <a:blip r:embed="rId2"/>
          <a:stretch>
            <a:fillRect/>
          </a:stretch>
        </p:blipFill>
        <p:spPr>
          <a:xfrm>
            <a:off x="7004116" y="2537582"/>
            <a:ext cx="4762745" cy="3177859"/>
          </a:xfrm>
          <a:prstGeom prst="rect">
            <a:avLst/>
          </a:prstGeom>
        </p:spPr>
      </p:pic>
      <p:pic>
        <p:nvPicPr>
          <p:cNvPr id="14" name="Picture 13">
            <a:extLst>
              <a:ext uri="{FF2B5EF4-FFF2-40B4-BE49-F238E27FC236}">
                <a16:creationId xmlns:a16="http://schemas.microsoft.com/office/drawing/2014/main" id="{D829C561-8076-457B-9539-8486A3D4D2BC}"/>
              </a:ext>
            </a:extLst>
          </p:cNvPr>
          <p:cNvPicPr>
            <a:picLocks noChangeAspect="1"/>
          </p:cNvPicPr>
          <p:nvPr/>
        </p:nvPicPr>
        <p:blipFill>
          <a:blip r:embed="rId3"/>
          <a:stretch>
            <a:fillRect/>
          </a:stretch>
        </p:blipFill>
        <p:spPr>
          <a:xfrm>
            <a:off x="595853" y="3724275"/>
            <a:ext cx="6324600" cy="2524125"/>
          </a:xfrm>
          <a:prstGeom prst="rect">
            <a:avLst/>
          </a:prstGeom>
        </p:spPr>
      </p:pic>
    </p:spTree>
    <p:extLst>
      <p:ext uri="{BB962C8B-B14F-4D97-AF65-F5344CB8AC3E}">
        <p14:creationId xmlns:p14="http://schemas.microsoft.com/office/powerpoint/2010/main" val="174857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rnn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BPTT has a space complexity of O(NT), whereas forward method has O(N</a:t>
            </a:r>
            <a:r>
              <a:rPr lang="en-IN" sz="2400" baseline="30000" dirty="0"/>
              <a:t>3</a:t>
            </a:r>
            <a:r>
              <a:rPr lang="en-IN" sz="2400" dirty="0"/>
              <a:t>) due to variable P which can be simplified to O(N</a:t>
            </a:r>
            <a:r>
              <a:rPr lang="en-IN" sz="2400" baseline="30000" dirty="0"/>
              <a:t>2</a:t>
            </a:r>
            <a:r>
              <a:rPr lang="en-IN" sz="2400" dirty="0"/>
              <a:t>) or even O(N).</a:t>
            </a:r>
          </a:p>
          <a:p>
            <a:pPr marL="0" indent="0">
              <a:buNone/>
            </a:pPr>
            <a:r>
              <a:rPr lang="en-IN" sz="2400" dirty="0"/>
              <a:t>From a biological perspective, the forward method is more appealing. </a:t>
            </a:r>
            <a:r>
              <a:rPr lang="en-US" sz="2400" dirty="0"/>
              <a:t>The learning rule can be made consistent with synaptic plasticity in the brain and “three-factor” rules.</a:t>
            </a:r>
            <a:endParaRPr lang="en-IN" sz="2400" dirty="0"/>
          </a:p>
        </p:txBody>
      </p:sp>
    </p:spTree>
    <p:extLst>
      <p:ext uri="{BB962C8B-B14F-4D97-AF65-F5344CB8AC3E}">
        <p14:creationId xmlns:p14="http://schemas.microsoft.com/office/powerpoint/2010/main" val="201628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SNN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Challenges faced while applying the same training methods to SNNs.</a:t>
            </a:r>
          </a:p>
          <a:p>
            <a:pPr marL="457200" indent="-457200">
              <a:buFont typeface="+mj-lt"/>
              <a:buAutoNum type="arabicPeriod"/>
            </a:pPr>
            <a:r>
              <a:rPr lang="en-US" sz="2400" dirty="0"/>
              <a:t>Non-differentiability of the spiking nonlinearity. </a:t>
            </a:r>
          </a:p>
          <a:p>
            <a:pPr marL="457200" indent="-457200">
              <a:buFont typeface="+mj-lt"/>
              <a:buAutoNum type="arabicPeriod"/>
            </a:pPr>
            <a:r>
              <a:rPr lang="en-US" sz="2400" dirty="0"/>
              <a:t>Standard BP can be expensive in terms of computation, memory, and communication and may be poorly suited to the constraints dictated by the hardware that implements it. The forward method is better in this case, but scaling it to larger networks causes it to be bound by the processing units memory.</a:t>
            </a:r>
            <a:endParaRPr lang="en-IN" sz="2400" dirty="0"/>
          </a:p>
        </p:txBody>
      </p:sp>
    </p:spTree>
    <p:extLst>
      <p:ext uri="{BB962C8B-B14F-4D97-AF65-F5344CB8AC3E}">
        <p14:creationId xmlns:p14="http://schemas.microsoft.com/office/powerpoint/2010/main" val="393200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SNN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The most common approaches to rectify 1 are:</a:t>
            </a:r>
          </a:p>
          <a:p>
            <a:pPr marL="457200" indent="-457200">
              <a:buAutoNum type="arabicParenR"/>
            </a:pPr>
            <a:r>
              <a:rPr lang="en-US" sz="2400" dirty="0"/>
              <a:t>resorting to entirely biologically inspired local learning rules for the hidden units;*</a:t>
            </a:r>
          </a:p>
          <a:p>
            <a:pPr marL="457200" indent="-457200">
              <a:buAutoNum type="arabicParenR"/>
            </a:pPr>
            <a:r>
              <a:rPr lang="en-US" sz="2400" dirty="0"/>
              <a:t>translating conventionally trained “rate-based” NNs to SNNs;*</a:t>
            </a:r>
          </a:p>
          <a:p>
            <a:pPr marL="457200" indent="-457200">
              <a:buAutoNum type="arabicParenR"/>
            </a:pPr>
            <a:r>
              <a:rPr lang="en-US" sz="2400" dirty="0"/>
              <a:t>smoothing the network model to be continuously differentiable;</a:t>
            </a:r>
          </a:p>
          <a:p>
            <a:pPr marL="457200" indent="-457200">
              <a:buAutoNum type="arabicParenR"/>
            </a:pPr>
            <a:r>
              <a:rPr lang="en-US" sz="2400" dirty="0"/>
              <a:t>defining an SG as a continuous relaxation of the real gradients. </a:t>
            </a:r>
            <a:endParaRPr lang="en-IN" sz="2400" dirty="0"/>
          </a:p>
        </p:txBody>
      </p:sp>
      <p:sp>
        <p:nvSpPr>
          <p:cNvPr id="4" name="TextBox 3">
            <a:extLst>
              <a:ext uri="{FF2B5EF4-FFF2-40B4-BE49-F238E27FC236}">
                <a16:creationId xmlns:a16="http://schemas.microsoft.com/office/drawing/2014/main" id="{462DE838-A055-4EE6-BEEE-DAB260710958}"/>
              </a:ext>
            </a:extLst>
          </p:cNvPr>
          <p:cNvSpPr txBox="1"/>
          <p:nvPr/>
        </p:nvSpPr>
        <p:spPr>
          <a:xfrm>
            <a:off x="8427563" y="5920033"/>
            <a:ext cx="3308808" cy="369332"/>
          </a:xfrm>
          <a:prstGeom prst="rect">
            <a:avLst/>
          </a:prstGeom>
          <a:noFill/>
        </p:spPr>
        <p:txBody>
          <a:bodyPr wrap="square" rtlCol="0">
            <a:spAutoFit/>
          </a:bodyPr>
          <a:lstStyle/>
          <a:p>
            <a:r>
              <a:rPr lang="en-IN" dirty="0"/>
              <a:t>* : not discussed in this paper</a:t>
            </a:r>
          </a:p>
        </p:txBody>
      </p:sp>
    </p:spTree>
    <p:extLst>
      <p:ext uri="{BB962C8B-B14F-4D97-AF65-F5344CB8AC3E}">
        <p14:creationId xmlns:p14="http://schemas.microsoft.com/office/powerpoint/2010/main" val="183981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Smoothing the Network model</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Smooth models can be further categorized into</a:t>
            </a:r>
          </a:p>
          <a:p>
            <a:pPr marL="457200" indent="-457200">
              <a:buAutoNum type="arabicParenR"/>
            </a:pPr>
            <a:r>
              <a:rPr lang="en-US" sz="2400" dirty="0"/>
              <a:t>soft nonlinearity models; </a:t>
            </a:r>
          </a:p>
          <a:p>
            <a:pPr marL="457200" indent="-457200">
              <a:buAutoNum type="arabicParenR"/>
            </a:pPr>
            <a:r>
              <a:rPr lang="en-US" sz="2400" dirty="0"/>
              <a:t>probabilistic models, for which gradients are well defined only in expectation, </a:t>
            </a:r>
          </a:p>
          <a:p>
            <a:pPr marL="457200" indent="-457200">
              <a:buAutoNum type="arabicParenR"/>
            </a:pPr>
            <a:r>
              <a:rPr lang="en-US" sz="2400" dirty="0"/>
              <a:t>or models that rely entirely on rate; or </a:t>
            </a:r>
          </a:p>
          <a:p>
            <a:pPr marL="457200" indent="-457200">
              <a:buAutoNum type="arabicParenR"/>
            </a:pPr>
            <a:r>
              <a:rPr lang="en-US" sz="2400" dirty="0"/>
              <a:t>Models that rely on single-spike temporal codes.</a:t>
            </a:r>
            <a:endParaRPr lang="en-IN" sz="2400" dirty="0"/>
          </a:p>
        </p:txBody>
      </p:sp>
    </p:spTree>
    <p:extLst>
      <p:ext uri="{BB962C8B-B14F-4D97-AF65-F5344CB8AC3E}">
        <p14:creationId xmlns:p14="http://schemas.microsoft.com/office/powerpoint/2010/main" val="303046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(1) Soft non-linearity models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a:t>
            </a:r>
            <a:r>
              <a:rPr lang="en-IN" sz="2400" dirty="0"/>
              <a:t>Huh and Sejnowski) Replace the delta function with g, a gate function</a:t>
            </a:r>
            <a:r>
              <a:rPr lang="en-US" sz="2400" dirty="0"/>
              <a:t> with narrow support called the active zone. This allows the synaptic current to be activated in a gradual manner throughout the active zone. The soft threshold models compromise on one of the key features of SNNs, i.e., the </a:t>
            </a:r>
            <a:r>
              <a:rPr lang="en-US" sz="2400" i="1" dirty="0"/>
              <a:t>binary spike propagation.</a:t>
            </a:r>
          </a:p>
          <a:p>
            <a:pPr marL="0" indent="0">
              <a:buNone/>
            </a:pPr>
            <a:endParaRPr lang="en-IN" sz="2400" dirty="0"/>
          </a:p>
        </p:txBody>
      </p:sp>
      <p:pic>
        <p:nvPicPr>
          <p:cNvPr id="5" name="Picture 4">
            <a:extLst>
              <a:ext uri="{FF2B5EF4-FFF2-40B4-BE49-F238E27FC236}">
                <a16:creationId xmlns:a16="http://schemas.microsoft.com/office/drawing/2014/main" id="{A51CD654-0369-4081-AC08-5F105A960CED}"/>
              </a:ext>
            </a:extLst>
          </p:cNvPr>
          <p:cNvPicPr>
            <a:picLocks noChangeAspect="1"/>
          </p:cNvPicPr>
          <p:nvPr/>
        </p:nvPicPr>
        <p:blipFill rotWithShape="1">
          <a:blip r:embed="rId2"/>
          <a:srcRect b="37142"/>
          <a:stretch/>
        </p:blipFill>
        <p:spPr>
          <a:xfrm>
            <a:off x="2403834" y="3802614"/>
            <a:ext cx="6863483" cy="2833856"/>
          </a:xfrm>
          <a:prstGeom prst="rect">
            <a:avLst/>
          </a:prstGeom>
        </p:spPr>
      </p:pic>
    </p:spTree>
    <p:extLst>
      <p:ext uri="{BB962C8B-B14F-4D97-AF65-F5344CB8AC3E}">
        <p14:creationId xmlns:p14="http://schemas.microsoft.com/office/powerpoint/2010/main" val="403128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(2) probabilistic models </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Stochasticity effectively smooths out discontinuous binary nonlinearity, which makes it possible to define a gradient on expectation values.</a:t>
            </a:r>
            <a:endParaRPr lang="en-IN" sz="2400" dirty="0"/>
          </a:p>
          <a:p>
            <a:pPr marL="0" indent="0">
              <a:buNone/>
            </a:pPr>
            <a:r>
              <a:rPr lang="en-IN" sz="2400" dirty="0"/>
              <a:t>[</a:t>
            </a:r>
            <a:r>
              <a:rPr lang="en-US" sz="2400" dirty="0"/>
              <a:t>Estimating or Propagating Gradients Through Stochastic Neurons for Conditional Computation, </a:t>
            </a:r>
            <a:r>
              <a:rPr lang="en-IN" sz="2400" dirty="0"/>
              <a:t>Bengio].</a:t>
            </a:r>
          </a:p>
          <a:p>
            <a:pPr marL="0" indent="0">
              <a:buNone/>
            </a:pPr>
            <a:endParaRPr lang="en-IN" sz="2400" dirty="0"/>
          </a:p>
          <a:p>
            <a:pPr marL="0" indent="0">
              <a:buNone/>
            </a:pPr>
            <a:endParaRPr lang="en-IN" sz="2400" dirty="0"/>
          </a:p>
        </p:txBody>
      </p:sp>
      <p:pic>
        <p:nvPicPr>
          <p:cNvPr id="5" name="Picture 4">
            <a:extLst>
              <a:ext uri="{FF2B5EF4-FFF2-40B4-BE49-F238E27FC236}">
                <a16:creationId xmlns:a16="http://schemas.microsoft.com/office/drawing/2014/main" id="{1AD43BFB-D1DC-4B9B-9AF7-59F7D983C1B4}"/>
              </a:ext>
            </a:extLst>
          </p:cNvPr>
          <p:cNvPicPr>
            <a:picLocks noChangeAspect="1"/>
          </p:cNvPicPr>
          <p:nvPr/>
        </p:nvPicPr>
        <p:blipFill>
          <a:blip r:embed="rId2"/>
          <a:stretch>
            <a:fillRect/>
          </a:stretch>
        </p:blipFill>
        <p:spPr>
          <a:xfrm>
            <a:off x="904973" y="4037431"/>
            <a:ext cx="1269477" cy="628297"/>
          </a:xfrm>
          <a:prstGeom prst="rect">
            <a:avLst/>
          </a:prstGeom>
        </p:spPr>
      </p:pic>
      <p:pic>
        <p:nvPicPr>
          <p:cNvPr id="9" name="Picture 8">
            <a:extLst>
              <a:ext uri="{FF2B5EF4-FFF2-40B4-BE49-F238E27FC236}">
                <a16:creationId xmlns:a16="http://schemas.microsoft.com/office/drawing/2014/main" id="{C9BF8784-7344-41ED-8BEC-4D00F35C1EF9}"/>
              </a:ext>
            </a:extLst>
          </p:cNvPr>
          <p:cNvPicPr>
            <a:picLocks noChangeAspect="1"/>
          </p:cNvPicPr>
          <p:nvPr/>
        </p:nvPicPr>
        <p:blipFill>
          <a:blip r:embed="rId3"/>
          <a:stretch>
            <a:fillRect/>
          </a:stretch>
        </p:blipFill>
        <p:spPr>
          <a:xfrm>
            <a:off x="2846895" y="4037431"/>
            <a:ext cx="2265242" cy="1114254"/>
          </a:xfrm>
          <a:prstGeom prst="rect">
            <a:avLst/>
          </a:prstGeom>
        </p:spPr>
      </p:pic>
      <p:pic>
        <p:nvPicPr>
          <p:cNvPr id="13" name="Picture 12">
            <a:extLst>
              <a:ext uri="{FF2B5EF4-FFF2-40B4-BE49-F238E27FC236}">
                <a16:creationId xmlns:a16="http://schemas.microsoft.com/office/drawing/2014/main" id="{E4330B3F-5019-41BA-A3CF-76F6DA7375B7}"/>
              </a:ext>
            </a:extLst>
          </p:cNvPr>
          <p:cNvPicPr>
            <a:picLocks noChangeAspect="1"/>
          </p:cNvPicPr>
          <p:nvPr/>
        </p:nvPicPr>
        <p:blipFill>
          <a:blip r:embed="rId4"/>
          <a:stretch>
            <a:fillRect/>
          </a:stretch>
        </p:blipFill>
        <p:spPr>
          <a:xfrm>
            <a:off x="7595860" y="3602831"/>
            <a:ext cx="2827826" cy="590550"/>
          </a:xfrm>
          <a:prstGeom prst="rect">
            <a:avLst/>
          </a:prstGeom>
        </p:spPr>
      </p:pic>
      <p:pic>
        <p:nvPicPr>
          <p:cNvPr id="15" name="Picture 14">
            <a:extLst>
              <a:ext uri="{FF2B5EF4-FFF2-40B4-BE49-F238E27FC236}">
                <a16:creationId xmlns:a16="http://schemas.microsoft.com/office/drawing/2014/main" id="{40F9968A-FE32-425B-8302-98046B229953}"/>
              </a:ext>
            </a:extLst>
          </p:cNvPr>
          <p:cNvPicPr>
            <a:picLocks noChangeAspect="1"/>
          </p:cNvPicPr>
          <p:nvPr/>
        </p:nvPicPr>
        <p:blipFill>
          <a:blip r:embed="rId5"/>
          <a:stretch>
            <a:fillRect/>
          </a:stretch>
        </p:blipFill>
        <p:spPr>
          <a:xfrm>
            <a:off x="7804860" y="5654145"/>
            <a:ext cx="2409825" cy="590550"/>
          </a:xfrm>
          <a:prstGeom prst="rect">
            <a:avLst/>
          </a:prstGeom>
        </p:spPr>
      </p:pic>
      <p:pic>
        <p:nvPicPr>
          <p:cNvPr id="17" name="Picture 16">
            <a:extLst>
              <a:ext uri="{FF2B5EF4-FFF2-40B4-BE49-F238E27FC236}">
                <a16:creationId xmlns:a16="http://schemas.microsoft.com/office/drawing/2014/main" id="{6031E1FA-3F28-4786-A46E-3F5F27577328}"/>
              </a:ext>
            </a:extLst>
          </p:cNvPr>
          <p:cNvPicPr>
            <a:picLocks noChangeAspect="1"/>
          </p:cNvPicPr>
          <p:nvPr/>
        </p:nvPicPr>
        <p:blipFill>
          <a:blip r:embed="rId6"/>
          <a:stretch>
            <a:fillRect/>
          </a:stretch>
        </p:blipFill>
        <p:spPr>
          <a:xfrm>
            <a:off x="2248729" y="5295900"/>
            <a:ext cx="3543300" cy="400050"/>
          </a:xfrm>
          <a:prstGeom prst="rect">
            <a:avLst/>
          </a:prstGeom>
        </p:spPr>
      </p:pic>
      <p:pic>
        <p:nvPicPr>
          <p:cNvPr id="19" name="Picture 18">
            <a:extLst>
              <a:ext uri="{FF2B5EF4-FFF2-40B4-BE49-F238E27FC236}">
                <a16:creationId xmlns:a16="http://schemas.microsoft.com/office/drawing/2014/main" id="{0E85F9E3-367E-4CAC-9D89-8C62EA8CBBD8}"/>
              </a:ext>
            </a:extLst>
          </p:cNvPr>
          <p:cNvPicPr>
            <a:picLocks noChangeAspect="1"/>
          </p:cNvPicPr>
          <p:nvPr/>
        </p:nvPicPr>
        <p:blipFill>
          <a:blip r:embed="rId7"/>
          <a:stretch>
            <a:fillRect/>
          </a:stretch>
        </p:blipFill>
        <p:spPr>
          <a:xfrm>
            <a:off x="6262908" y="4396955"/>
            <a:ext cx="2665904" cy="396890"/>
          </a:xfrm>
          <a:prstGeom prst="rect">
            <a:avLst/>
          </a:prstGeom>
        </p:spPr>
      </p:pic>
      <p:pic>
        <p:nvPicPr>
          <p:cNvPr id="21" name="Picture 20">
            <a:extLst>
              <a:ext uri="{FF2B5EF4-FFF2-40B4-BE49-F238E27FC236}">
                <a16:creationId xmlns:a16="http://schemas.microsoft.com/office/drawing/2014/main" id="{4A814851-706A-439F-9285-DCDCA6ADCBF3}"/>
              </a:ext>
            </a:extLst>
          </p:cNvPr>
          <p:cNvPicPr>
            <a:picLocks noChangeAspect="1"/>
          </p:cNvPicPr>
          <p:nvPr/>
        </p:nvPicPr>
        <p:blipFill>
          <a:blip r:embed="rId8"/>
          <a:stretch>
            <a:fillRect/>
          </a:stretch>
        </p:blipFill>
        <p:spPr>
          <a:xfrm>
            <a:off x="9218773" y="4173009"/>
            <a:ext cx="2409825" cy="619125"/>
          </a:xfrm>
          <a:prstGeom prst="rect">
            <a:avLst/>
          </a:prstGeom>
        </p:spPr>
      </p:pic>
      <p:pic>
        <p:nvPicPr>
          <p:cNvPr id="23" name="Picture 22">
            <a:extLst>
              <a:ext uri="{FF2B5EF4-FFF2-40B4-BE49-F238E27FC236}">
                <a16:creationId xmlns:a16="http://schemas.microsoft.com/office/drawing/2014/main" id="{910A3C3A-E7B5-4D90-BD27-C3A243C2E345}"/>
              </a:ext>
            </a:extLst>
          </p:cNvPr>
          <p:cNvPicPr>
            <a:picLocks noChangeAspect="1"/>
          </p:cNvPicPr>
          <p:nvPr/>
        </p:nvPicPr>
        <p:blipFill>
          <a:blip r:embed="rId9"/>
          <a:stretch>
            <a:fillRect/>
          </a:stretch>
        </p:blipFill>
        <p:spPr>
          <a:xfrm>
            <a:off x="8142999" y="5025911"/>
            <a:ext cx="1571625" cy="495300"/>
          </a:xfrm>
          <a:prstGeom prst="rect">
            <a:avLst/>
          </a:prstGeom>
        </p:spPr>
      </p:pic>
    </p:spTree>
    <p:extLst>
      <p:ext uri="{BB962C8B-B14F-4D97-AF65-F5344CB8AC3E}">
        <p14:creationId xmlns:p14="http://schemas.microsoft.com/office/powerpoint/2010/main" val="111859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Rate coding networks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The main idea is that spike rate is the underlying information-carrying quantity. For many plausible neuron models, the suprathreshold firing rate depends smoothly on the neuron input.</a:t>
            </a:r>
          </a:p>
          <a:p>
            <a:pPr marL="0" indent="0">
              <a:buNone/>
            </a:pPr>
            <a:r>
              <a:rPr lang="en-US" sz="2400" dirty="0"/>
              <a:t>This input-output dependence is captured by the f-I curve of a neuron. In such cases, the derivative of the f-I curves is suitable for gradient-based optimization.</a:t>
            </a:r>
            <a:endParaRPr lang="en-IN" sz="2400" dirty="0"/>
          </a:p>
        </p:txBody>
      </p:sp>
    </p:spTree>
    <p:extLst>
      <p:ext uri="{BB962C8B-B14F-4D97-AF65-F5344CB8AC3E}">
        <p14:creationId xmlns:p14="http://schemas.microsoft.com/office/powerpoint/2010/main" val="61280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ormAutofit/>
          </a:bodyPr>
          <a:lstStyle/>
          <a:p>
            <a:pPr marL="0" indent="0">
              <a:buNone/>
            </a:pPr>
            <a:r>
              <a:rPr lang="en-US" sz="2400" dirty="0"/>
              <a:t>RNNs and biological NNs share several properties, such as a similar general architecture, temporal dynamics, and learning through weight adjustments.</a:t>
            </a:r>
          </a:p>
          <a:p>
            <a:pPr marL="0" indent="0">
              <a:buNone/>
            </a:pPr>
            <a:r>
              <a:rPr lang="en-US" sz="2400" dirty="0"/>
              <a:t>Efficiently training large-scale RNNs is challenging due to a variety of extrinsic factors (noise and non-stationarity of the data), but also due to the inherent difficulties (optimizing functions with long-range temporal and spatial dependencies). </a:t>
            </a:r>
          </a:p>
          <a:p>
            <a:pPr marL="0" indent="0">
              <a:buNone/>
            </a:pPr>
            <a:r>
              <a:rPr lang="en-US" sz="2400" dirty="0"/>
              <a:t>In SNNs and binary RNNs, these difficulties are compounded by the nondifferentiable dynamics implied by the binary nature of their outputs</a:t>
            </a:r>
            <a:endParaRPr lang="en-IN" sz="2400" dirty="0"/>
          </a:p>
        </p:txBody>
      </p:sp>
    </p:spTree>
    <p:extLst>
      <p:ext uri="{BB962C8B-B14F-4D97-AF65-F5344CB8AC3E}">
        <p14:creationId xmlns:p14="http://schemas.microsoft.com/office/powerpoint/2010/main" val="24691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Rate coding networks</a:t>
            </a:r>
          </a:p>
        </p:txBody>
      </p:sp>
      <p:sp>
        <p:nvSpPr>
          <p:cNvPr id="11" name="Content Placeholder 10">
            <a:extLst>
              <a:ext uri="{FF2B5EF4-FFF2-40B4-BE49-F238E27FC236}">
                <a16:creationId xmlns:a16="http://schemas.microsoft.com/office/drawing/2014/main" id="{A84610BE-16A2-4AA1-BE8F-65AACBC8DC14}"/>
              </a:ext>
            </a:extLst>
          </p:cNvPr>
          <p:cNvSpPr>
            <a:spLocks noGrp="1"/>
          </p:cNvSpPr>
          <p:nvPr>
            <p:ph sz="half" idx="1"/>
          </p:nvPr>
        </p:nvSpPr>
        <p:spPr>
          <a:xfrm>
            <a:off x="685801" y="1913641"/>
            <a:ext cx="4995334" cy="4198071"/>
          </a:xfrm>
        </p:spPr>
        <p:txBody>
          <a:bodyPr anchor="t">
            <a:normAutofit/>
          </a:bodyPr>
          <a:lstStyle/>
          <a:p>
            <a:pPr marL="0" indent="0">
              <a:buNone/>
            </a:pPr>
            <a:r>
              <a:rPr lang="en-IN" sz="2400" dirty="0"/>
              <a:t>[</a:t>
            </a:r>
            <a:r>
              <a:rPr lang="en-US" sz="2400" dirty="0"/>
              <a:t>Spiking Deep Networks with LIF Neurons</a:t>
            </a:r>
            <a:r>
              <a:rPr lang="en-IN" sz="2400" dirty="0"/>
              <a:t>]</a:t>
            </a:r>
          </a:p>
          <a:p>
            <a:pPr marL="0" indent="0">
              <a:buNone/>
            </a:pPr>
            <a:r>
              <a:rPr lang="en-IN" sz="2400" dirty="0"/>
              <a:t>LIF:</a:t>
            </a:r>
          </a:p>
          <a:p>
            <a:pPr marL="0" indent="0">
              <a:buNone/>
            </a:pPr>
            <a:endParaRPr lang="en-IN" sz="2400" dirty="0"/>
          </a:p>
          <a:p>
            <a:pPr marL="0" indent="0">
              <a:buNone/>
            </a:pPr>
            <a:r>
              <a:rPr lang="en-IN" sz="2400" dirty="0"/>
              <a:t>Soft LIF with noise: </a:t>
            </a:r>
          </a:p>
        </p:txBody>
      </p:sp>
      <p:sp>
        <p:nvSpPr>
          <p:cNvPr id="12" name="Content Placeholder 11">
            <a:extLst>
              <a:ext uri="{FF2B5EF4-FFF2-40B4-BE49-F238E27FC236}">
                <a16:creationId xmlns:a16="http://schemas.microsoft.com/office/drawing/2014/main" id="{6D88AA5F-C07F-476C-B9E7-FCF7C6938798}"/>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FFD1B277-1F37-43B2-8883-4B2CB0CED256}"/>
              </a:ext>
            </a:extLst>
          </p:cNvPr>
          <p:cNvPicPr>
            <a:picLocks noChangeAspect="1"/>
          </p:cNvPicPr>
          <p:nvPr/>
        </p:nvPicPr>
        <p:blipFill>
          <a:blip r:embed="rId2"/>
          <a:stretch>
            <a:fillRect/>
          </a:stretch>
        </p:blipFill>
        <p:spPr>
          <a:xfrm>
            <a:off x="5392132" y="2065867"/>
            <a:ext cx="6799868" cy="3743325"/>
          </a:xfrm>
          <a:prstGeom prst="rect">
            <a:avLst/>
          </a:prstGeom>
        </p:spPr>
      </p:pic>
      <p:pic>
        <p:nvPicPr>
          <p:cNvPr id="14" name="Picture 13">
            <a:extLst>
              <a:ext uri="{FF2B5EF4-FFF2-40B4-BE49-F238E27FC236}">
                <a16:creationId xmlns:a16="http://schemas.microsoft.com/office/drawing/2014/main" id="{273D8F7C-1E56-4249-9FD0-C6D002079E34}"/>
              </a:ext>
            </a:extLst>
          </p:cNvPr>
          <p:cNvPicPr>
            <a:picLocks noChangeAspect="1"/>
          </p:cNvPicPr>
          <p:nvPr/>
        </p:nvPicPr>
        <p:blipFill>
          <a:blip r:embed="rId3"/>
          <a:stretch>
            <a:fillRect/>
          </a:stretch>
        </p:blipFill>
        <p:spPr>
          <a:xfrm>
            <a:off x="1374773" y="2880153"/>
            <a:ext cx="3943350" cy="600075"/>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3C534E9-214E-44A9-AC16-1FEAA8A6AC07}"/>
                  </a:ext>
                </a:extLst>
              </p14:cNvPr>
              <p14:cNvContentPartPr/>
              <p14:nvPr/>
            </p14:nvContentPartPr>
            <p14:xfrm>
              <a:off x="3984323" y="3445421"/>
              <a:ext cx="1474560" cy="258840"/>
            </p14:xfrm>
          </p:contentPart>
        </mc:Choice>
        <mc:Fallback xmlns="">
          <p:pic>
            <p:nvPicPr>
              <p:cNvPr id="15" name="Ink 14">
                <a:extLst>
                  <a:ext uri="{FF2B5EF4-FFF2-40B4-BE49-F238E27FC236}">
                    <a16:creationId xmlns:a16="http://schemas.microsoft.com/office/drawing/2014/main" id="{93C534E9-214E-44A9-AC16-1FEAA8A6AC07}"/>
                  </a:ext>
                </a:extLst>
              </p:cNvPr>
              <p:cNvPicPr/>
              <p:nvPr/>
            </p:nvPicPr>
            <p:blipFill>
              <a:blip r:embed="rId5"/>
              <a:stretch>
                <a:fillRect/>
              </a:stretch>
            </p:blipFill>
            <p:spPr>
              <a:xfrm>
                <a:off x="3974963" y="3436061"/>
                <a:ext cx="1493280" cy="277560"/>
              </a:xfrm>
              <a:prstGeom prst="rect">
                <a:avLst/>
              </a:prstGeom>
            </p:spPr>
          </p:pic>
        </mc:Fallback>
      </mc:AlternateContent>
      <p:pic>
        <p:nvPicPr>
          <p:cNvPr id="17" name="Picture 16">
            <a:extLst>
              <a:ext uri="{FF2B5EF4-FFF2-40B4-BE49-F238E27FC236}">
                <a16:creationId xmlns:a16="http://schemas.microsoft.com/office/drawing/2014/main" id="{D36C1FEB-5147-406C-9E9A-ECECDCAFF475}"/>
              </a:ext>
            </a:extLst>
          </p:cNvPr>
          <p:cNvPicPr>
            <a:picLocks noChangeAspect="1"/>
          </p:cNvPicPr>
          <p:nvPr/>
        </p:nvPicPr>
        <p:blipFill>
          <a:blip r:embed="rId6"/>
          <a:stretch>
            <a:fillRect/>
          </a:stretch>
        </p:blipFill>
        <p:spPr>
          <a:xfrm>
            <a:off x="1202228" y="4859782"/>
            <a:ext cx="4152900" cy="600075"/>
          </a:xfrm>
          <a:prstGeom prst="rect">
            <a:avLst/>
          </a:prstGeom>
        </p:spPr>
      </p:pic>
      <p:pic>
        <p:nvPicPr>
          <p:cNvPr id="19" name="Picture 18">
            <a:extLst>
              <a:ext uri="{FF2B5EF4-FFF2-40B4-BE49-F238E27FC236}">
                <a16:creationId xmlns:a16="http://schemas.microsoft.com/office/drawing/2014/main" id="{B7EC6787-A3E6-4E83-8430-7A7A53CB5F7A}"/>
              </a:ext>
            </a:extLst>
          </p:cNvPr>
          <p:cNvPicPr>
            <a:picLocks noChangeAspect="1"/>
          </p:cNvPicPr>
          <p:nvPr/>
        </p:nvPicPr>
        <p:blipFill>
          <a:blip r:embed="rId7"/>
          <a:stretch>
            <a:fillRect/>
          </a:stretch>
        </p:blipFill>
        <p:spPr>
          <a:xfrm>
            <a:off x="2173778" y="4317544"/>
            <a:ext cx="2209800" cy="466725"/>
          </a:xfrm>
          <a:prstGeom prst="rect">
            <a:avLst/>
          </a:prstGeom>
        </p:spPr>
      </p:pic>
      <p:pic>
        <p:nvPicPr>
          <p:cNvPr id="21" name="Picture 20">
            <a:extLst>
              <a:ext uri="{FF2B5EF4-FFF2-40B4-BE49-F238E27FC236}">
                <a16:creationId xmlns:a16="http://schemas.microsoft.com/office/drawing/2014/main" id="{3569170B-5168-4DCB-A31F-B6078BD25D86}"/>
              </a:ext>
            </a:extLst>
          </p:cNvPr>
          <p:cNvPicPr>
            <a:picLocks noChangeAspect="1"/>
          </p:cNvPicPr>
          <p:nvPr/>
        </p:nvPicPr>
        <p:blipFill>
          <a:blip r:embed="rId8"/>
          <a:stretch>
            <a:fillRect/>
          </a:stretch>
        </p:blipFill>
        <p:spPr>
          <a:xfrm>
            <a:off x="2576249" y="5693118"/>
            <a:ext cx="1400175" cy="581025"/>
          </a:xfrm>
          <a:prstGeom prst="rect">
            <a:avLst/>
          </a:prstGeom>
        </p:spPr>
      </p:pic>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C24E2123-BDDF-4DF6-8125-895F93787C28}"/>
                  </a:ext>
                </a:extLst>
              </p14:cNvPr>
              <p14:cNvContentPartPr/>
              <p14:nvPr/>
            </p14:nvContentPartPr>
            <p14:xfrm>
              <a:off x="2736000" y="6140160"/>
              <a:ext cx="1711080" cy="429840"/>
            </p14:xfrm>
          </p:contentPart>
        </mc:Choice>
        <mc:Fallback xmlns="">
          <p:pic>
            <p:nvPicPr>
              <p:cNvPr id="22" name="Ink 21">
                <a:extLst>
                  <a:ext uri="{FF2B5EF4-FFF2-40B4-BE49-F238E27FC236}">
                    <a16:creationId xmlns:a16="http://schemas.microsoft.com/office/drawing/2014/main" id="{C24E2123-BDDF-4DF6-8125-895F93787C28}"/>
                  </a:ext>
                </a:extLst>
              </p:cNvPr>
              <p:cNvPicPr/>
              <p:nvPr/>
            </p:nvPicPr>
            <p:blipFill>
              <a:blip r:embed="rId10"/>
              <a:stretch>
                <a:fillRect/>
              </a:stretch>
            </p:blipFill>
            <p:spPr>
              <a:xfrm>
                <a:off x="2726640" y="6130800"/>
                <a:ext cx="1729800" cy="448560"/>
              </a:xfrm>
              <a:prstGeom prst="rect">
                <a:avLst/>
              </a:prstGeom>
            </p:spPr>
          </p:pic>
        </mc:Fallback>
      </mc:AlternateContent>
    </p:spTree>
    <p:extLst>
      <p:ext uri="{BB962C8B-B14F-4D97-AF65-F5344CB8AC3E}">
        <p14:creationId xmlns:p14="http://schemas.microsoft.com/office/powerpoint/2010/main" val="150609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Rate coding networks</a:t>
            </a:r>
          </a:p>
        </p:txBody>
      </p:sp>
      <p:sp>
        <p:nvSpPr>
          <p:cNvPr id="11" name="Content Placeholder 10">
            <a:extLst>
              <a:ext uri="{FF2B5EF4-FFF2-40B4-BE49-F238E27FC236}">
                <a16:creationId xmlns:a16="http://schemas.microsoft.com/office/drawing/2014/main" id="{A84610BE-16A2-4AA1-BE8F-65AACBC8DC14}"/>
              </a:ext>
            </a:extLst>
          </p:cNvPr>
          <p:cNvSpPr>
            <a:spLocks noGrp="1"/>
          </p:cNvSpPr>
          <p:nvPr>
            <p:ph idx="1"/>
          </p:nvPr>
        </p:nvSpPr>
        <p:spPr/>
        <p:txBody>
          <a:bodyPr anchor="t">
            <a:normAutofit/>
          </a:bodyPr>
          <a:lstStyle/>
          <a:p>
            <a:pPr marL="0" indent="0">
              <a:buNone/>
            </a:pPr>
            <a:r>
              <a:rPr lang="en-US" sz="2400" dirty="0"/>
              <a:t>The distinction between rate coding and probabilistic networks can be blurry because many probabilistic network implementations use rate coding at the output level.</a:t>
            </a:r>
          </a:p>
          <a:p>
            <a:pPr marL="0" indent="0">
              <a:buNone/>
            </a:pPr>
            <a:r>
              <a:rPr lang="en-US" sz="2400" dirty="0"/>
              <a:t>Probabilistic models are based on a firing probability densities. Importantly, the firing probability of a neuron is a continuous function.</a:t>
            </a:r>
          </a:p>
          <a:p>
            <a:pPr marL="0" indent="0">
              <a:buNone/>
            </a:pPr>
            <a:r>
              <a:rPr lang="en-US" sz="2400" dirty="0"/>
              <a:t>In contrast, deterministic networks always emit a fixed-integer number of spikes for a given input. </a:t>
            </a:r>
            <a:endParaRPr lang="en-IN" sz="2400" dirty="0"/>
          </a:p>
        </p:txBody>
      </p:sp>
    </p:spTree>
    <p:extLst>
      <p:ext uri="{BB962C8B-B14F-4D97-AF65-F5344CB8AC3E}">
        <p14:creationId xmlns:p14="http://schemas.microsoft.com/office/powerpoint/2010/main" val="4232354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(4) single-spike timing-coding networks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In such a temporal coding setting, individual spikes could carry significantly more information than rate-based schemes that consider only the total number of spikes in an interval.</a:t>
            </a:r>
          </a:p>
          <a:p>
            <a:pPr marL="0" indent="0">
              <a:buNone/>
            </a:pPr>
            <a:r>
              <a:rPr lang="en-US" sz="2400" dirty="0"/>
              <a:t>[Error-backpropagation in temporally encoded networks of spiking neuron] The approximation only holds when the weights to a neuron are not altered such that the membrane potential no longer reaches threshold, and the neuron hence no longer fires. It is a potential problem, but can be countered by encoding input into the network in such a way that early spikes are automatically “more important” than later spikes.</a:t>
            </a:r>
            <a:endParaRPr lang="en-IN" sz="2400" dirty="0"/>
          </a:p>
        </p:txBody>
      </p:sp>
    </p:spTree>
    <p:extLst>
      <p:ext uri="{BB962C8B-B14F-4D97-AF65-F5344CB8AC3E}">
        <p14:creationId xmlns:p14="http://schemas.microsoft.com/office/powerpoint/2010/main" val="218785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(4) single-spike timing-coding networks</a:t>
            </a:r>
          </a:p>
        </p:txBody>
      </p:sp>
      <p:pic>
        <p:nvPicPr>
          <p:cNvPr id="5" name="Picture 4">
            <a:extLst>
              <a:ext uri="{FF2B5EF4-FFF2-40B4-BE49-F238E27FC236}">
                <a16:creationId xmlns:a16="http://schemas.microsoft.com/office/drawing/2014/main" id="{7766B449-BB48-4B5C-B937-EF8A82999FBF}"/>
              </a:ext>
            </a:extLst>
          </p:cNvPr>
          <p:cNvPicPr>
            <a:picLocks noChangeAspect="1"/>
          </p:cNvPicPr>
          <p:nvPr/>
        </p:nvPicPr>
        <p:blipFill rotWithShape="1">
          <a:blip r:embed="rId2"/>
          <a:srcRect l="8274" r="8314"/>
          <a:stretch/>
        </p:blipFill>
        <p:spPr>
          <a:xfrm>
            <a:off x="141402" y="1872813"/>
            <a:ext cx="6570483" cy="4572000"/>
          </a:xfrm>
          <a:prstGeom prst="rect">
            <a:avLst/>
          </a:prstGeom>
        </p:spPr>
      </p:pic>
      <p:pic>
        <p:nvPicPr>
          <p:cNvPr id="9" name="Content Placeholder 8">
            <a:extLst>
              <a:ext uri="{FF2B5EF4-FFF2-40B4-BE49-F238E27FC236}">
                <a16:creationId xmlns:a16="http://schemas.microsoft.com/office/drawing/2014/main" id="{C23C930A-ADEF-47D0-8489-B061E5F29403}"/>
              </a:ext>
            </a:extLst>
          </p:cNvPr>
          <p:cNvPicPr>
            <a:picLocks noGrp="1" noChangeAspect="1"/>
          </p:cNvPicPr>
          <p:nvPr>
            <p:ph idx="1"/>
          </p:nvPr>
        </p:nvPicPr>
        <p:blipFill>
          <a:blip r:embed="rId3"/>
          <a:stretch>
            <a:fillRect/>
          </a:stretch>
        </p:blipFill>
        <p:spPr>
          <a:xfrm>
            <a:off x="7487502" y="2405155"/>
            <a:ext cx="4210050" cy="647700"/>
          </a:xfrm>
        </p:spPr>
      </p:pic>
      <p:pic>
        <p:nvPicPr>
          <p:cNvPr id="7" name="Picture 6">
            <a:extLst>
              <a:ext uri="{FF2B5EF4-FFF2-40B4-BE49-F238E27FC236}">
                <a16:creationId xmlns:a16="http://schemas.microsoft.com/office/drawing/2014/main" id="{D725D92B-1834-47B1-BA27-4F7980D1A06C}"/>
              </a:ext>
            </a:extLst>
          </p:cNvPr>
          <p:cNvPicPr>
            <a:picLocks noChangeAspect="1"/>
          </p:cNvPicPr>
          <p:nvPr/>
        </p:nvPicPr>
        <p:blipFill>
          <a:blip r:embed="rId4"/>
          <a:stretch>
            <a:fillRect/>
          </a:stretch>
        </p:blipFill>
        <p:spPr>
          <a:xfrm>
            <a:off x="8754327" y="1596588"/>
            <a:ext cx="1676400" cy="552450"/>
          </a:xfrm>
          <a:prstGeom prst="rect">
            <a:avLst/>
          </a:prstGeom>
        </p:spPr>
      </p:pic>
      <p:pic>
        <p:nvPicPr>
          <p:cNvPr id="11" name="Picture 10">
            <a:extLst>
              <a:ext uri="{FF2B5EF4-FFF2-40B4-BE49-F238E27FC236}">
                <a16:creationId xmlns:a16="http://schemas.microsoft.com/office/drawing/2014/main" id="{439D719B-CF3F-4662-93BF-FE2432B7A075}"/>
              </a:ext>
            </a:extLst>
          </p:cNvPr>
          <p:cNvPicPr>
            <a:picLocks noChangeAspect="1"/>
          </p:cNvPicPr>
          <p:nvPr/>
        </p:nvPicPr>
        <p:blipFill>
          <a:blip r:embed="rId5"/>
          <a:stretch>
            <a:fillRect/>
          </a:stretch>
        </p:blipFill>
        <p:spPr>
          <a:xfrm>
            <a:off x="7722938" y="3136026"/>
            <a:ext cx="3974614" cy="3120495"/>
          </a:xfrm>
          <a:prstGeom prst="rect">
            <a:avLst/>
          </a:prstGeom>
        </p:spPr>
      </p:pic>
    </p:spTree>
    <p:extLst>
      <p:ext uri="{BB962C8B-B14F-4D97-AF65-F5344CB8AC3E}">
        <p14:creationId xmlns:p14="http://schemas.microsoft.com/office/powerpoint/2010/main" val="30513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(4) single-spike timing-coding networks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Although the spike-timing formulation does, in some cases, yield well-defined gradients, it may suffer from certain limitations. For instance, the formulation of SpikeProp required each hidden unit to emit exactly one spike per trial because it is impossible to define firing time for quiescent units.</a:t>
            </a:r>
            <a:endParaRPr lang="en-IN" sz="2400" dirty="0"/>
          </a:p>
        </p:txBody>
      </p:sp>
      <p:pic>
        <p:nvPicPr>
          <p:cNvPr id="5" name="Picture 4">
            <a:extLst>
              <a:ext uri="{FF2B5EF4-FFF2-40B4-BE49-F238E27FC236}">
                <a16:creationId xmlns:a16="http://schemas.microsoft.com/office/drawing/2014/main" id="{5179040E-5C02-4E8C-AA95-AC929A509D38}"/>
              </a:ext>
            </a:extLst>
          </p:cNvPr>
          <p:cNvPicPr>
            <a:picLocks noChangeAspect="1"/>
          </p:cNvPicPr>
          <p:nvPr/>
        </p:nvPicPr>
        <p:blipFill>
          <a:blip r:embed="rId2"/>
          <a:stretch>
            <a:fillRect/>
          </a:stretch>
        </p:blipFill>
        <p:spPr>
          <a:xfrm>
            <a:off x="4157662" y="2065867"/>
            <a:ext cx="3876675" cy="790575"/>
          </a:xfrm>
          <a:prstGeom prst="rect">
            <a:avLst/>
          </a:prstGeom>
        </p:spPr>
      </p:pic>
    </p:spTree>
    <p:extLst>
      <p:ext uri="{BB962C8B-B14F-4D97-AF65-F5344CB8AC3E}">
        <p14:creationId xmlns:p14="http://schemas.microsoft.com/office/powerpoint/2010/main" val="2238807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Surrogate gradients</a:t>
            </a:r>
          </a:p>
        </p:txBody>
      </p:sp>
      <p:sp>
        <p:nvSpPr>
          <p:cNvPr id="6" name="Content Placeholder 5">
            <a:extLst>
              <a:ext uri="{FF2B5EF4-FFF2-40B4-BE49-F238E27FC236}">
                <a16:creationId xmlns:a16="http://schemas.microsoft.com/office/drawing/2014/main" id="{6821C8D0-27EC-4628-BEFB-2398A4EE2650}"/>
              </a:ext>
            </a:extLst>
          </p:cNvPr>
          <p:cNvSpPr>
            <a:spLocks noGrp="1"/>
          </p:cNvSpPr>
          <p:nvPr>
            <p:ph idx="1"/>
          </p:nvPr>
        </p:nvSpPr>
        <p:spPr/>
        <p:txBody>
          <a:bodyPr anchor="t">
            <a:normAutofit/>
          </a:bodyPr>
          <a:lstStyle/>
          <a:p>
            <a:pPr marL="0" indent="0">
              <a:buNone/>
            </a:pPr>
            <a:r>
              <a:rPr lang="en-US" sz="2400" dirty="0"/>
              <a:t>Instead of changing the model definition as in the smoothed approaches, an SG is introduced.</a:t>
            </a:r>
          </a:p>
          <a:p>
            <a:pPr marL="0" indent="0">
              <a:buNone/>
            </a:pPr>
            <a:r>
              <a:rPr lang="en-US" sz="2400" dirty="0"/>
              <a:t>Consider SGs, which constitute a continuous relaxation of the non-smooth spiking nonlinearity for purposes of numerical optimization.</a:t>
            </a:r>
          </a:p>
          <a:p>
            <a:pPr marL="0" indent="0">
              <a:buNone/>
            </a:pPr>
            <a:r>
              <a:rPr lang="en-US" sz="2400" dirty="0"/>
              <a:t>Also consider SGs with more profound changes that explicitly affect locality of the underlying optimization algorithms themselves to improve the computational and/or memory access overhead of the learning process.</a:t>
            </a:r>
            <a:endParaRPr lang="en-IN" sz="2400" dirty="0"/>
          </a:p>
        </p:txBody>
      </p:sp>
    </p:spTree>
    <p:extLst>
      <p:ext uri="{BB962C8B-B14F-4D97-AF65-F5344CB8AC3E}">
        <p14:creationId xmlns:p14="http://schemas.microsoft.com/office/powerpoint/2010/main" val="213539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Surrogate gradient</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sz="half" idx="1"/>
          </p:nvPr>
        </p:nvSpPr>
        <p:spPr>
          <a:xfrm>
            <a:off x="685801" y="2142066"/>
            <a:ext cx="6365447" cy="4106333"/>
          </a:xfrm>
        </p:spPr>
        <p:txBody>
          <a:bodyPr anchor="t">
            <a:normAutofit fontScale="92500"/>
          </a:bodyPr>
          <a:lstStyle/>
          <a:p>
            <a:pPr marL="0" indent="0">
              <a:buNone/>
            </a:pPr>
            <a:r>
              <a:rPr lang="en-US" sz="2400" dirty="0"/>
              <a:t>Linear interpolation between the random initial and final (post-optimization) weight matrices of the hidden-layer inputs W</a:t>
            </a:r>
            <a:r>
              <a:rPr lang="en-US" sz="2400" baseline="30000" dirty="0"/>
              <a:t>(1). </a:t>
            </a:r>
            <a:r>
              <a:rPr lang="en-IN" sz="2400" dirty="0"/>
              <a:t> </a:t>
            </a:r>
          </a:p>
          <a:p>
            <a:pPr marL="0" indent="0">
              <a:buNone/>
            </a:pPr>
            <a:r>
              <a:rPr lang="en-US" sz="2400" dirty="0"/>
              <a:t>Note that the “true gradient” is calculated via the finite differences method. Importantly, the SG approximates the true gradient but retains favorable properties for optimization, i.e., continuity and finiteness. The SG can be thought of as the gradient of a virtual surrogate loss function [the violet curve in (a) obtained by numerical integration of the SG and scaled to match loss at the initial and final points]. </a:t>
            </a:r>
            <a:endParaRPr lang="en-US" sz="2400" baseline="30000" dirty="0"/>
          </a:p>
        </p:txBody>
      </p:sp>
      <p:pic>
        <p:nvPicPr>
          <p:cNvPr id="4" name="Picture 3">
            <a:extLst>
              <a:ext uri="{FF2B5EF4-FFF2-40B4-BE49-F238E27FC236}">
                <a16:creationId xmlns:a16="http://schemas.microsoft.com/office/drawing/2014/main" id="{7D764047-800F-4F70-98E2-5F705A0FE024}"/>
              </a:ext>
            </a:extLst>
          </p:cNvPr>
          <p:cNvPicPr>
            <a:picLocks noChangeAspect="1"/>
          </p:cNvPicPr>
          <p:nvPr/>
        </p:nvPicPr>
        <p:blipFill rotWithShape="1">
          <a:blip r:embed="rId2"/>
          <a:srcRect r="2847"/>
          <a:stretch/>
        </p:blipFill>
        <p:spPr>
          <a:xfrm>
            <a:off x="6980234" y="0"/>
            <a:ext cx="5211766" cy="6858000"/>
          </a:xfrm>
          <a:prstGeom prst="rect">
            <a:avLst/>
          </a:prstGeom>
        </p:spPr>
      </p:pic>
    </p:spTree>
    <p:extLst>
      <p:ext uri="{BB962C8B-B14F-4D97-AF65-F5344CB8AC3E}">
        <p14:creationId xmlns:p14="http://schemas.microsoft.com/office/powerpoint/2010/main" val="3802619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US" dirty="0"/>
              <a:t>Surrogate derivatives for the spiking nonlinearity</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sz="half" idx="1"/>
          </p:nvPr>
        </p:nvSpPr>
        <p:spPr>
          <a:xfrm>
            <a:off x="685802" y="2142067"/>
            <a:ext cx="6063790" cy="3649134"/>
          </a:xfrm>
        </p:spPr>
        <p:txBody>
          <a:bodyPr anchor="t">
            <a:normAutofit/>
          </a:bodyPr>
          <a:lstStyle/>
          <a:p>
            <a:pPr marL="0" indent="0">
              <a:buNone/>
            </a:pPr>
            <a:r>
              <a:rPr lang="en-US" sz="2400" dirty="0"/>
              <a:t>Within the algorithm, each occurrence of the spiking nonlinearity derivative is replaced by the derivative of a continuously differentiable function.</a:t>
            </a:r>
          </a:p>
          <a:p>
            <a:pPr marL="0" indent="0">
              <a:buNone/>
            </a:pPr>
            <a:r>
              <a:rPr lang="en-US" sz="2400" dirty="0"/>
              <a:t>These non-linearities, have a common underlying theme: All functions are nonlinear and monotonically increase toward the firing threshold.</a:t>
            </a:r>
            <a:endParaRPr lang="en-IN" sz="2400" dirty="0"/>
          </a:p>
        </p:txBody>
      </p:sp>
      <p:pic>
        <p:nvPicPr>
          <p:cNvPr id="5" name="Picture 4">
            <a:extLst>
              <a:ext uri="{FF2B5EF4-FFF2-40B4-BE49-F238E27FC236}">
                <a16:creationId xmlns:a16="http://schemas.microsoft.com/office/drawing/2014/main" id="{2E187D57-7523-495B-800F-1428A44F0FF8}"/>
              </a:ext>
            </a:extLst>
          </p:cNvPr>
          <p:cNvPicPr>
            <a:picLocks noChangeAspect="1"/>
          </p:cNvPicPr>
          <p:nvPr/>
        </p:nvPicPr>
        <p:blipFill>
          <a:blip r:embed="rId2"/>
          <a:stretch>
            <a:fillRect/>
          </a:stretch>
        </p:blipFill>
        <p:spPr>
          <a:xfrm>
            <a:off x="6676387" y="1618720"/>
            <a:ext cx="5362575" cy="4695825"/>
          </a:xfrm>
          <a:prstGeom prst="rect">
            <a:avLst/>
          </a:prstGeom>
        </p:spPr>
      </p:pic>
    </p:spTree>
    <p:extLst>
      <p:ext uri="{BB962C8B-B14F-4D97-AF65-F5344CB8AC3E}">
        <p14:creationId xmlns:p14="http://schemas.microsoft.com/office/powerpoint/2010/main" val="2000072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Applications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A selection of applications of smooth or SGs to SNNs, which exploit both the internal continuous-time dynamics of the neurons and their event driven nature:</a:t>
            </a:r>
          </a:p>
          <a:p>
            <a:pPr marL="457200" indent="-457200">
              <a:buAutoNum type="arabicPeriod"/>
            </a:pPr>
            <a:r>
              <a:rPr lang="en-US" sz="2400" dirty="0"/>
              <a:t>Feedback alignment and random error BP</a:t>
            </a:r>
            <a:endParaRPr lang="en-IN" sz="2400" dirty="0"/>
          </a:p>
          <a:p>
            <a:pPr marL="457200" indent="-457200">
              <a:buAutoNum type="arabicPeriod"/>
            </a:pPr>
            <a:r>
              <a:rPr lang="en-US" sz="2400" dirty="0"/>
              <a:t>Supervised learning with local three-factor learning rules</a:t>
            </a:r>
            <a:endParaRPr lang="en-IN" sz="2400" dirty="0"/>
          </a:p>
          <a:p>
            <a:pPr marL="457200" indent="-457200">
              <a:buAutoNum type="arabicPeriod"/>
            </a:pPr>
            <a:r>
              <a:rPr lang="en-IN" sz="2400" dirty="0"/>
              <a:t>Learning using local errors</a:t>
            </a:r>
          </a:p>
          <a:p>
            <a:pPr marL="457200" indent="-457200">
              <a:buAutoNum type="arabicPeriod"/>
            </a:pPr>
            <a:r>
              <a:rPr lang="en-US" sz="2400" dirty="0"/>
              <a:t>Learning using gradients of spike times</a:t>
            </a:r>
            <a:endParaRPr lang="en-IN" sz="2400" dirty="0"/>
          </a:p>
        </p:txBody>
      </p:sp>
    </p:spTree>
    <p:extLst>
      <p:ext uri="{BB962C8B-B14F-4D97-AF65-F5344CB8AC3E}">
        <p14:creationId xmlns:p14="http://schemas.microsoft.com/office/powerpoint/2010/main" val="3194572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1E9C6F-94ED-4B7E-ACA0-BC34991E52E0}"/>
              </a:ext>
            </a:extLst>
          </p:cNvPr>
          <p:cNvPicPr>
            <a:picLocks noChangeAspect="1"/>
          </p:cNvPicPr>
          <p:nvPr/>
        </p:nvPicPr>
        <p:blipFill rotWithShape="1">
          <a:blip r:embed="rId2"/>
          <a:srcRect l="1482" t="600"/>
          <a:stretch/>
        </p:blipFill>
        <p:spPr>
          <a:xfrm>
            <a:off x="3317400" y="671755"/>
            <a:ext cx="5557199" cy="5514490"/>
          </a:xfrm>
          <a:prstGeom prst="rect">
            <a:avLst/>
          </a:prstGeom>
        </p:spPr>
      </p:pic>
    </p:spTree>
    <p:extLst>
      <p:ext uri="{BB962C8B-B14F-4D97-AF65-F5344CB8AC3E}">
        <p14:creationId xmlns:p14="http://schemas.microsoft.com/office/powerpoint/2010/main" val="148316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Recurrent neural network (S1)</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sz="half" idx="1"/>
          </p:nvPr>
        </p:nvSpPr>
        <p:spPr>
          <a:xfrm>
            <a:off x="685801" y="2142067"/>
            <a:ext cx="6271179" cy="3649134"/>
          </a:xfrm>
        </p:spPr>
        <p:txBody>
          <a:bodyPr>
            <a:normAutofit lnSpcReduction="10000"/>
          </a:bodyPr>
          <a:lstStyle/>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The term RNNs refer to networks whose state evolves in time according to a set of recurrent dynamical equations. Such dynamical recurrence can be because of the explicit presence of recurrent synaptic connections between neurons in the network.</a:t>
            </a:r>
            <a:endParaRPr lang="en-IN" sz="2400" dirty="0"/>
          </a:p>
        </p:txBody>
      </p:sp>
      <p:pic>
        <p:nvPicPr>
          <p:cNvPr id="5" name="Picture 4">
            <a:extLst>
              <a:ext uri="{FF2B5EF4-FFF2-40B4-BE49-F238E27FC236}">
                <a16:creationId xmlns:a16="http://schemas.microsoft.com/office/drawing/2014/main" id="{738AC890-15E2-4375-8D05-EF20F7B283F4}"/>
              </a:ext>
            </a:extLst>
          </p:cNvPr>
          <p:cNvPicPr>
            <a:picLocks noChangeAspect="1"/>
          </p:cNvPicPr>
          <p:nvPr/>
        </p:nvPicPr>
        <p:blipFill>
          <a:blip r:embed="rId2"/>
          <a:stretch>
            <a:fillRect/>
          </a:stretch>
        </p:blipFill>
        <p:spPr>
          <a:xfrm>
            <a:off x="7636908" y="1545681"/>
            <a:ext cx="3180318" cy="4841903"/>
          </a:xfrm>
          <a:prstGeom prst="rect">
            <a:avLst/>
          </a:prstGeom>
        </p:spPr>
      </p:pic>
      <p:pic>
        <p:nvPicPr>
          <p:cNvPr id="7" name="Picture 6">
            <a:extLst>
              <a:ext uri="{FF2B5EF4-FFF2-40B4-BE49-F238E27FC236}">
                <a16:creationId xmlns:a16="http://schemas.microsoft.com/office/drawing/2014/main" id="{AE1F20E2-BB4F-4EE6-A9EF-C0F2E1F17E48}"/>
              </a:ext>
            </a:extLst>
          </p:cNvPr>
          <p:cNvPicPr>
            <a:picLocks noChangeAspect="1"/>
          </p:cNvPicPr>
          <p:nvPr/>
        </p:nvPicPr>
        <p:blipFill>
          <a:blip r:embed="rId3"/>
          <a:stretch>
            <a:fillRect/>
          </a:stretch>
        </p:blipFill>
        <p:spPr>
          <a:xfrm>
            <a:off x="614891" y="1733550"/>
            <a:ext cx="5895975" cy="1695450"/>
          </a:xfrm>
          <a:prstGeom prst="rect">
            <a:avLst/>
          </a:prstGeom>
        </p:spPr>
      </p:pic>
    </p:spTree>
    <p:extLst>
      <p:ext uri="{BB962C8B-B14F-4D97-AF65-F5344CB8AC3E}">
        <p14:creationId xmlns:p14="http://schemas.microsoft.com/office/powerpoint/2010/main" val="300272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(1) </a:t>
            </a:r>
            <a:r>
              <a:rPr lang="en-US" sz="3600" dirty="0"/>
              <a:t>Feedback alignment and random error BP</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These are approximations to the gradient BP rule that sidestep the nonlocality problem by replacing weights in the BP rule with random ones.</a:t>
            </a:r>
          </a:p>
          <a:p>
            <a:pPr marL="0" indent="0">
              <a:buNone/>
            </a:pPr>
            <a:endParaRPr lang="en-US" sz="2400" dirty="0"/>
          </a:p>
          <a:p>
            <a:pPr marL="0" indent="0">
              <a:buNone/>
            </a:pPr>
            <a:endParaRPr lang="en-US" sz="2400" dirty="0"/>
          </a:p>
          <a:p>
            <a:pPr marL="0" indent="0">
              <a:buNone/>
            </a:pPr>
            <a:r>
              <a:rPr lang="en-US" sz="2400" dirty="0"/>
              <a:t>Where G is the fixed, random weight matrix that breaks the dependency on W.</a:t>
            </a:r>
          </a:p>
          <a:p>
            <a:pPr marL="0" indent="0">
              <a:buNone/>
            </a:pPr>
            <a:r>
              <a:rPr lang="en-US" sz="2400" dirty="0"/>
              <a:t>Simulation studies have shown that, during learning, the network adjusts its feedforward weights such that they partially align with the (random) feedback weights, thus permitting them to convey useful error information</a:t>
            </a:r>
            <a:endParaRPr lang="en-IN" sz="2400" dirty="0"/>
          </a:p>
        </p:txBody>
      </p:sp>
      <p:pic>
        <p:nvPicPr>
          <p:cNvPr id="5" name="Picture 4">
            <a:extLst>
              <a:ext uri="{FF2B5EF4-FFF2-40B4-BE49-F238E27FC236}">
                <a16:creationId xmlns:a16="http://schemas.microsoft.com/office/drawing/2014/main" id="{54D55D0C-2EB8-4D81-85E5-A9136D3D3761}"/>
              </a:ext>
            </a:extLst>
          </p:cNvPr>
          <p:cNvPicPr>
            <a:picLocks noChangeAspect="1"/>
          </p:cNvPicPr>
          <p:nvPr/>
        </p:nvPicPr>
        <p:blipFill>
          <a:blip r:embed="rId2"/>
          <a:stretch>
            <a:fillRect/>
          </a:stretch>
        </p:blipFill>
        <p:spPr>
          <a:xfrm>
            <a:off x="6877427" y="3160474"/>
            <a:ext cx="4138203" cy="770996"/>
          </a:xfrm>
          <a:prstGeom prst="rect">
            <a:avLst/>
          </a:prstGeom>
        </p:spPr>
      </p:pic>
      <p:pic>
        <p:nvPicPr>
          <p:cNvPr id="6" name="Picture 5">
            <a:extLst>
              <a:ext uri="{FF2B5EF4-FFF2-40B4-BE49-F238E27FC236}">
                <a16:creationId xmlns:a16="http://schemas.microsoft.com/office/drawing/2014/main" id="{CA7F6CBD-1B1F-4C5B-8F60-484535743CC8}"/>
              </a:ext>
            </a:extLst>
          </p:cNvPr>
          <p:cNvPicPr>
            <a:picLocks noChangeAspect="1"/>
          </p:cNvPicPr>
          <p:nvPr/>
        </p:nvPicPr>
        <p:blipFill>
          <a:blip r:embed="rId3"/>
          <a:stretch>
            <a:fillRect/>
          </a:stretch>
        </p:blipFill>
        <p:spPr>
          <a:xfrm>
            <a:off x="884205" y="3125312"/>
            <a:ext cx="5450296" cy="841321"/>
          </a:xfrm>
          <a:prstGeom prst="rect">
            <a:avLst/>
          </a:prstGeom>
        </p:spPr>
      </p:pic>
    </p:spTree>
    <p:extLst>
      <p:ext uri="{BB962C8B-B14F-4D97-AF65-F5344CB8AC3E}">
        <p14:creationId xmlns:p14="http://schemas.microsoft.com/office/powerpoint/2010/main" val="376900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(1) </a:t>
            </a:r>
            <a:r>
              <a:rPr lang="en-US" sz="3600" dirty="0"/>
              <a:t>Feedback alignment and random error BP</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To obtain the SGs, the </a:t>
            </a:r>
            <a:r>
              <a:rPr lang="en-US" sz="2400" dirty="0"/>
              <a:t>approximation of the derivative of the neural activation function using a symmetric function that is zero everywhere except in the vicinity of zero, where it is constant, is made. The derivative of this function exists and is </a:t>
            </a:r>
            <a:r>
              <a:rPr lang="en-US" sz="2400" i="1" dirty="0"/>
              <a:t>piecewise constant</a:t>
            </a:r>
            <a:r>
              <a:rPr lang="en-US" sz="2400" dirty="0"/>
              <a:t>.</a:t>
            </a:r>
          </a:p>
          <a:p>
            <a:pPr marL="0" indent="0">
              <a:buNone/>
            </a:pPr>
            <a:r>
              <a:rPr lang="en-US" sz="2400" dirty="0"/>
              <a:t>Limitation with random BP applied to SNNs was that the temporal dynamics of the neurons and synapses was not taken into account in the gradients.</a:t>
            </a:r>
            <a:endParaRPr lang="en-IN" sz="2400" dirty="0"/>
          </a:p>
        </p:txBody>
      </p:sp>
    </p:spTree>
    <p:extLst>
      <p:ext uri="{BB962C8B-B14F-4D97-AF65-F5344CB8AC3E}">
        <p14:creationId xmlns:p14="http://schemas.microsoft.com/office/powerpoint/2010/main" val="3564887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(2) </a:t>
            </a:r>
            <a:r>
              <a:rPr lang="en-US" dirty="0"/>
              <a:t>Supervised learning with local three-factor learning rule</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2142067"/>
            <a:ext cx="10131425" cy="3909941"/>
          </a:xfrm>
        </p:spPr>
        <p:txBody>
          <a:bodyPr anchor="t">
            <a:normAutofit/>
          </a:bodyPr>
          <a:lstStyle/>
          <a:p>
            <a:pPr marL="0" indent="0">
              <a:buNone/>
            </a:pPr>
            <a:r>
              <a:rPr lang="en-US" sz="2400" dirty="0"/>
              <a:t>This learning rule is better for hardware implementations because it is an online rule that does not require backpropagating error information through time.</a:t>
            </a:r>
          </a:p>
          <a:p>
            <a:pPr marL="0" indent="0">
              <a:buNone/>
            </a:pPr>
            <a:r>
              <a:rPr lang="en-US" sz="2400" dirty="0"/>
              <a:t>The SuperSpike learning rule is a forward-in-time optimization procedure that was derived for temporal supervised learning tasks in which a given output neuron learns to spike at predefined times. (simple 2 layer network)</a:t>
            </a:r>
          </a:p>
          <a:p>
            <a:pPr marL="0" indent="0">
              <a:buNone/>
            </a:pPr>
            <a:endParaRPr lang="en-US" sz="2400" dirty="0"/>
          </a:p>
          <a:p>
            <a:pPr marL="0" indent="0">
              <a:buNone/>
            </a:pPr>
            <a:endParaRPr lang="en-US" sz="2400" dirty="0"/>
          </a:p>
          <a:p>
            <a:pPr marL="0" indent="0">
              <a:buNone/>
            </a:pPr>
            <a:r>
              <a:rPr lang="en-US" sz="2400" dirty="0"/>
              <a:t>SuperSpike relies on a form of random BP to propagate error signals directly from the output layer to the hidden units.</a:t>
            </a:r>
            <a:endParaRPr lang="en-IN" sz="2400" dirty="0"/>
          </a:p>
        </p:txBody>
      </p:sp>
      <p:pic>
        <p:nvPicPr>
          <p:cNvPr id="5" name="Picture 4">
            <a:extLst>
              <a:ext uri="{FF2B5EF4-FFF2-40B4-BE49-F238E27FC236}">
                <a16:creationId xmlns:a16="http://schemas.microsoft.com/office/drawing/2014/main" id="{15B33862-5357-40DC-991E-9AD3FF291CDA}"/>
              </a:ext>
            </a:extLst>
          </p:cNvPr>
          <p:cNvPicPr>
            <a:picLocks noChangeAspect="1"/>
          </p:cNvPicPr>
          <p:nvPr/>
        </p:nvPicPr>
        <p:blipFill rotWithShape="1">
          <a:blip r:embed="rId2"/>
          <a:srcRect t="12113"/>
          <a:stretch/>
        </p:blipFill>
        <p:spPr>
          <a:xfrm>
            <a:off x="2395537" y="4298622"/>
            <a:ext cx="7400925" cy="803636"/>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05DBB8E-7426-489C-805D-78A981930485}"/>
                  </a:ext>
                </a:extLst>
              </p14:cNvPr>
              <p14:cNvContentPartPr/>
              <p14:nvPr/>
            </p14:nvContentPartPr>
            <p14:xfrm>
              <a:off x="7803720" y="4776840"/>
              <a:ext cx="1686240" cy="502560"/>
            </p14:xfrm>
          </p:contentPart>
        </mc:Choice>
        <mc:Fallback>
          <p:pic>
            <p:nvPicPr>
              <p:cNvPr id="4" name="Ink 3">
                <a:extLst>
                  <a:ext uri="{FF2B5EF4-FFF2-40B4-BE49-F238E27FC236}">
                    <a16:creationId xmlns:a16="http://schemas.microsoft.com/office/drawing/2014/main" id="{B05DBB8E-7426-489C-805D-78A981930485}"/>
                  </a:ext>
                </a:extLst>
              </p:cNvPr>
              <p:cNvPicPr/>
              <p:nvPr/>
            </p:nvPicPr>
            <p:blipFill>
              <a:blip r:embed="rId4"/>
              <a:stretch>
                <a:fillRect/>
              </a:stretch>
            </p:blipFill>
            <p:spPr>
              <a:xfrm>
                <a:off x="7794360" y="4767480"/>
                <a:ext cx="1704960" cy="521280"/>
              </a:xfrm>
              <a:prstGeom prst="rect">
                <a:avLst/>
              </a:prstGeom>
            </p:spPr>
          </p:pic>
        </mc:Fallback>
      </mc:AlternateContent>
      <p:sp>
        <p:nvSpPr>
          <p:cNvPr id="6" name="TextBox 5">
            <a:extLst>
              <a:ext uri="{FF2B5EF4-FFF2-40B4-BE49-F238E27FC236}">
                <a16:creationId xmlns:a16="http://schemas.microsoft.com/office/drawing/2014/main" id="{B867A9C7-5526-4E32-82D5-46C0DBA6F43E}"/>
              </a:ext>
            </a:extLst>
          </p:cNvPr>
          <p:cNvSpPr txBox="1"/>
          <p:nvPr/>
        </p:nvSpPr>
        <p:spPr>
          <a:xfrm>
            <a:off x="7638853" y="6248400"/>
            <a:ext cx="4553147" cy="369332"/>
          </a:xfrm>
          <a:prstGeom prst="rect">
            <a:avLst/>
          </a:prstGeom>
          <a:noFill/>
        </p:spPr>
        <p:txBody>
          <a:bodyPr wrap="square" rtlCol="0">
            <a:spAutoFit/>
          </a:bodyPr>
          <a:lstStyle/>
          <a:p>
            <a:r>
              <a:rPr lang="el-GR" dirty="0"/>
              <a:t>ϵ</a:t>
            </a:r>
            <a:r>
              <a:rPr lang="en-IN" dirty="0"/>
              <a:t> is a simple temporal convolutional kernel</a:t>
            </a:r>
          </a:p>
        </p:txBody>
      </p:sp>
    </p:spTree>
    <p:extLst>
      <p:ext uri="{BB962C8B-B14F-4D97-AF65-F5344CB8AC3E}">
        <p14:creationId xmlns:p14="http://schemas.microsoft.com/office/powerpoint/2010/main" val="1101754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(2) </a:t>
            </a:r>
            <a:r>
              <a:rPr lang="en-US" dirty="0"/>
              <a:t>Supervised learning with local three-factor learning rule</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sz="half" idx="1"/>
          </p:nvPr>
        </p:nvSpPr>
        <p:spPr>
          <a:xfrm>
            <a:off x="685801" y="2142066"/>
            <a:ext cx="6789655" cy="4192745"/>
          </a:xfrm>
        </p:spPr>
        <p:txBody>
          <a:bodyPr anchor="t">
            <a:normAutofit/>
          </a:bodyPr>
          <a:lstStyle/>
          <a:p>
            <a:pPr marL="0" indent="0">
              <a:buNone/>
            </a:pPr>
            <a:r>
              <a:rPr lang="en-IN" sz="2400" dirty="0" err="1"/>
              <a:t>S</a:t>
            </a:r>
            <a:r>
              <a:rPr lang="en-IN" sz="2400" baseline="-25000" dirty="0" err="1"/>
              <a:t>k</a:t>
            </a:r>
            <a:r>
              <a:rPr lang="en-IN" sz="2400" baseline="-25000" dirty="0"/>
              <a:t> </a:t>
            </a:r>
            <a:r>
              <a:rPr lang="en-IN" sz="2400" dirty="0"/>
              <a:t>is the final output spike train. </a:t>
            </a:r>
          </a:p>
          <a:p>
            <a:pPr marL="0" indent="0">
              <a:buNone/>
            </a:pPr>
            <a:r>
              <a:rPr lang="en-IN" sz="2400" dirty="0"/>
              <a:t>Heaviside function is replaced with </a:t>
            </a:r>
            <a:r>
              <a:rPr lang="el-GR" sz="2400" dirty="0"/>
              <a:t>σ</a:t>
            </a:r>
            <a:r>
              <a:rPr lang="en-IN" sz="2400" dirty="0"/>
              <a:t>‘</a:t>
            </a:r>
            <a:r>
              <a:rPr lang="el-GR" sz="2400" dirty="0"/>
              <a:t>(</a:t>
            </a:r>
            <a:r>
              <a:rPr lang="en-IN" sz="2400" dirty="0"/>
              <a:t>U[n] − </a:t>
            </a:r>
            <a:r>
              <a:rPr lang="el-GR" sz="2400" dirty="0"/>
              <a:t>ϑ)</a:t>
            </a:r>
            <a:r>
              <a:rPr lang="en-IN" sz="2400" dirty="0"/>
              <a:t>.</a:t>
            </a:r>
          </a:p>
          <a:p>
            <a:pPr marL="0" indent="0">
              <a:buNone/>
            </a:pPr>
            <a:r>
              <a:rPr lang="en-IN" sz="2400" dirty="0"/>
              <a:t>The reset term in second equation is dropped.</a:t>
            </a:r>
          </a:p>
          <a:p>
            <a:pPr marL="0" indent="0">
              <a:buNone/>
            </a:pPr>
            <a:r>
              <a:rPr lang="en-IN" sz="2400" dirty="0"/>
              <a:t>For multiple hidden layers, error updating would become non-local. </a:t>
            </a:r>
            <a:r>
              <a:rPr lang="en-US" sz="2400" dirty="0"/>
              <a:t>For networks with additional hidden layers, the output errors are simply broadcast through either random or structured weights A.</a:t>
            </a:r>
          </a:p>
        </p:txBody>
      </p:sp>
      <p:pic>
        <p:nvPicPr>
          <p:cNvPr id="5" name="Picture 4">
            <a:extLst>
              <a:ext uri="{FF2B5EF4-FFF2-40B4-BE49-F238E27FC236}">
                <a16:creationId xmlns:a16="http://schemas.microsoft.com/office/drawing/2014/main" id="{8EACB84C-62A6-4FEF-BBDA-E767191773B8}"/>
              </a:ext>
            </a:extLst>
          </p:cNvPr>
          <p:cNvPicPr>
            <a:picLocks noChangeAspect="1"/>
          </p:cNvPicPr>
          <p:nvPr/>
        </p:nvPicPr>
        <p:blipFill>
          <a:blip r:embed="rId2"/>
          <a:stretch>
            <a:fillRect/>
          </a:stretch>
        </p:blipFill>
        <p:spPr>
          <a:xfrm>
            <a:off x="7590244" y="2065867"/>
            <a:ext cx="4029075" cy="215265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9D2A9DC-73C8-4968-A8D9-D00F2BD9A1DD}"/>
                  </a:ext>
                </a:extLst>
              </p14:cNvPr>
              <p14:cNvContentPartPr/>
              <p14:nvPr/>
            </p14:nvContentPartPr>
            <p14:xfrm>
              <a:off x="10520280" y="2925000"/>
              <a:ext cx="804600" cy="567000"/>
            </p14:xfrm>
          </p:contentPart>
        </mc:Choice>
        <mc:Fallback xmlns="">
          <p:pic>
            <p:nvPicPr>
              <p:cNvPr id="9" name="Ink 8">
                <a:extLst>
                  <a:ext uri="{FF2B5EF4-FFF2-40B4-BE49-F238E27FC236}">
                    <a16:creationId xmlns:a16="http://schemas.microsoft.com/office/drawing/2014/main" id="{99D2A9DC-73C8-4968-A8D9-D00F2BD9A1DD}"/>
                  </a:ext>
                </a:extLst>
              </p:cNvPr>
              <p:cNvPicPr/>
              <p:nvPr/>
            </p:nvPicPr>
            <p:blipFill>
              <a:blip r:embed="rId4"/>
              <a:stretch>
                <a:fillRect/>
              </a:stretch>
            </p:blipFill>
            <p:spPr>
              <a:xfrm>
                <a:off x="10510920" y="2915640"/>
                <a:ext cx="823320" cy="585720"/>
              </a:xfrm>
              <a:prstGeom prst="rect">
                <a:avLst/>
              </a:prstGeom>
            </p:spPr>
          </p:pic>
        </mc:Fallback>
      </mc:AlternateContent>
      <p:sp>
        <p:nvSpPr>
          <p:cNvPr id="4" name="TextBox 3">
            <a:extLst>
              <a:ext uri="{FF2B5EF4-FFF2-40B4-BE49-F238E27FC236}">
                <a16:creationId xmlns:a16="http://schemas.microsoft.com/office/drawing/2014/main" id="{E8F40F61-3670-4F12-BCBB-CD30A29BEAFB}"/>
              </a:ext>
            </a:extLst>
          </p:cNvPr>
          <p:cNvSpPr txBox="1"/>
          <p:nvPr/>
        </p:nvSpPr>
        <p:spPr>
          <a:xfrm>
            <a:off x="1447235" y="5602069"/>
            <a:ext cx="5033913" cy="646331"/>
          </a:xfrm>
          <a:prstGeom prst="rect">
            <a:avLst/>
          </a:prstGeom>
          <a:noFill/>
        </p:spPr>
        <p:txBody>
          <a:bodyPr wrap="square" rtlCol="0">
            <a:spAutoFit/>
          </a:bodyPr>
          <a:lstStyle/>
          <a:p>
            <a:r>
              <a:rPr lang="en-IN" dirty="0"/>
              <a:t>Target spike train in referred paper was chosen to be 5 equidistant spike in a period of 500ms.</a:t>
            </a:r>
          </a:p>
        </p:txBody>
      </p:sp>
      <p:pic>
        <p:nvPicPr>
          <p:cNvPr id="7" name="Picture 6">
            <a:extLst>
              <a:ext uri="{FF2B5EF4-FFF2-40B4-BE49-F238E27FC236}">
                <a16:creationId xmlns:a16="http://schemas.microsoft.com/office/drawing/2014/main" id="{868A9152-3636-4BC7-B607-34F74F9C6174}"/>
              </a:ext>
            </a:extLst>
          </p:cNvPr>
          <p:cNvPicPr>
            <a:picLocks noChangeAspect="1"/>
          </p:cNvPicPr>
          <p:nvPr/>
        </p:nvPicPr>
        <p:blipFill>
          <a:blip r:embed="rId5"/>
          <a:stretch>
            <a:fillRect/>
          </a:stretch>
        </p:blipFill>
        <p:spPr>
          <a:xfrm>
            <a:off x="7809318" y="4351133"/>
            <a:ext cx="3590925" cy="657225"/>
          </a:xfrm>
          <a:prstGeom prst="rect">
            <a:avLst/>
          </a:prstGeom>
        </p:spPr>
      </p:pic>
    </p:spTree>
    <p:extLst>
      <p:ext uri="{BB962C8B-B14F-4D97-AF65-F5344CB8AC3E}">
        <p14:creationId xmlns:p14="http://schemas.microsoft.com/office/powerpoint/2010/main" val="2412872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(2) </a:t>
            </a:r>
            <a:r>
              <a:rPr lang="en-US" dirty="0"/>
              <a:t>Supervised learning with local three-factor learning rule</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2498103"/>
            <a:ext cx="10131425" cy="3544478"/>
          </a:xfrm>
        </p:spPr>
        <p:txBody>
          <a:bodyPr anchor="t">
            <a:normAutofit/>
          </a:bodyPr>
          <a:lstStyle/>
          <a:p>
            <a:pPr marL="0" indent="0">
              <a:buNone/>
            </a:pPr>
            <a:r>
              <a:rPr lang="en-US" sz="2400" dirty="0"/>
              <a:t>For networks with additional hidden layers, the output errors are simply broadcast through either random or structured weights A:</a:t>
            </a:r>
          </a:p>
          <a:p>
            <a:pPr marL="0" indent="0">
              <a:buNone/>
            </a:pPr>
            <a:endParaRPr lang="en-US" sz="2400" dirty="0"/>
          </a:p>
          <a:p>
            <a:pPr marL="0" indent="0">
              <a:buNone/>
            </a:pPr>
            <a:endParaRPr lang="en-US" sz="2400" dirty="0"/>
          </a:p>
          <a:p>
            <a:pPr marL="0" indent="0">
              <a:buNone/>
            </a:pPr>
            <a:r>
              <a:rPr lang="en-US" sz="2400" dirty="0"/>
              <a:t>SuperSpike achieves temporal credit assignment by propagating all relevant quantities forward in time through eligibility traces defined by the neuronal dynamics [(9) and (10)], while it relies on random BP to perform spatial credit assignment.</a:t>
            </a:r>
            <a:endParaRPr lang="en-IN" sz="2400" dirty="0"/>
          </a:p>
        </p:txBody>
      </p:sp>
      <p:pic>
        <p:nvPicPr>
          <p:cNvPr id="5" name="Picture 4">
            <a:extLst>
              <a:ext uri="{FF2B5EF4-FFF2-40B4-BE49-F238E27FC236}">
                <a16:creationId xmlns:a16="http://schemas.microsoft.com/office/drawing/2014/main" id="{5B4EA2E9-34BD-4683-AA03-0254FB365AD2}"/>
              </a:ext>
            </a:extLst>
          </p:cNvPr>
          <p:cNvPicPr>
            <a:picLocks noChangeAspect="1"/>
          </p:cNvPicPr>
          <p:nvPr/>
        </p:nvPicPr>
        <p:blipFill>
          <a:blip r:embed="rId2"/>
          <a:stretch>
            <a:fillRect/>
          </a:stretch>
        </p:blipFill>
        <p:spPr>
          <a:xfrm>
            <a:off x="3523637" y="3428999"/>
            <a:ext cx="4267200" cy="714375"/>
          </a:xfrm>
          <a:prstGeom prst="rect">
            <a:avLst/>
          </a:prstGeom>
        </p:spPr>
      </p:pic>
      <p:pic>
        <p:nvPicPr>
          <p:cNvPr id="7" name="Picture 6">
            <a:extLst>
              <a:ext uri="{FF2B5EF4-FFF2-40B4-BE49-F238E27FC236}">
                <a16:creationId xmlns:a16="http://schemas.microsoft.com/office/drawing/2014/main" id="{66452261-6C14-4232-AD0B-8A786D707EE7}"/>
              </a:ext>
            </a:extLst>
          </p:cNvPr>
          <p:cNvPicPr>
            <a:picLocks noChangeAspect="1"/>
          </p:cNvPicPr>
          <p:nvPr/>
        </p:nvPicPr>
        <p:blipFill>
          <a:blip r:embed="rId3"/>
          <a:stretch>
            <a:fillRect/>
          </a:stretch>
        </p:blipFill>
        <p:spPr>
          <a:xfrm>
            <a:off x="10628672" y="2338387"/>
            <a:ext cx="1228725" cy="360997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E5DE031-0AF2-4508-BDE6-342F187EE916}"/>
                  </a:ext>
                </a:extLst>
              </p14:cNvPr>
              <p14:cNvContentPartPr/>
              <p14:nvPr/>
            </p14:nvContentPartPr>
            <p14:xfrm>
              <a:off x="5547960" y="3691080"/>
              <a:ext cx="130320" cy="174960"/>
            </p14:xfrm>
          </p:contentPart>
        </mc:Choice>
        <mc:Fallback>
          <p:pic>
            <p:nvPicPr>
              <p:cNvPr id="8" name="Ink 7">
                <a:extLst>
                  <a:ext uri="{FF2B5EF4-FFF2-40B4-BE49-F238E27FC236}">
                    <a16:creationId xmlns:a16="http://schemas.microsoft.com/office/drawing/2014/main" id="{6E5DE031-0AF2-4508-BDE6-342F187EE916}"/>
                  </a:ext>
                </a:extLst>
              </p:cNvPr>
              <p:cNvPicPr/>
              <p:nvPr/>
            </p:nvPicPr>
            <p:blipFill>
              <a:blip r:embed="rId5"/>
              <a:stretch>
                <a:fillRect/>
              </a:stretch>
            </p:blipFill>
            <p:spPr>
              <a:xfrm>
                <a:off x="5538600" y="3681720"/>
                <a:ext cx="149040" cy="193680"/>
              </a:xfrm>
              <a:prstGeom prst="rect">
                <a:avLst/>
              </a:prstGeom>
            </p:spPr>
          </p:pic>
        </mc:Fallback>
      </mc:AlternateContent>
    </p:spTree>
    <p:extLst>
      <p:ext uri="{BB962C8B-B14F-4D97-AF65-F5344CB8AC3E}">
        <p14:creationId xmlns:p14="http://schemas.microsoft.com/office/powerpoint/2010/main" val="192523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Learning using local errors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The scalability of SuperSpike can be improved by introducing local errors.</a:t>
            </a:r>
          </a:p>
          <a:p>
            <a:pPr marL="0" indent="0">
              <a:buNone/>
            </a:pPr>
            <a:r>
              <a:rPr lang="en-US" sz="2400" dirty="0"/>
              <a:t>Multilayer NNs are hierarchical feature extractors. Through successive linear projections and pointwise nonlinearities, neurons become tuned (i.e., respond most strongly) to particular spatiotemporal features in the input.</a:t>
            </a:r>
          </a:p>
          <a:p>
            <a:pPr marL="0" indent="0">
              <a:buNone/>
            </a:pPr>
            <a:r>
              <a:rPr lang="en-US" sz="2400" dirty="0"/>
              <a:t>The nonlocal component of the weight update, is the error term           .Rather than obtaining this error term through BP, it can be generated using information local to the layer. One way of achieving this is to define a layer-wise loss and use this local loss to obtain the errors.</a:t>
            </a:r>
            <a:endParaRPr lang="en-IN" sz="2400" dirty="0"/>
          </a:p>
        </p:txBody>
      </p:sp>
      <p:pic>
        <p:nvPicPr>
          <p:cNvPr id="5" name="Picture 4">
            <a:extLst>
              <a:ext uri="{FF2B5EF4-FFF2-40B4-BE49-F238E27FC236}">
                <a16:creationId xmlns:a16="http://schemas.microsoft.com/office/drawing/2014/main" id="{DB4589CF-F171-424B-8984-5AFAF4DE495A}"/>
              </a:ext>
            </a:extLst>
          </p:cNvPr>
          <p:cNvPicPr>
            <a:picLocks noChangeAspect="1"/>
          </p:cNvPicPr>
          <p:nvPr/>
        </p:nvPicPr>
        <p:blipFill>
          <a:blip r:embed="rId2"/>
          <a:stretch>
            <a:fillRect/>
          </a:stretch>
        </p:blipFill>
        <p:spPr>
          <a:xfrm>
            <a:off x="8803506" y="3966633"/>
            <a:ext cx="523875" cy="314325"/>
          </a:xfrm>
          <a:prstGeom prst="rect">
            <a:avLst/>
          </a:prstGeom>
        </p:spPr>
      </p:pic>
    </p:spTree>
    <p:extLst>
      <p:ext uri="{BB962C8B-B14F-4D97-AF65-F5344CB8AC3E}">
        <p14:creationId xmlns:p14="http://schemas.microsoft.com/office/powerpoint/2010/main" val="412569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Learning using local errors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1848265"/>
            <a:ext cx="10131425" cy="4400135"/>
          </a:xfrm>
        </p:spPr>
        <p:txBody>
          <a:bodyPr anchor="t">
            <a:normAutofit/>
          </a:bodyPr>
          <a:lstStyle/>
          <a:p>
            <a:pPr marL="0" indent="0">
              <a:buNone/>
            </a:pPr>
            <a:endParaRPr lang="en-IN" sz="2400" dirty="0"/>
          </a:p>
          <a:p>
            <a:pPr marL="0" indent="0">
              <a:buNone/>
            </a:pPr>
            <a:endParaRPr lang="en-IN" sz="2400" dirty="0"/>
          </a:p>
          <a:p>
            <a:pPr marL="0" indent="0">
              <a:buNone/>
            </a:pPr>
            <a:r>
              <a:rPr lang="en-US" sz="2400" dirty="0"/>
              <a:t>yˆ</a:t>
            </a:r>
            <a:r>
              <a:rPr lang="en-US" sz="2400" baseline="30000" dirty="0"/>
              <a:t>(l) </a:t>
            </a:r>
            <a:r>
              <a:rPr lang="en-US" sz="2400" dirty="0"/>
              <a:t>[n] a pseudo-target for layer l, and G</a:t>
            </a:r>
            <a:r>
              <a:rPr lang="en-US" sz="2400" baseline="30000" dirty="0"/>
              <a:t>(l) </a:t>
            </a:r>
            <a:r>
              <a:rPr lang="en-US" sz="2400" dirty="0"/>
              <a:t>a fixed random matrix that projects the activity vector at layer l. This formulation assumes that an auxiliary random layer is attached to layer l, with the goal of modifying W</a:t>
            </a:r>
            <a:r>
              <a:rPr lang="en-US" sz="2400" baseline="30000" dirty="0"/>
              <a:t>(l) </a:t>
            </a:r>
            <a:r>
              <a:rPr lang="en-US" sz="2400" dirty="0"/>
              <a:t>so as to minimize the discrepancy between the auxiliary random layer’s output and the pseudo-target (use top-layer target). </a:t>
            </a:r>
            <a:endParaRPr lang="en-IN" sz="2400" dirty="0"/>
          </a:p>
        </p:txBody>
      </p:sp>
      <p:pic>
        <p:nvPicPr>
          <p:cNvPr id="4" name="Picture 3">
            <a:extLst>
              <a:ext uri="{FF2B5EF4-FFF2-40B4-BE49-F238E27FC236}">
                <a16:creationId xmlns:a16="http://schemas.microsoft.com/office/drawing/2014/main" id="{2DC0FB50-AD59-4C07-A297-786E8AA0E2AA}"/>
              </a:ext>
            </a:extLst>
          </p:cNvPr>
          <p:cNvPicPr>
            <a:picLocks noChangeAspect="1"/>
          </p:cNvPicPr>
          <p:nvPr/>
        </p:nvPicPr>
        <p:blipFill>
          <a:blip r:embed="rId2"/>
          <a:stretch>
            <a:fillRect/>
          </a:stretch>
        </p:blipFill>
        <p:spPr>
          <a:xfrm>
            <a:off x="3760419" y="1871533"/>
            <a:ext cx="7206097" cy="749873"/>
          </a:xfrm>
          <a:prstGeom prst="rect">
            <a:avLst/>
          </a:prstGeom>
        </p:spPr>
      </p:pic>
      <p:pic>
        <p:nvPicPr>
          <p:cNvPr id="6" name="Picture 5">
            <a:extLst>
              <a:ext uri="{FF2B5EF4-FFF2-40B4-BE49-F238E27FC236}">
                <a16:creationId xmlns:a16="http://schemas.microsoft.com/office/drawing/2014/main" id="{B0697502-6D31-4921-87F6-2E7402D1C787}"/>
              </a:ext>
            </a:extLst>
          </p:cNvPr>
          <p:cNvPicPr>
            <a:picLocks noChangeAspect="1"/>
          </p:cNvPicPr>
          <p:nvPr/>
        </p:nvPicPr>
        <p:blipFill>
          <a:blip r:embed="rId3"/>
          <a:stretch>
            <a:fillRect/>
          </a:stretch>
        </p:blipFill>
        <p:spPr>
          <a:xfrm>
            <a:off x="1225484" y="1894803"/>
            <a:ext cx="2268057" cy="703335"/>
          </a:xfrm>
          <a:prstGeom prst="rect">
            <a:avLst/>
          </a:prstGeom>
        </p:spPr>
      </p:pic>
    </p:spTree>
    <p:extLst>
      <p:ext uri="{BB962C8B-B14F-4D97-AF65-F5344CB8AC3E}">
        <p14:creationId xmlns:p14="http://schemas.microsoft.com/office/powerpoint/2010/main" val="3453421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Learning using local errors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2243579"/>
            <a:ext cx="10131425" cy="4004821"/>
          </a:xfrm>
        </p:spPr>
        <p:txBody>
          <a:bodyPr anchor="t">
            <a:normAutofit/>
          </a:bodyPr>
          <a:lstStyle/>
          <a:p>
            <a:pPr marL="0" indent="0">
              <a:buNone/>
            </a:pPr>
            <a:r>
              <a:rPr lang="en-US" sz="2400" dirty="0"/>
              <a:t>Each layer builds on the features learned by the layer below it, and we empirically observe that higher layers are able to learn higher-quality features that allow their random and fixed auxiliary layers to better match the target.</a:t>
            </a:r>
          </a:p>
          <a:p>
            <a:pPr marL="0" indent="0">
              <a:buNone/>
            </a:pPr>
            <a:r>
              <a:rPr lang="en-US" sz="2400" dirty="0"/>
              <a:t>This forces each layer to learn a set of features that can match the top-layer target after undergoing a fixed random linear projection.</a:t>
            </a:r>
          </a:p>
          <a:p>
            <a:pPr marL="0" indent="0">
              <a:buNone/>
            </a:pPr>
            <a:r>
              <a:rPr lang="en-US" sz="2400" dirty="0"/>
              <a:t>For SNNs, a combination of Local Errors and SuperSpike forward method is used. </a:t>
            </a:r>
          </a:p>
          <a:p>
            <a:pPr marL="0" indent="0">
              <a:buNone/>
            </a:pPr>
            <a:r>
              <a:rPr lang="en-US" sz="2400" dirty="0"/>
              <a:t>This simplification results in a forward method whose space complexity scales as O(N) .</a:t>
            </a:r>
            <a:endParaRPr lang="en-IN" sz="2400" dirty="0"/>
          </a:p>
        </p:txBody>
      </p:sp>
    </p:spTree>
    <p:extLst>
      <p:ext uri="{BB962C8B-B14F-4D97-AF65-F5344CB8AC3E}">
        <p14:creationId xmlns:p14="http://schemas.microsoft.com/office/powerpoint/2010/main" val="278749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(3) Learning using local errors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2142067"/>
            <a:ext cx="10131425" cy="4560391"/>
          </a:xfrm>
        </p:spPr>
        <p:txBody>
          <a:bodyPr anchor="t">
            <a:normAutofit/>
          </a:bodyPr>
          <a:lstStyle/>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SLAYER: Spike Layer Error Reassignment</a:t>
            </a:r>
          </a:p>
          <a:p>
            <a:pPr marL="0" indent="0">
              <a:buNone/>
            </a:pPr>
            <a:r>
              <a:rPr lang="en-IN" sz="2400" dirty="0"/>
              <a:t>EEDN: Energy-Efficient deep neuromorphic networks (convolution networks)</a:t>
            </a:r>
          </a:p>
        </p:txBody>
      </p:sp>
      <p:pic>
        <p:nvPicPr>
          <p:cNvPr id="5" name="Picture 4">
            <a:extLst>
              <a:ext uri="{FF2B5EF4-FFF2-40B4-BE49-F238E27FC236}">
                <a16:creationId xmlns:a16="http://schemas.microsoft.com/office/drawing/2014/main" id="{749C8665-A6C7-4B92-9C8A-7F570E6FFD3B}"/>
              </a:ext>
            </a:extLst>
          </p:cNvPr>
          <p:cNvPicPr>
            <a:picLocks noChangeAspect="1"/>
          </p:cNvPicPr>
          <p:nvPr/>
        </p:nvPicPr>
        <p:blipFill>
          <a:blip r:embed="rId2"/>
          <a:stretch>
            <a:fillRect/>
          </a:stretch>
        </p:blipFill>
        <p:spPr>
          <a:xfrm>
            <a:off x="1804987" y="1688795"/>
            <a:ext cx="8582025" cy="3267075"/>
          </a:xfrm>
          <a:prstGeom prst="rect">
            <a:avLst/>
          </a:prstGeom>
        </p:spPr>
      </p:pic>
    </p:spTree>
    <p:extLst>
      <p:ext uri="{BB962C8B-B14F-4D97-AF65-F5344CB8AC3E}">
        <p14:creationId xmlns:p14="http://schemas.microsoft.com/office/powerpoint/2010/main" val="135098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US" dirty="0"/>
              <a:t>(4) Learning using gradients of spike times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lnSpcReduction="10000"/>
          </a:bodyPr>
          <a:lstStyle/>
          <a:p>
            <a:pPr marL="0" indent="0">
              <a:buNone/>
            </a:pPr>
            <a:r>
              <a:rPr lang="en-US" sz="2400" dirty="0"/>
              <a:t>Spike times are continuous quantities that can be made to depend smoothly on the neuron’s input. In a non-leaky neuron</a:t>
            </a:r>
          </a:p>
          <a:p>
            <a:pPr marL="0" indent="0">
              <a:buNone/>
            </a:pPr>
            <a:endParaRPr lang="en-US" sz="2400" dirty="0"/>
          </a:p>
          <a:p>
            <a:pPr marL="0" indent="0">
              <a:buNone/>
            </a:pPr>
            <a:endParaRPr lang="en-US" sz="2400" dirty="0"/>
          </a:p>
          <a:p>
            <a:pPr marL="0" indent="0">
              <a:buNone/>
            </a:pPr>
            <a:r>
              <a:rPr lang="en-US" sz="2400" dirty="0"/>
              <a:t>where t</a:t>
            </a:r>
            <a:r>
              <a:rPr lang="en-US" sz="2400" baseline="30000" dirty="0"/>
              <a:t>r</a:t>
            </a:r>
            <a:r>
              <a:rPr lang="en-US" sz="2400" baseline="-25000" dirty="0"/>
              <a:t>j</a:t>
            </a:r>
            <a:r>
              <a:rPr lang="en-US" sz="2400" dirty="0"/>
              <a:t> is the time of the r</a:t>
            </a:r>
            <a:r>
              <a:rPr lang="en-US" sz="2400" baseline="30000" dirty="0"/>
              <a:t>th</a:t>
            </a:r>
            <a:r>
              <a:rPr lang="en-US" sz="2400" dirty="0"/>
              <a:t> spike from neuron j and </a:t>
            </a:r>
            <a:r>
              <a:rPr lang="el-GR" sz="2400" dirty="0"/>
              <a:t>ϴ</a:t>
            </a:r>
            <a:r>
              <a:rPr lang="en-US" sz="2400" dirty="0"/>
              <a:t> is the Heaviside step function.</a:t>
            </a:r>
          </a:p>
          <a:p>
            <a:pPr marL="0" indent="0">
              <a:buNone/>
            </a:pPr>
            <a:r>
              <a:rPr lang="en-US" sz="2400" dirty="0"/>
              <a:t>A first-to-spike code is used, which has two output neurons, and the binary classification result is represented by the output neuron that spikes first, is used.</a:t>
            </a:r>
          </a:p>
          <a:p>
            <a:pPr marL="0" indent="0">
              <a:buNone/>
            </a:pPr>
            <a:endParaRPr lang="en-IN" sz="2400" dirty="0"/>
          </a:p>
        </p:txBody>
      </p:sp>
      <p:pic>
        <p:nvPicPr>
          <p:cNvPr id="5" name="Picture 4">
            <a:extLst>
              <a:ext uri="{FF2B5EF4-FFF2-40B4-BE49-F238E27FC236}">
                <a16:creationId xmlns:a16="http://schemas.microsoft.com/office/drawing/2014/main" id="{51D2EE79-4AE9-4B72-A23A-A1E4EBA386C9}"/>
              </a:ext>
            </a:extLst>
          </p:cNvPr>
          <p:cNvPicPr>
            <a:picLocks noChangeAspect="1"/>
          </p:cNvPicPr>
          <p:nvPr/>
        </p:nvPicPr>
        <p:blipFill>
          <a:blip r:embed="rId2"/>
          <a:stretch>
            <a:fillRect/>
          </a:stretch>
        </p:blipFill>
        <p:spPr>
          <a:xfrm>
            <a:off x="3695700" y="2887448"/>
            <a:ext cx="4800600" cy="819150"/>
          </a:xfrm>
          <a:prstGeom prst="rect">
            <a:avLst/>
          </a:prstGeom>
        </p:spPr>
      </p:pic>
    </p:spTree>
    <p:extLst>
      <p:ext uri="{BB962C8B-B14F-4D97-AF65-F5344CB8AC3E}">
        <p14:creationId xmlns:p14="http://schemas.microsoft.com/office/powerpoint/2010/main" val="16080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Recurrent neural network</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ormAutofit/>
          </a:bodyPr>
          <a:lstStyle/>
          <a:p>
            <a:pPr marL="0" indent="0">
              <a:buNone/>
            </a:pPr>
            <a:r>
              <a:rPr lang="en-US" sz="2400" dirty="0"/>
              <a:t>Dynamical recurrence can also arise in the absence of recurrent connections.</a:t>
            </a:r>
          </a:p>
          <a:p>
            <a:pPr marL="0" indent="0">
              <a:buNone/>
            </a:pPr>
            <a:r>
              <a:rPr lang="en-US" sz="2400" dirty="0"/>
              <a:t>This happens when stateful neuron or synapse models, which have internal dynamics, are used. Because the network’s state at a particular time step recurrently depends on its state in previous time steps, these dynamics are intrinsically recurrent. The term </a:t>
            </a:r>
            <a:r>
              <a:rPr lang="en-US" sz="2400" i="1" dirty="0"/>
              <a:t>recurrently connected NN </a:t>
            </a:r>
            <a:r>
              <a:rPr lang="en-US" sz="2400" dirty="0"/>
              <a:t>(RCNN) for the subset of networks that have explicit recurrent synaptic connections.</a:t>
            </a:r>
            <a:endParaRPr lang="en-IN" sz="2400" dirty="0"/>
          </a:p>
        </p:txBody>
      </p:sp>
    </p:spTree>
    <p:extLst>
      <p:ext uri="{BB962C8B-B14F-4D97-AF65-F5344CB8AC3E}">
        <p14:creationId xmlns:p14="http://schemas.microsoft.com/office/powerpoint/2010/main" val="91366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endParaRPr lang="en-IN" sz="2400" dirty="0"/>
          </a:p>
        </p:txBody>
      </p:sp>
      <p:pic>
        <p:nvPicPr>
          <p:cNvPr id="5" name="Picture 4">
            <a:extLst>
              <a:ext uri="{FF2B5EF4-FFF2-40B4-BE49-F238E27FC236}">
                <a16:creationId xmlns:a16="http://schemas.microsoft.com/office/drawing/2014/main" id="{A6167871-F626-4964-86A3-7573317E2FF0}"/>
              </a:ext>
            </a:extLst>
          </p:cNvPr>
          <p:cNvPicPr>
            <a:picLocks noChangeAspect="1"/>
          </p:cNvPicPr>
          <p:nvPr/>
        </p:nvPicPr>
        <p:blipFill>
          <a:blip r:embed="rId2"/>
          <a:stretch>
            <a:fillRect/>
          </a:stretch>
        </p:blipFill>
        <p:spPr>
          <a:xfrm>
            <a:off x="876351" y="0"/>
            <a:ext cx="10439297" cy="6858000"/>
          </a:xfrm>
          <a:prstGeom prst="rect">
            <a:avLst/>
          </a:prstGeom>
        </p:spPr>
      </p:pic>
    </p:spTree>
    <p:extLst>
      <p:ext uri="{BB962C8B-B14F-4D97-AF65-F5344CB8AC3E}">
        <p14:creationId xmlns:p14="http://schemas.microsoft.com/office/powerpoint/2010/main" val="3288484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Conclusions</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US" sz="2400" dirty="0"/>
              <a:t>Focus on SG approaches for two reasons: SG approaches are able to train SNNs to perform at unprecedented performance levels on a range of real-world problems.</a:t>
            </a:r>
          </a:p>
          <a:p>
            <a:pPr marL="0" indent="0">
              <a:buNone/>
            </a:pPr>
            <a:r>
              <a:rPr lang="en-US" sz="2400" dirty="0"/>
              <a:t>For the neuromorphic community, SG methods provide a way to learn under various constraints on communication and storage, which makes SG methods highly relevant for learning on customized, low-power neuromorphic devices</a:t>
            </a:r>
            <a:endParaRPr lang="en-IN" sz="2400" dirty="0"/>
          </a:p>
        </p:txBody>
      </p:sp>
    </p:spTree>
    <p:extLst>
      <p:ext uri="{BB962C8B-B14F-4D97-AF65-F5344CB8AC3E}">
        <p14:creationId xmlns:p14="http://schemas.microsoft.com/office/powerpoint/2010/main" val="252369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Leaky integrate and fire (lif)</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1791093"/>
            <a:ext cx="10131425" cy="4000107"/>
          </a:xfrm>
        </p:spPr>
        <p:txBody>
          <a:bodyPr anchor="t">
            <a:normAutofit fontScale="92500"/>
          </a:bodyPr>
          <a:lstStyle/>
          <a:p>
            <a:pPr marL="0" indent="0">
              <a:buNone/>
            </a:pPr>
            <a:endParaRPr lang="en-IN" sz="2400" dirty="0"/>
          </a:p>
          <a:p>
            <a:pPr marL="0" indent="0">
              <a:buNone/>
            </a:pPr>
            <a:endParaRPr lang="en-IN" sz="2400" dirty="0"/>
          </a:p>
          <a:p>
            <a:pPr marL="0" indent="0">
              <a:buNone/>
            </a:pPr>
            <a:r>
              <a:rPr lang="en-IN" sz="2400" dirty="0"/>
              <a:t>The equation is for the dynamics during the </a:t>
            </a:r>
            <a:r>
              <a:rPr lang="en-IN" sz="2400" i="1" dirty="0"/>
              <a:t>absence of spikes</a:t>
            </a:r>
            <a:r>
              <a:rPr lang="en-IN"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the V</a:t>
            </a:r>
            <a:r>
              <a:rPr lang="en-US" sz="2400" baseline="30000" dirty="0"/>
              <a:t>(l)</a:t>
            </a:r>
            <a:r>
              <a:rPr lang="en-US" sz="2400" baseline="-25000" dirty="0"/>
              <a:t> ij </a:t>
            </a:r>
            <a:r>
              <a:rPr lang="en-US" sz="2400" dirty="0"/>
              <a:t>corresponds to explicit recurrent connections within each layer. Because of this property, we can simulate a single LIF neuron with two linear differential equations whose initial conditions change instantaneously whenever a spike occurs.</a:t>
            </a:r>
            <a:endParaRPr lang="en-IN" sz="2400" dirty="0"/>
          </a:p>
        </p:txBody>
      </p:sp>
      <p:pic>
        <p:nvPicPr>
          <p:cNvPr id="5" name="Picture 4">
            <a:extLst>
              <a:ext uri="{FF2B5EF4-FFF2-40B4-BE49-F238E27FC236}">
                <a16:creationId xmlns:a16="http://schemas.microsoft.com/office/drawing/2014/main" id="{8F623385-D910-4265-B612-7B5B096A65B6}"/>
              </a:ext>
            </a:extLst>
          </p:cNvPr>
          <p:cNvPicPr>
            <a:picLocks noChangeAspect="1"/>
          </p:cNvPicPr>
          <p:nvPr/>
        </p:nvPicPr>
        <p:blipFill>
          <a:blip r:embed="rId2"/>
          <a:stretch>
            <a:fillRect/>
          </a:stretch>
        </p:blipFill>
        <p:spPr>
          <a:xfrm>
            <a:off x="4029466" y="1791093"/>
            <a:ext cx="4371975" cy="866775"/>
          </a:xfrm>
          <a:prstGeom prst="rect">
            <a:avLst/>
          </a:prstGeom>
        </p:spPr>
      </p:pic>
      <p:pic>
        <p:nvPicPr>
          <p:cNvPr id="9" name="Picture 8">
            <a:extLst>
              <a:ext uri="{FF2B5EF4-FFF2-40B4-BE49-F238E27FC236}">
                <a16:creationId xmlns:a16="http://schemas.microsoft.com/office/drawing/2014/main" id="{14E185EA-D0A0-40C1-A863-1624F63BD038}"/>
              </a:ext>
            </a:extLst>
          </p:cNvPr>
          <p:cNvPicPr>
            <a:picLocks noChangeAspect="1"/>
          </p:cNvPicPr>
          <p:nvPr/>
        </p:nvPicPr>
        <p:blipFill>
          <a:blip r:embed="rId3"/>
          <a:stretch>
            <a:fillRect/>
          </a:stretch>
        </p:blipFill>
        <p:spPr>
          <a:xfrm>
            <a:off x="3855560" y="3227711"/>
            <a:ext cx="4719785" cy="1126869"/>
          </a:xfrm>
          <a:prstGeom prst="rect">
            <a:avLst/>
          </a:prstGeom>
        </p:spPr>
      </p:pic>
    </p:spTree>
    <p:extLst>
      <p:ext uri="{BB962C8B-B14F-4D97-AF65-F5344CB8AC3E}">
        <p14:creationId xmlns:p14="http://schemas.microsoft.com/office/powerpoint/2010/main" val="405447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Leaky integrate and fire (lif)</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a:xfrm>
            <a:off x="685801" y="2142067"/>
            <a:ext cx="10131425" cy="3881661"/>
          </a:xfrm>
        </p:spPr>
        <p:txBody>
          <a:bodyPr anchor="t">
            <a:normAutofit/>
          </a:bodyPr>
          <a:lstStyle/>
          <a:p>
            <a:pPr marL="0" indent="0">
              <a:buNone/>
            </a:pPr>
            <a:endParaRPr lang="en-IN" sz="2400" dirty="0"/>
          </a:p>
          <a:p>
            <a:pPr marL="0" indent="0">
              <a:buNone/>
            </a:pPr>
            <a:endParaRPr lang="en-IN" sz="2400" dirty="0"/>
          </a:p>
          <a:p>
            <a:pPr marL="0" indent="0">
              <a:buNone/>
            </a:pPr>
            <a:r>
              <a:rPr lang="en-US" sz="2400" dirty="0"/>
              <a:t>Without loss of generality, we set U</a:t>
            </a:r>
            <a:r>
              <a:rPr lang="en-US" sz="2400" baseline="-25000" dirty="0"/>
              <a:t>rest</a:t>
            </a:r>
            <a:r>
              <a:rPr lang="en-US" sz="2400" dirty="0"/>
              <a:t> = 0, R =1, </a:t>
            </a:r>
          </a:p>
          <a:p>
            <a:pPr marL="0" indent="0">
              <a:buNone/>
            </a:pPr>
            <a:r>
              <a:rPr lang="en-US" sz="2400" dirty="0"/>
              <a:t>and threshold voltage =1.</a:t>
            </a:r>
            <a:endParaRPr lang="en-IN" sz="2400" dirty="0"/>
          </a:p>
        </p:txBody>
      </p:sp>
      <p:pic>
        <p:nvPicPr>
          <p:cNvPr id="4" name="Picture 3">
            <a:extLst>
              <a:ext uri="{FF2B5EF4-FFF2-40B4-BE49-F238E27FC236}">
                <a16:creationId xmlns:a16="http://schemas.microsoft.com/office/drawing/2014/main" id="{6463658B-6024-4B1E-9CDA-B5A47D69C035}"/>
              </a:ext>
            </a:extLst>
          </p:cNvPr>
          <p:cNvPicPr>
            <a:picLocks noChangeAspect="1"/>
          </p:cNvPicPr>
          <p:nvPr/>
        </p:nvPicPr>
        <p:blipFill>
          <a:blip r:embed="rId2"/>
          <a:stretch>
            <a:fillRect/>
          </a:stretch>
        </p:blipFill>
        <p:spPr>
          <a:xfrm>
            <a:off x="7509070" y="2077828"/>
            <a:ext cx="3810330" cy="2359356"/>
          </a:xfrm>
          <a:prstGeom prst="rect">
            <a:avLst/>
          </a:prstGeom>
        </p:spPr>
      </p:pic>
      <p:pic>
        <p:nvPicPr>
          <p:cNvPr id="7" name="Picture 6">
            <a:extLst>
              <a:ext uri="{FF2B5EF4-FFF2-40B4-BE49-F238E27FC236}">
                <a16:creationId xmlns:a16="http://schemas.microsoft.com/office/drawing/2014/main" id="{E998557E-EFDB-435E-A241-0A61CD9F11F8}"/>
              </a:ext>
            </a:extLst>
          </p:cNvPr>
          <p:cNvPicPr>
            <a:picLocks noChangeAspect="1"/>
          </p:cNvPicPr>
          <p:nvPr/>
        </p:nvPicPr>
        <p:blipFill>
          <a:blip r:embed="rId3"/>
          <a:stretch>
            <a:fillRect/>
          </a:stretch>
        </p:blipFill>
        <p:spPr>
          <a:xfrm>
            <a:off x="1044673" y="2298268"/>
            <a:ext cx="6105525" cy="685800"/>
          </a:xfrm>
          <a:prstGeom prst="rect">
            <a:avLst/>
          </a:prstGeom>
        </p:spPr>
      </p:pic>
      <p:pic>
        <p:nvPicPr>
          <p:cNvPr id="10" name="Picture 9">
            <a:extLst>
              <a:ext uri="{FF2B5EF4-FFF2-40B4-BE49-F238E27FC236}">
                <a16:creationId xmlns:a16="http://schemas.microsoft.com/office/drawing/2014/main" id="{5A5A295F-BBC2-4C8B-B190-11D985F79907}"/>
              </a:ext>
            </a:extLst>
          </p:cNvPr>
          <p:cNvPicPr>
            <a:picLocks noChangeAspect="1"/>
          </p:cNvPicPr>
          <p:nvPr/>
        </p:nvPicPr>
        <p:blipFill>
          <a:blip r:embed="rId4"/>
          <a:stretch>
            <a:fillRect/>
          </a:stretch>
        </p:blipFill>
        <p:spPr>
          <a:xfrm>
            <a:off x="1489680" y="4264156"/>
            <a:ext cx="5743575" cy="742950"/>
          </a:xfrm>
          <a:prstGeom prst="rect">
            <a:avLst/>
          </a:prstGeom>
        </p:spPr>
      </p:pic>
      <p:pic>
        <p:nvPicPr>
          <p:cNvPr id="12" name="Picture 11">
            <a:extLst>
              <a:ext uri="{FF2B5EF4-FFF2-40B4-BE49-F238E27FC236}">
                <a16:creationId xmlns:a16="http://schemas.microsoft.com/office/drawing/2014/main" id="{2ABC4D1E-13E8-483F-8DD2-27FF08CF276C}"/>
              </a:ext>
            </a:extLst>
          </p:cNvPr>
          <p:cNvPicPr>
            <a:picLocks noChangeAspect="1"/>
          </p:cNvPicPr>
          <p:nvPr/>
        </p:nvPicPr>
        <p:blipFill>
          <a:blip r:embed="rId5"/>
          <a:stretch>
            <a:fillRect/>
          </a:stretch>
        </p:blipFill>
        <p:spPr>
          <a:xfrm>
            <a:off x="2318354" y="5007106"/>
            <a:ext cx="4086225" cy="571500"/>
          </a:xfrm>
          <a:prstGeom prst="rect">
            <a:avLst/>
          </a:prstGeom>
        </p:spPr>
      </p:pic>
    </p:spTree>
    <p:extLst>
      <p:ext uri="{BB962C8B-B14F-4D97-AF65-F5344CB8AC3E}">
        <p14:creationId xmlns:p14="http://schemas.microsoft.com/office/powerpoint/2010/main" val="21664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SNN as a case of RNN</a:t>
            </a:r>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endParaRPr lang="en-IN" sz="2400" dirty="0"/>
          </a:p>
        </p:txBody>
      </p:sp>
      <p:pic>
        <p:nvPicPr>
          <p:cNvPr id="6" name="Picture 5">
            <a:extLst>
              <a:ext uri="{FF2B5EF4-FFF2-40B4-BE49-F238E27FC236}">
                <a16:creationId xmlns:a16="http://schemas.microsoft.com/office/drawing/2014/main" id="{8BE2453F-C60C-4443-943E-2690635E0317}"/>
              </a:ext>
            </a:extLst>
          </p:cNvPr>
          <p:cNvPicPr>
            <a:picLocks noChangeAspect="1"/>
          </p:cNvPicPr>
          <p:nvPr/>
        </p:nvPicPr>
        <p:blipFill>
          <a:blip r:embed="rId2"/>
          <a:stretch>
            <a:fillRect/>
          </a:stretch>
        </p:blipFill>
        <p:spPr>
          <a:xfrm>
            <a:off x="1987140" y="2304520"/>
            <a:ext cx="7991475" cy="332422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6E20126-C3B8-4F3E-AC63-620A53AEFC0D}"/>
                  </a:ext>
                </a:extLst>
              </p14:cNvPr>
              <p14:cNvContentPartPr/>
              <p14:nvPr/>
            </p14:nvContentPartPr>
            <p14:xfrm>
              <a:off x="2530440" y="5682600"/>
              <a:ext cx="2256120" cy="331560"/>
            </p14:xfrm>
          </p:contentPart>
        </mc:Choice>
        <mc:Fallback xmlns="">
          <p:pic>
            <p:nvPicPr>
              <p:cNvPr id="7" name="Ink 6">
                <a:extLst>
                  <a:ext uri="{FF2B5EF4-FFF2-40B4-BE49-F238E27FC236}">
                    <a16:creationId xmlns:a16="http://schemas.microsoft.com/office/drawing/2014/main" id="{36E20126-C3B8-4F3E-AC63-620A53AEFC0D}"/>
                  </a:ext>
                </a:extLst>
              </p:cNvPr>
              <p:cNvPicPr/>
              <p:nvPr/>
            </p:nvPicPr>
            <p:blipFill>
              <a:blip r:embed="rId4"/>
              <a:stretch>
                <a:fillRect/>
              </a:stretch>
            </p:blipFill>
            <p:spPr>
              <a:xfrm>
                <a:off x="2521080" y="5673240"/>
                <a:ext cx="2274840" cy="350280"/>
              </a:xfrm>
              <a:prstGeom prst="rect">
                <a:avLst/>
              </a:prstGeom>
            </p:spPr>
          </p:pic>
        </mc:Fallback>
      </mc:AlternateContent>
    </p:spTree>
    <p:extLst>
      <p:ext uri="{BB962C8B-B14F-4D97-AF65-F5344CB8AC3E}">
        <p14:creationId xmlns:p14="http://schemas.microsoft.com/office/powerpoint/2010/main" val="258495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rnn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Two ingredients to train a RNN</a:t>
            </a:r>
          </a:p>
          <a:p>
            <a:pPr marL="457200" indent="-457200">
              <a:buFont typeface="+mj-lt"/>
              <a:buAutoNum type="arabicPeriod"/>
            </a:pPr>
            <a:r>
              <a:rPr lang="en-US" sz="2400" dirty="0"/>
              <a:t>cost or loss function, which is minimized when the network’s response corresponds to the desired behavior.</a:t>
            </a:r>
            <a:endParaRPr lang="en-IN" sz="2400" dirty="0"/>
          </a:p>
          <a:p>
            <a:pPr marL="457200" indent="-457200">
              <a:buFont typeface="+mj-lt"/>
              <a:buAutoNum type="arabicPeriod"/>
            </a:pPr>
            <a:r>
              <a:rPr lang="en-US" sz="2400" dirty="0"/>
              <a:t>a mechanism that updates the network’s weights to minimize the loss</a:t>
            </a:r>
            <a:r>
              <a:rPr lang="en-IN" sz="2400" dirty="0"/>
              <a:t>.</a:t>
            </a:r>
          </a:p>
          <a:p>
            <a:pPr marL="0" indent="0">
              <a:buNone/>
            </a:pPr>
            <a:r>
              <a:rPr lang="en-IN" sz="2400" dirty="0"/>
              <a:t>The simplest and most used form of updating weights is Gradient Descent on the loss function. </a:t>
            </a:r>
            <a:r>
              <a:rPr lang="en-US" sz="2400" dirty="0"/>
              <a:t>Gradient-descent learning solves this </a:t>
            </a:r>
            <a:r>
              <a:rPr lang="en-US" sz="2400" i="1" dirty="0"/>
              <a:t>credit assignment </a:t>
            </a:r>
            <a:r>
              <a:rPr lang="en-US" sz="2400" dirty="0"/>
              <a:t>problem by providing explicit expressions for these updates through the chain rule of derivatives. </a:t>
            </a:r>
            <a:r>
              <a:rPr lang="en-IN" sz="2400" dirty="0"/>
              <a:t> </a:t>
            </a:r>
          </a:p>
        </p:txBody>
      </p:sp>
    </p:spTree>
    <p:extLst>
      <p:ext uri="{BB962C8B-B14F-4D97-AF65-F5344CB8AC3E}">
        <p14:creationId xmlns:p14="http://schemas.microsoft.com/office/powerpoint/2010/main" val="337424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0A0-9F09-4E0B-BF3D-F310806E4AE4}"/>
              </a:ext>
            </a:extLst>
          </p:cNvPr>
          <p:cNvSpPr>
            <a:spLocks noGrp="1"/>
          </p:cNvSpPr>
          <p:nvPr>
            <p:ph type="title"/>
          </p:nvPr>
        </p:nvSpPr>
        <p:spPr/>
        <p:txBody>
          <a:bodyPr>
            <a:normAutofit/>
          </a:bodyPr>
          <a:lstStyle/>
          <a:p>
            <a:r>
              <a:rPr lang="en-IN" dirty="0"/>
              <a:t>Training rnn</a:t>
            </a:r>
            <a:r>
              <a:rPr lang="en-IN" cap="none" dirty="0"/>
              <a:t>s</a:t>
            </a:r>
            <a:endParaRPr lang="en-IN" dirty="0"/>
          </a:p>
        </p:txBody>
      </p:sp>
      <p:sp>
        <p:nvSpPr>
          <p:cNvPr id="3" name="Content Placeholder 2">
            <a:extLst>
              <a:ext uri="{FF2B5EF4-FFF2-40B4-BE49-F238E27FC236}">
                <a16:creationId xmlns:a16="http://schemas.microsoft.com/office/drawing/2014/main" id="{590433D5-81EA-4056-887D-9B79BE68CC6E}"/>
              </a:ext>
            </a:extLst>
          </p:cNvPr>
          <p:cNvSpPr>
            <a:spLocks noGrp="1"/>
          </p:cNvSpPr>
          <p:nvPr>
            <p:ph idx="1"/>
          </p:nvPr>
        </p:nvSpPr>
        <p:spPr/>
        <p:txBody>
          <a:bodyPr anchor="t">
            <a:normAutofit/>
          </a:bodyPr>
          <a:lstStyle/>
          <a:p>
            <a:pPr marL="0" indent="0">
              <a:buNone/>
            </a:pPr>
            <a:r>
              <a:rPr lang="en-IN" sz="2400" dirty="0"/>
              <a:t>The 2 credit problems are spatial (in MLPs and RNNs) and temporal (only in RNNs).</a:t>
            </a:r>
          </a:p>
          <a:p>
            <a:pPr marL="457200" indent="-457200">
              <a:buAutoNum type="arabicPeriod"/>
            </a:pPr>
            <a:r>
              <a:rPr lang="en-IN" sz="2400" dirty="0"/>
              <a:t>Spatial credit assignment: Backpropagation (BP)-of-error algorithm. </a:t>
            </a:r>
            <a:r>
              <a:rPr lang="en-US" sz="2400" dirty="0"/>
              <a:t>Using BP to adjust hidden-layer weights ensures that the weight update will reduce the cost function for the current training example, provided the learning rate is small enough.</a:t>
            </a:r>
            <a:r>
              <a:rPr lang="en-IN" sz="2400" dirty="0"/>
              <a:t> </a:t>
            </a:r>
          </a:p>
          <a:p>
            <a:pPr marL="0" indent="0">
              <a:buNone/>
            </a:pPr>
            <a:r>
              <a:rPr lang="en-IN" sz="2400" dirty="0"/>
              <a:t>	Cost of using BP:- gradients must be propagated </a:t>
            </a:r>
            <a:r>
              <a:rPr lang="en-US" sz="2400" dirty="0"/>
              <a:t>back through the network, and increased memory requirements as the neuron states must be kept in memory until the errors become available.</a:t>
            </a:r>
            <a:endParaRPr lang="en-IN" sz="2400" dirty="0"/>
          </a:p>
        </p:txBody>
      </p:sp>
    </p:spTree>
    <p:extLst>
      <p:ext uri="{BB962C8B-B14F-4D97-AF65-F5344CB8AC3E}">
        <p14:creationId xmlns:p14="http://schemas.microsoft.com/office/powerpoint/2010/main" val="266611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5783</TotalTime>
  <Words>2479</Words>
  <Application>Microsoft Office PowerPoint</Application>
  <PresentationFormat>Widescreen</PresentationFormat>
  <Paragraphs>170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Celestial</vt:lpstr>
      <vt:lpstr>Surrogate Gradient Learning in Spiking Neural Networks</vt:lpstr>
      <vt:lpstr>Introduction</vt:lpstr>
      <vt:lpstr>Recurrent neural network (S1)</vt:lpstr>
      <vt:lpstr>Recurrent neural network</vt:lpstr>
      <vt:lpstr>Leaky integrate and fire (lif)</vt:lpstr>
      <vt:lpstr>Leaky integrate and fire (lif)</vt:lpstr>
      <vt:lpstr>SNN as a case of RNN</vt:lpstr>
      <vt:lpstr>Training rnns</vt:lpstr>
      <vt:lpstr>Training rnns</vt:lpstr>
      <vt:lpstr>The Gradient Backpropagation Rule for Neural Networks (S2)</vt:lpstr>
      <vt:lpstr>Training rnns</vt:lpstr>
      <vt:lpstr>The Gradient Backpropagation Rule for Neural Networks (S2) - BPTT</vt:lpstr>
      <vt:lpstr>Training rnns</vt:lpstr>
      <vt:lpstr>Training SNNs</vt:lpstr>
      <vt:lpstr>Training SNNs</vt:lpstr>
      <vt:lpstr>Smoothing the Network model</vt:lpstr>
      <vt:lpstr>(1) Soft non-linearity models</vt:lpstr>
      <vt:lpstr>(2) probabilistic models </vt:lpstr>
      <vt:lpstr>(3) Rate coding networks</vt:lpstr>
      <vt:lpstr>(3) Rate coding networks</vt:lpstr>
      <vt:lpstr>(3) Rate coding networks</vt:lpstr>
      <vt:lpstr>(4) single-spike timing-coding networks</vt:lpstr>
      <vt:lpstr>(4) single-spike timing-coding networks</vt:lpstr>
      <vt:lpstr>(4) single-spike timing-coding networks</vt:lpstr>
      <vt:lpstr>Surrogate gradients</vt:lpstr>
      <vt:lpstr>Surrogate gradient</vt:lpstr>
      <vt:lpstr>Surrogate derivatives for the spiking nonlinearity</vt:lpstr>
      <vt:lpstr>Applications</vt:lpstr>
      <vt:lpstr>PowerPoint Presentation</vt:lpstr>
      <vt:lpstr>(1) Feedback alignment and random error BP</vt:lpstr>
      <vt:lpstr>(1) Feedback alignment and random error BP</vt:lpstr>
      <vt:lpstr>(2) Supervised learning with local three-factor learning rule</vt:lpstr>
      <vt:lpstr>(2) Supervised learning with local three-factor learning rule</vt:lpstr>
      <vt:lpstr>(2) Supervised learning with local three-factor learning rule</vt:lpstr>
      <vt:lpstr>(3) Learning using local errors</vt:lpstr>
      <vt:lpstr>(3) Learning using local errors</vt:lpstr>
      <vt:lpstr>(3) Learning using local errors</vt:lpstr>
      <vt:lpstr>(3) Learning using local errors</vt:lpstr>
      <vt:lpstr>(4) Learning using gradients of spike times</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Surrogate Gradient Learning in Spiking Neural Networks</dc:title>
  <dc:creator>Deepti Kumar</dc:creator>
  <cp:lastModifiedBy>Deepti Kumar</cp:lastModifiedBy>
  <cp:revision>67</cp:revision>
  <dcterms:created xsi:type="dcterms:W3CDTF">2021-07-29T14:03:35Z</dcterms:created>
  <dcterms:modified xsi:type="dcterms:W3CDTF">2021-08-02T17:57:21Z</dcterms:modified>
</cp:coreProperties>
</file>