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80" r:id="rId3"/>
    <p:sldId id="257" r:id="rId4"/>
    <p:sldId id="258" r:id="rId5"/>
    <p:sldId id="259" r:id="rId6"/>
    <p:sldId id="261" r:id="rId7"/>
    <p:sldId id="264" r:id="rId8"/>
    <p:sldId id="265" r:id="rId9"/>
    <p:sldId id="273" r:id="rId10"/>
    <p:sldId id="268" r:id="rId11"/>
    <p:sldId id="271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NGMEI" initials="X" lastIdx="1" clrIdx="0">
    <p:extLst>
      <p:ext uri="{19B8F6BF-5375-455C-9EA6-DF929625EA0E}">
        <p15:presenceInfo xmlns:p15="http://schemas.microsoft.com/office/powerpoint/2012/main" userId="XIANGM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CB895-29B6-4045-9FB3-D47175A28EFD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FB436-7BCE-424E-A9E1-85874130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3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ap_(programming)" TargetMode="External"/><Relationship Id="rId3" Type="http://schemas.openxmlformats.org/officeDocument/2006/relationships/hyperlink" Target="https://en.wikipedia.org/wiki/Computer_security" TargetMode="External"/><Relationship Id="rId7" Type="http://schemas.openxmlformats.org/officeDocument/2006/relationships/hyperlink" Target="https://en.wikipedia.org/wiki/Heap_feng_shui#cite_note-2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Arbitrary_code_execution" TargetMode="External"/><Relationship Id="rId5" Type="http://schemas.openxmlformats.org/officeDocument/2006/relationships/hyperlink" Target="https://en.wikipedia.org/wiki/Exploit_(computer_security)" TargetMode="External"/><Relationship Id="rId4" Type="http://schemas.openxmlformats.org/officeDocument/2006/relationships/hyperlink" Target="https://en.wikipedia.org/wiki/Heap_feng_shui#cite_note-1" TargetMode="External"/><Relationship Id="rId9" Type="http://schemas.openxmlformats.org/officeDocument/2006/relationships/hyperlink" Target="https://en.wikipedia.org/wiki/Feng_shui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omputer security"/>
              </a:rPr>
              <a:t>computer security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heap feng shui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(also known as 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heap grooming</a:t>
            </a:r>
            <a:r>
              <a:rPr lang="en-US" altLang="zh-CN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 technique used in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Exploit (computer security)"/>
              </a:rPr>
              <a:t>exploits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facilitate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Arbitrary code execution"/>
              </a:rPr>
              <a:t>arbitrary code execution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zh-CN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[2]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technique attempts to manipulate the layout of the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Heap (programming)"/>
              </a:rPr>
              <a:t>heap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by making heap allocations of carefully selected sizes. It is named after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Feng shui"/>
              </a:rPr>
              <a:t>feng shui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 ancient Chinese system of aesthetics that involves the selection of precise alignments in space.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FB436-7BCE-424E-A9E1-8587413032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23C3F-A431-4608-8D09-49AD638C1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2BFD4B-AFE6-4766-A668-0A1F1E39C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01D3B-521F-478E-A3EB-C1EC9DD8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EE4-1DA9-44E6-8DC2-6DEF14FBB1C9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263EF-3599-4AE8-A957-A26E7F9C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58A1E-E303-47B5-A564-FDD30EAB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DAA-CBB8-4A7B-BD7B-786D223F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4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73F0-9CD7-446C-9367-11AE4B14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C48AD-015E-4038-A320-19ACD3D04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FF05B-5C08-4397-936A-E237C2B1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EE4-1DA9-44E6-8DC2-6DEF14FBB1C9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821E8-EA99-473E-B79C-9A8EF2B3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E0DA1-A33A-452A-959C-EE68EC1A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DAA-CBB8-4A7B-BD7B-786D223F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9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C511F7-5D36-491B-96C3-B8E29FC54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55F65-5D47-4B3B-8A17-01F970F7F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0559A-83FA-43E7-944D-AE5544B5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EE4-1DA9-44E6-8DC2-6DEF14FBB1C9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97CCD-C556-4D00-B6CD-0E9037E8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882F3-CB06-4905-A8BF-00095279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DAA-CBB8-4A7B-BD7B-786D223F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0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958EA-4ED6-4EE1-B22E-FE86F34F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0CF76-4982-4342-9333-DA66DCBB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F4993-D644-4C35-9F7A-D8AD92F1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EE4-1DA9-44E6-8DC2-6DEF14FBB1C9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58AF2-EBF7-44E9-82DC-B5F317DD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B3F6B-9092-49B9-A281-1DFCCF8E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DAA-CBB8-4A7B-BD7B-786D223F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C03AF-7C29-491E-B363-410307F4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D8321-6A5E-4FEE-BC8B-7E30B0477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EC8E7-AF72-4862-995D-519B9260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EE4-1DA9-44E6-8DC2-6DEF14FBB1C9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37A7C-6900-4B1C-9A65-38AB93C1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8FBE8-2242-440B-B762-F626C4F1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DAA-CBB8-4A7B-BD7B-786D223F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8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CAFDD-E3D9-47BE-B2D6-3DABBF42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552CC-87FA-4F5F-8757-85A324DA2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E85E42-DE7D-426C-A42C-FCE155FD8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4A3844-6DD3-44F0-AC32-834F36E8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EE4-1DA9-44E6-8DC2-6DEF14FBB1C9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C3F74-CF03-46BD-B96C-CF2A15A3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E6DD7-1A23-4117-82EE-6280C1AC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DAA-CBB8-4A7B-BD7B-786D223F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5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FC64A-D8AB-490B-B97C-1902C4A7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A54571-8A70-4F8C-880A-CF89C2D80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E519A-3C19-47A2-9900-29D6B225D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E22EC9-E376-40AE-BB97-9092F3A47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82F92F-C11A-41B2-A891-CF4F42A51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E3BECA-DC36-460F-A8A7-C523D39A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EE4-1DA9-44E6-8DC2-6DEF14FBB1C9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7342F8-9D7B-4595-BF82-950A00E7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5102B5-7C3A-46E2-BD43-EB0546B1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DAA-CBB8-4A7B-BD7B-786D223F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6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CB700-30D3-40A1-84EC-B5FE8530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4A4B53-41C0-4019-9AF9-8F0BB014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EE4-1DA9-44E6-8DC2-6DEF14FBB1C9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74744-D15D-4BF8-BBDE-07347BD9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269CD8-AE32-4803-9A41-264D4666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DAA-CBB8-4A7B-BD7B-786D223F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2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908D4A-A02F-4BF8-BFF5-8287380A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EE4-1DA9-44E6-8DC2-6DEF14FBB1C9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835574-BAB0-426E-8231-CB7B8114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9DFDB-AE47-45AA-9398-125D59C5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DAA-CBB8-4A7B-BD7B-786D223F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4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4A275-1B78-490D-942E-B50CEC15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A7E36-F08D-44B0-BE4A-7A146AE2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E20FFE-8E7C-4145-AE5F-B8AAB8C73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ED2A5-C6F4-4FF6-9414-FDC5E31E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EE4-1DA9-44E6-8DC2-6DEF14FBB1C9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90FA8-9450-446F-B173-E6EBED5D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F6CB8B-AB10-4845-A1C4-9AE93894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DAA-CBB8-4A7B-BD7B-786D223F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D3ABA-8767-4263-99EE-D24F1BEF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9BEF76-3736-48C5-838A-BDA5CBF1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02EE1-04BD-4CB0-A6CF-3F8445FDC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99740-8B5A-4892-AB08-1A1B1964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EE4-1DA9-44E6-8DC2-6DEF14FBB1C9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EB7F1F-904C-441C-916E-451C44C0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B2699-0580-4C13-A848-952C7C9C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DAA-CBB8-4A7B-BD7B-786D223F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0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AE68B7-9D98-437F-B145-C8768214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C836E-DC40-42B7-859E-FC1D4C195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49ED-40D4-41CE-995A-70984EF5D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DEE4-1DA9-44E6-8DC2-6DEF14FBB1C9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04D93-4237-4710-ABB8-6A7CD0112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4DD5A-7282-4AD3-9C44-60A8EF515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0DAA-CBB8-4A7B-BD7B-786D223F7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9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黑白色的标志&#10;&#10;中度可信度描述已自动生成">
            <a:extLst>
              <a:ext uri="{FF2B5EF4-FFF2-40B4-BE49-F238E27FC236}">
                <a16:creationId xmlns:a16="http://schemas.microsoft.com/office/drawing/2014/main" id="{CC571571-5BC5-4AC2-AED8-B6A4D7C3A8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9" b="208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70F9974-D5B8-4D81-83C9-38A780D00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How2exploit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41CBD5-6A06-4729-8BDB-42004807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Heap-Overflow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B0E9EF-F462-44E9-B203-4626F41A5E0F}"/>
              </a:ext>
            </a:extLst>
          </p:cNvPr>
          <p:cNvSpPr txBox="1"/>
          <p:nvPr/>
        </p:nvSpPr>
        <p:spPr>
          <a:xfrm>
            <a:off x="9060111" y="5627251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xm2146@nyu.edu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445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58095-813C-4F0C-AB19-70BFB9327099}"/>
              </a:ext>
            </a:extLst>
          </p:cNvPr>
          <p:cNvSpPr/>
          <p:nvPr/>
        </p:nvSpPr>
        <p:spPr>
          <a:xfrm>
            <a:off x="562050" y="738232"/>
            <a:ext cx="2273429" cy="579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Topchunk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441DF7-004E-4918-99D7-EEA1B691CF4E}"/>
              </a:ext>
            </a:extLst>
          </p:cNvPr>
          <p:cNvSpPr/>
          <p:nvPr/>
        </p:nvSpPr>
        <p:spPr>
          <a:xfrm>
            <a:off x="-523354" y="54213"/>
            <a:ext cx="44470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 Overflow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CB2F82-84C1-4421-A5F4-D1B2AA7A2F76}"/>
              </a:ext>
            </a:extLst>
          </p:cNvPr>
          <p:cNvSpPr/>
          <p:nvPr/>
        </p:nvSpPr>
        <p:spPr>
          <a:xfrm>
            <a:off x="562050" y="738232"/>
            <a:ext cx="2273429" cy="1107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 A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9327CA-6EE6-4797-8A63-CD59D02A0702}"/>
              </a:ext>
            </a:extLst>
          </p:cNvPr>
          <p:cNvSpPr/>
          <p:nvPr/>
        </p:nvSpPr>
        <p:spPr>
          <a:xfrm>
            <a:off x="3378413" y="2910763"/>
            <a:ext cx="1285866" cy="595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Tcache</a:t>
            </a:r>
            <a:r>
              <a:rPr lang="en-US" altLang="zh-CN" dirty="0"/>
              <a:t>[n]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2CED886-ADFC-4D24-9180-EA21A688EEB2}"/>
              </a:ext>
            </a:extLst>
          </p:cNvPr>
          <p:cNvCxnSpPr>
            <a:stCxn id="7" idx="3"/>
          </p:cNvCxnSpPr>
          <p:nvPr/>
        </p:nvCxnSpPr>
        <p:spPr>
          <a:xfrm flipH="1">
            <a:off x="3724712" y="3208572"/>
            <a:ext cx="939567" cy="969145"/>
          </a:xfrm>
          <a:prstGeom prst="bentConnector4">
            <a:avLst>
              <a:gd name="adj1" fmla="val -24330"/>
              <a:gd name="adj2" fmla="val 65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24D2FBB-A87B-4FEA-AAB6-3EEEA387E805}"/>
              </a:ext>
            </a:extLst>
          </p:cNvPr>
          <p:cNvSpPr/>
          <p:nvPr/>
        </p:nvSpPr>
        <p:spPr>
          <a:xfrm>
            <a:off x="562050" y="1853750"/>
            <a:ext cx="2273429" cy="89762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5B4836-1932-4B96-BCD4-E2F631199E9E}"/>
              </a:ext>
            </a:extLst>
          </p:cNvPr>
          <p:cNvSpPr txBox="1"/>
          <p:nvPr/>
        </p:nvSpPr>
        <p:spPr>
          <a:xfrm>
            <a:off x="5654180" y="1107239"/>
            <a:ext cx="5285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We will add a new node to </a:t>
            </a:r>
            <a:r>
              <a:rPr lang="en-US" altLang="zh-CN" b="1" dirty="0" err="1"/>
              <a:t>tcache</a:t>
            </a:r>
            <a:r>
              <a:rPr lang="en-US" altLang="zh-CN" b="1" dirty="0"/>
              <a:t> node list</a:t>
            </a:r>
            <a:r>
              <a:rPr lang="zh-CN" altLang="en-US" b="1" dirty="0"/>
              <a:t>！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If we use </a:t>
            </a:r>
            <a:r>
              <a:rPr lang="en-US" altLang="zh-CN" b="1" dirty="0" err="1"/>
              <a:t>heapoverflow</a:t>
            </a:r>
            <a:r>
              <a:rPr lang="en-US" altLang="zh-CN" b="1" dirty="0"/>
              <a:t> to dump </a:t>
            </a:r>
            <a:r>
              <a:rPr lang="en-US" altLang="zh-CN" b="1" dirty="0" err="1"/>
              <a:t>aaaaa</a:t>
            </a:r>
            <a:r>
              <a:rPr lang="en-US" altLang="zh-CN" b="1" dirty="0"/>
              <a:t> to the chunk B.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AB8DFF-6F2C-4608-A4E1-68B8E97528BB}"/>
              </a:ext>
            </a:extLst>
          </p:cNvPr>
          <p:cNvSpPr/>
          <p:nvPr/>
        </p:nvSpPr>
        <p:spPr>
          <a:xfrm>
            <a:off x="3439486" y="4177717"/>
            <a:ext cx="1910352" cy="4530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A82476-D4A1-4ECD-B45B-C6E286C193EE}"/>
              </a:ext>
            </a:extLst>
          </p:cNvPr>
          <p:cNvSpPr/>
          <p:nvPr/>
        </p:nvSpPr>
        <p:spPr>
          <a:xfrm>
            <a:off x="5886988" y="4177717"/>
            <a:ext cx="1910352" cy="453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0x6161616161616161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57BF809-DB4A-40CC-AE72-E436F536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844" y="1092557"/>
            <a:ext cx="5951736" cy="241382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4624AE-6DA9-4363-B6B4-7113E9EF9155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5349838" y="4404220"/>
            <a:ext cx="537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70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58095-813C-4F0C-AB19-70BFB9327099}"/>
              </a:ext>
            </a:extLst>
          </p:cNvPr>
          <p:cNvSpPr/>
          <p:nvPr/>
        </p:nvSpPr>
        <p:spPr>
          <a:xfrm>
            <a:off x="562050" y="738232"/>
            <a:ext cx="2273429" cy="579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Topchunk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441DF7-004E-4918-99D7-EEA1B691CF4E}"/>
              </a:ext>
            </a:extLst>
          </p:cNvPr>
          <p:cNvSpPr/>
          <p:nvPr/>
        </p:nvSpPr>
        <p:spPr>
          <a:xfrm>
            <a:off x="-523354" y="54213"/>
            <a:ext cx="44470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 Overflow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CB2F82-84C1-4421-A5F4-D1B2AA7A2F76}"/>
              </a:ext>
            </a:extLst>
          </p:cNvPr>
          <p:cNvSpPr/>
          <p:nvPr/>
        </p:nvSpPr>
        <p:spPr>
          <a:xfrm>
            <a:off x="562050" y="738232"/>
            <a:ext cx="2273429" cy="1107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 A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9327CA-6EE6-4797-8A63-CD59D02A0702}"/>
              </a:ext>
            </a:extLst>
          </p:cNvPr>
          <p:cNvSpPr/>
          <p:nvPr/>
        </p:nvSpPr>
        <p:spPr>
          <a:xfrm>
            <a:off x="3378413" y="2910763"/>
            <a:ext cx="1285866" cy="595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tcache</a:t>
            </a:r>
            <a:endParaRPr lang="en-US" altLang="zh-CN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2CED886-ADFC-4D24-9180-EA21A688EEB2}"/>
              </a:ext>
            </a:extLst>
          </p:cNvPr>
          <p:cNvCxnSpPr>
            <a:stCxn id="7" idx="3"/>
          </p:cNvCxnSpPr>
          <p:nvPr/>
        </p:nvCxnSpPr>
        <p:spPr>
          <a:xfrm flipH="1">
            <a:off x="3724712" y="3208572"/>
            <a:ext cx="939567" cy="969145"/>
          </a:xfrm>
          <a:prstGeom prst="bentConnector4">
            <a:avLst>
              <a:gd name="adj1" fmla="val -24330"/>
              <a:gd name="adj2" fmla="val 65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24D2FBB-A87B-4FEA-AAB6-3EEEA387E805}"/>
              </a:ext>
            </a:extLst>
          </p:cNvPr>
          <p:cNvSpPr/>
          <p:nvPr/>
        </p:nvSpPr>
        <p:spPr>
          <a:xfrm>
            <a:off x="562050" y="1853750"/>
            <a:ext cx="2273429" cy="897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A82476-D4A1-4ECD-B45B-C6E286C193EE}"/>
              </a:ext>
            </a:extLst>
          </p:cNvPr>
          <p:cNvSpPr/>
          <p:nvPr/>
        </p:nvSpPr>
        <p:spPr>
          <a:xfrm>
            <a:off x="3378413" y="4249023"/>
            <a:ext cx="1910352" cy="453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?????????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C25A979-CED7-4870-9A90-870264032EE3}"/>
              </a:ext>
            </a:extLst>
          </p:cNvPr>
          <p:cNvSpPr/>
          <p:nvPr/>
        </p:nvSpPr>
        <p:spPr>
          <a:xfrm>
            <a:off x="5914238" y="3208572"/>
            <a:ext cx="48381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Tcache</a:t>
            </a:r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Poising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658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58095-813C-4F0C-AB19-70BFB9327099}"/>
              </a:ext>
            </a:extLst>
          </p:cNvPr>
          <p:cNvSpPr/>
          <p:nvPr/>
        </p:nvSpPr>
        <p:spPr>
          <a:xfrm>
            <a:off x="562050" y="738232"/>
            <a:ext cx="2273429" cy="579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441DF7-004E-4918-99D7-EEA1B691CF4E}"/>
              </a:ext>
            </a:extLst>
          </p:cNvPr>
          <p:cNvSpPr/>
          <p:nvPr/>
        </p:nvSpPr>
        <p:spPr>
          <a:xfrm>
            <a:off x="-523354" y="54213"/>
            <a:ext cx="44470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 Overflow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CB2F82-84C1-4421-A5F4-D1B2AA7A2F76}"/>
              </a:ext>
            </a:extLst>
          </p:cNvPr>
          <p:cNvSpPr/>
          <p:nvPr/>
        </p:nvSpPr>
        <p:spPr>
          <a:xfrm>
            <a:off x="562050" y="738232"/>
            <a:ext cx="2273429" cy="1107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 A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9327CA-6EE6-4797-8A63-CD59D02A0702}"/>
              </a:ext>
            </a:extLst>
          </p:cNvPr>
          <p:cNvSpPr/>
          <p:nvPr/>
        </p:nvSpPr>
        <p:spPr>
          <a:xfrm>
            <a:off x="3378413" y="2910763"/>
            <a:ext cx="1285866" cy="595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Tcache</a:t>
            </a:r>
            <a:r>
              <a:rPr lang="en-US" altLang="zh-CN" dirty="0"/>
              <a:t>[2]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2CED886-ADFC-4D24-9180-EA21A688EEB2}"/>
              </a:ext>
            </a:extLst>
          </p:cNvPr>
          <p:cNvCxnSpPr>
            <a:stCxn id="7" idx="3"/>
          </p:cNvCxnSpPr>
          <p:nvPr/>
        </p:nvCxnSpPr>
        <p:spPr>
          <a:xfrm flipH="1">
            <a:off x="3724712" y="3208572"/>
            <a:ext cx="939567" cy="969145"/>
          </a:xfrm>
          <a:prstGeom prst="bentConnector4">
            <a:avLst>
              <a:gd name="adj1" fmla="val -24330"/>
              <a:gd name="adj2" fmla="val 65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24D2FBB-A87B-4FEA-AAB6-3EEEA387E805}"/>
              </a:ext>
            </a:extLst>
          </p:cNvPr>
          <p:cNvSpPr/>
          <p:nvPr/>
        </p:nvSpPr>
        <p:spPr>
          <a:xfrm>
            <a:off x="562050" y="1853750"/>
            <a:ext cx="2273429" cy="897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A82476-D4A1-4ECD-B45B-C6E286C193EE}"/>
              </a:ext>
            </a:extLst>
          </p:cNvPr>
          <p:cNvSpPr/>
          <p:nvPr/>
        </p:nvSpPr>
        <p:spPr>
          <a:xfrm>
            <a:off x="3378413" y="4249023"/>
            <a:ext cx="1910352" cy="453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?????????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181400-195C-41D1-A6E5-0D46C16A3D88}"/>
              </a:ext>
            </a:extLst>
          </p:cNvPr>
          <p:cNvSpPr txBox="1"/>
          <p:nvPr/>
        </p:nvSpPr>
        <p:spPr>
          <a:xfrm>
            <a:off x="5553512" y="1417739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Another thing I </a:t>
            </a:r>
            <a:r>
              <a:rPr lang="en-US" altLang="zh-CN" b="1" dirty="0" err="1"/>
              <a:t>wanna</a:t>
            </a:r>
            <a:r>
              <a:rPr lang="en-US" altLang="zh-CN" b="1" dirty="0"/>
              <a:t> mention:</a:t>
            </a:r>
          </a:p>
          <a:p>
            <a:r>
              <a:rPr lang="en-US" altLang="zh-CN" b="1" dirty="0" err="1"/>
              <a:t>Tache</a:t>
            </a:r>
            <a:r>
              <a:rPr lang="en-US" altLang="zh-CN" b="1" dirty="0"/>
              <a:t> has a “counter” to calculate</a:t>
            </a:r>
          </a:p>
          <a:p>
            <a:r>
              <a:rPr lang="en-US" altLang="zh-CN" b="1" dirty="0"/>
              <a:t>the number of chunks in </a:t>
            </a:r>
            <a:r>
              <a:rPr lang="en-US" altLang="zh-CN" b="1" dirty="0" err="1"/>
              <a:t>tcache</a:t>
            </a:r>
            <a:r>
              <a:rPr lang="en-US" altLang="zh-CN" b="1" dirty="0"/>
              <a:t>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606750-B678-4FA6-AFA4-CDB3712537A2}"/>
              </a:ext>
            </a:extLst>
          </p:cNvPr>
          <p:cNvSpPr/>
          <p:nvPr/>
        </p:nvSpPr>
        <p:spPr>
          <a:xfrm>
            <a:off x="5537217" y="368575"/>
            <a:ext cx="5189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2 bypass it?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543968-1D06-4074-B5BD-67CCA53A92FD}"/>
              </a:ext>
            </a:extLst>
          </p:cNvPr>
          <p:cNvSpPr/>
          <p:nvPr/>
        </p:nvSpPr>
        <p:spPr>
          <a:xfrm>
            <a:off x="3113213" y="4716610"/>
            <a:ext cx="3102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Counter:0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68813E2-2601-4025-A013-8DA8BAAF9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99" y="2538982"/>
            <a:ext cx="5691613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3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58095-813C-4F0C-AB19-70BFB9327099}"/>
              </a:ext>
            </a:extLst>
          </p:cNvPr>
          <p:cNvSpPr/>
          <p:nvPr/>
        </p:nvSpPr>
        <p:spPr>
          <a:xfrm>
            <a:off x="562050" y="738232"/>
            <a:ext cx="2273429" cy="579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441DF7-004E-4918-99D7-EEA1B691CF4E}"/>
              </a:ext>
            </a:extLst>
          </p:cNvPr>
          <p:cNvSpPr/>
          <p:nvPr/>
        </p:nvSpPr>
        <p:spPr>
          <a:xfrm>
            <a:off x="-523354" y="54213"/>
            <a:ext cx="44470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 Overflow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CB2F82-84C1-4421-A5F4-D1B2AA7A2F76}"/>
              </a:ext>
            </a:extLst>
          </p:cNvPr>
          <p:cNvSpPr/>
          <p:nvPr/>
        </p:nvSpPr>
        <p:spPr>
          <a:xfrm>
            <a:off x="562050" y="738232"/>
            <a:ext cx="2273429" cy="1107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 A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9327CA-6EE6-4797-8A63-CD59D02A0702}"/>
              </a:ext>
            </a:extLst>
          </p:cNvPr>
          <p:cNvSpPr/>
          <p:nvPr/>
        </p:nvSpPr>
        <p:spPr>
          <a:xfrm>
            <a:off x="3378413" y="2910763"/>
            <a:ext cx="1285866" cy="595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Tcache</a:t>
            </a:r>
            <a:r>
              <a:rPr lang="en-US" altLang="zh-CN" dirty="0"/>
              <a:t>[n]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2CED886-ADFC-4D24-9180-EA21A688EEB2}"/>
              </a:ext>
            </a:extLst>
          </p:cNvPr>
          <p:cNvCxnSpPr>
            <a:stCxn id="7" idx="3"/>
          </p:cNvCxnSpPr>
          <p:nvPr/>
        </p:nvCxnSpPr>
        <p:spPr>
          <a:xfrm flipH="1">
            <a:off x="3724712" y="3208572"/>
            <a:ext cx="939567" cy="969145"/>
          </a:xfrm>
          <a:prstGeom prst="bentConnector4">
            <a:avLst>
              <a:gd name="adj1" fmla="val -24330"/>
              <a:gd name="adj2" fmla="val 65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24D2FBB-A87B-4FEA-AAB6-3EEEA387E805}"/>
              </a:ext>
            </a:extLst>
          </p:cNvPr>
          <p:cNvSpPr/>
          <p:nvPr/>
        </p:nvSpPr>
        <p:spPr>
          <a:xfrm>
            <a:off x="562050" y="1853750"/>
            <a:ext cx="2273429" cy="897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181400-195C-41D1-A6E5-0D46C16A3D88}"/>
              </a:ext>
            </a:extLst>
          </p:cNvPr>
          <p:cNvSpPr txBox="1"/>
          <p:nvPr/>
        </p:nvSpPr>
        <p:spPr>
          <a:xfrm>
            <a:off x="5553512" y="1417739"/>
            <a:ext cx="188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 have a plan!</a:t>
            </a:r>
          </a:p>
          <a:p>
            <a:pPr marL="342900" indent="-342900">
              <a:buAutoNum type="arabicPeriod"/>
            </a:pPr>
            <a:r>
              <a:rPr lang="en-US" altLang="zh-CN" b="1" dirty="0"/>
              <a:t>Free chunk C</a:t>
            </a:r>
          </a:p>
          <a:p>
            <a:pPr marL="342900" indent="-342900">
              <a:buAutoNum type="arabicPeriod"/>
            </a:pPr>
            <a:r>
              <a:rPr lang="en-US" altLang="zh-CN" b="1" dirty="0"/>
              <a:t>Free chunk B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A60ACE-E818-42FA-BF6C-CF3D430F42A2}"/>
              </a:ext>
            </a:extLst>
          </p:cNvPr>
          <p:cNvSpPr/>
          <p:nvPr/>
        </p:nvSpPr>
        <p:spPr>
          <a:xfrm>
            <a:off x="562049" y="2751372"/>
            <a:ext cx="2273429" cy="897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F21F35-4669-46F3-851F-C5295D18D646}"/>
              </a:ext>
            </a:extLst>
          </p:cNvPr>
          <p:cNvSpPr/>
          <p:nvPr/>
        </p:nvSpPr>
        <p:spPr>
          <a:xfrm>
            <a:off x="5416925" y="4177717"/>
            <a:ext cx="1735301" cy="4530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44120C-E546-4E65-A538-DEA7EDAA762D}"/>
              </a:ext>
            </a:extLst>
          </p:cNvPr>
          <p:cNvSpPr/>
          <p:nvPr/>
        </p:nvSpPr>
        <p:spPr>
          <a:xfrm>
            <a:off x="3404594" y="4181911"/>
            <a:ext cx="1579802" cy="448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0429CF1-1FB6-4DFA-A857-6663568B0E1E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4984396" y="4404220"/>
            <a:ext cx="432529" cy="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867EA0B-187C-4B61-8DA8-EE20774EB3EA}"/>
              </a:ext>
            </a:extLst>
          </p:cNvPr>
          <p:cNvSpPr/>
          <p:nvPr/>
        </p:nvSpPr>
        <p:spPr>
          <a:xfrm>
            <a:off x="3113213" y="4716610"/>
            <a:ext cx="3102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Counter:2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938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58095-813C-4F0C-AB19-70BFB9327099}"/>
              </a:ext>
            </a:extLst>
          </p:cNvPr>
          <p:cNvSpPr/>
          <p:nvPr/>
        </p:nvSpPr>
        <p:spPr>
          <a:xfrm>
            <a:off x="562050" y="738232"/>
            <a:ext cx="2273429" cy="579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441DF7-004E-4918-99D7-EEA1B691CF4E}"/>
              </a:ext>
            </a:extLst>
          </p:cNvPr>
          <p:cNvSpPr/>
          <p:nvPr/>
        </p:nvSpPr>
        <p:spPr>
          <a:xfrm>
            <a:off x="-523354" y="54213"/>
            <a:ext cx="44470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 Overflow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CB2F82-84C1-4421-A5F4-D1B2AA7A2F76}"/>
              </a:ext>
            </a:extLst>
          </p:cNvPr>
          <p:cNvSpPr/>
          <p:nvPr/>
        </p:nvSpPr>
        <p:spPr>
          <a:xfrm>
            <a:off x="562050" y="738232"/>
            <a:ext cx="2273429" cy="1107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 A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9327CA-6EE6-4797-8A63-CD59D02A0702}"/>
              </a:ext>
            </a:extLst>
          </p:cNvPr>
          <p:cNvSpPr/>
          <p:nvPr/>
        </p:nvSpPr>
        <p:spPr>
          <a:xfrm>
            <a:off x="3378413" y="2910763"/>
            <a:ext cx="1285866" cy="595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tcache</a:t>
            </a:r>
            <a:endParaRPr lang="en-US" altLang="zh-CN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2CED886-ADFC-4D24-9180-EA21A688EEB2}"/>
              </a:ext>
            </a:extLst>
          </p:cNvPr>
          <p:cNvCxnSpPr>
            <a:stCxn id="7" idx="3"/>
          </p:cNvCxnSpPr>
          <p:nvPr/>
        </p:nvCxnSpPr>
        <p:spPr>
          <a:xfrm flipH="1">
            <a:off x="3724712" y="3208572"/>
            <a:ext cx="939567" cy="969145"/>
          </a:xfrm>
          <a:prstGeom prst="bentConnector4">
            <a:avLst>
              <a:gd name="adj1" fmla="val -24330"/>
              <a:gd name="adj2" fmla="val 65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24D2FBB-A87B-4FEA-AAB6-3EEEA387E805}"/>
              </a:ext>
            </a:extLst>
          </p:cNvPr>
          <p:cNvSpPr/>
          <p:nvPr/>
        </p:nvSpPr>
        <p:spPr>
          <a:xfrm>
            <a:off x="562050" y="1853750"/>
            <a:ext cx="2273429" cy="897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181400-195C-41D1-A6E5-0D46C16A3D88}"/>
              </a:ext>
            </a:extLst>
          </p:cNvPr>
          <p:cNvSpPr txBox="1"/>
          <p:nvPr/>
        </p:nvSpPr>
        <p:spPr>
          <a:xfrm>
            <a:off x="5553512" y="1417739"/>
            <a:ext cx="4774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/>
              <a:t>Free chunk C</a:t>
            </a:r>
          </a:p>
          <a:p>
            <a:pPr marL="342900" indent="-342900">
              <a:buAutoNum type="arabicPeriod"/>
            </a:pPr>
            <a:r>
              <a:rPr lang="en-US" altLang="zh-CN" b="1" dirty="0"/>
              <a:t>Free chunk B</a:t>
            </a:r>
          </a:p>
          <a:p>
            <a:pPr marL="342900" indent="-342900">
              <a:buAutoNum type="arabicPeriod"/>
            </a:pPr>
            <a:r>
              <a:rPr lang="en-US" altLang="zh-CN" b="1" dirty="0"/>
              <a:t>Edit chunk A to perform </a:t>
            </a:r>
            <a:r>
              <a:rPr lang="en-US" altLang="zh-CN" b="1" dirty="0" err="1"/>
              <a:t>tcache</a:t>
            </a:r>
            <a:r>
              <a:rPr lang="en-US" altLang="zh-CN" b="1" dirty="0"/>
              <a:t> </a:t>
            </a:r>
            <a:r>
              <a:rPr lang="en-US" altLang="zh-CN" b="1" dirty="0" err="1"/>
              <a:t>poisning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A60ACE-E818-42FA-BF6C-CF3D430F42A2}"/>
              </a:ext>
            </a:extLst>
          </p:cNvPr>
          <p:cNvSpPr/>
          <p:nvPr/>
        </p:nvSpPr>
        <p:spPr>
          <a:xfrm>
            <a:off x="562049" y="2751372"/>
            <a:ext cx="2273429" cy="897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F21F35-4669-46F3-851F-C5295D18D646}"/>
              </a:ext>
            </a:extLst>
          </p:cNvPr>
          <p:cNvSpPr/>
          <p:nvPr/>
        </p:nvSpPr>
        <p:spPr>
          <a:xfrm>
            <a:off x="5416925" y="4177717"/>
            <a:ext cx="1735301" cy="453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0xcafebabe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44120C-E546-4E65-A538-DEA7EDAA762D}"/>
              </a:ext>
            </a:extLst>
          </p:cNvPr>
          <p:cNvSpPr/>
          <p:nvPr/>
        </p:nvSpPr>
        <p:spPr>
          <a:xfrm>
            <a:off x="3404594" y="4181911"/>
            <a:ext cx="1579802" cy="448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5BF88F-2D0F-4525-A111-5BE994E5BBE5}"/>
              </a:ext>
            </a:extLst>
          </p:cNvPr>
          <p:cNvSpPr/>
          <p:nvPr/>
        </p:nvSpPr>
        <p:spPr>
          <a:xfrm>
            <a:off x="3113213" y="4716610"/>
            <a:ext cx="3102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Counter:2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242D37-3674-48C2-A241-533A9CA947CE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4984396" y="4404220"/>
            <a:ext cx="432529" cy="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FF6DD66-8AC9-40EF-9A30-4D2E08CF282C}"/>
              </a:ext>
            </a:extLst>
          </p:cNvPr>
          <p:cNvSpPr txBox="1"/>
          <p:nvPr/>
        </p:nvSpPr>
        <p:spPr>
          <a:xfrm>
            <a:off x="5897459" y="2334624"/>
            <a:ext cx="484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(We overwrite the </a:t>
            </a:r>
            <a:r>
              <a:rPr lang="zh-CN" altLang="en-US" dirty="0"/>
              <a:t>“</a:t>
            </a:r>
            <a:r>
              <a:rPr lang="en-US" altLang="zh-CN" dirty="0"/>
              <a:t>next point</a:t>
            </a:r>
            <a:r>
              <a:rPr lang="zh-CN" altLang="en-US" dirty="0"/>
              <a:t>”</a:t>
            </a:r>
            <a:r>
              <a:rPr lang="en-US" altLang="zh-CN" dirty="0"/>
              <a:t> in chunk 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77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58095-813C-4F0C-AB19-70BFB9327099}"/>
              </a:ext>
            </a:extLst>
          </p:cNvPr>
          <p:cNvSpPr/>
          <p:nvPr/>
        </p:nvSpPr>
        <p:spPr>
          <a:xfrm>
            <a:off x="562050" y="738232"/>
            <a:ext cx="2273429" cy="579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441DF7-004E-4918-99D7-EEA1B691CF4E}"/>
              </a:ext>
            </a:extLst>
          </p:cNvPr>
          <p:cNvSpPr/>
          <p:nvPr/>
        </p:nvSpPr>
        <p:spPr>
          <a:xfrm>
            <a:off x="-523354" y="54213"/>
            <a:ext cx="44470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 Overflow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CB2F82-84C1-4421-A5F4-D1B2AA7A2F76}"/>
              </a:ext>
            </a:extLst>
          </p:cNvPr>
          <p:cNvSpPr/>
          <p:nvPr/>
        </p:nvSpPr>
        <p:spPr>
          <a:xfrm>
            <a:off x="562050" y="738232"/>
            <a:ext cx="2273429" cy="1107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 A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9327CA-6EE6-4797-8A63-CD59D02A0702}"/>
              </a:ext>
            </a:extLst>
          </p:cNvPr>
          <p:cNvSpPr/>
          <p:nvPr/>
        </p:nvSpPr>
        <p:spPr>
          <a:xfrm>
            <a:off x="3378413" y="2910763"/>
            <a:ext cx="1285866" cy="595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tcache</a:t>
            </a:r>
            <a:endParaRPr lang="en-US" altLang="zh-CN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2CED886-ADFC-4D24-9180-EA21A688EEB2}"/>
              </a:ext>
            </a:extLst>
          </p:cNvPr>
          <p:cNvCxnSpPr>
            <a:stCxn id="7" idx="3"/>
          </p:cNvCxnSpPr>
          <p:nvPr/>
        </p:nvCxnSpPr>
        <p:spPr>
          <a:xfrm flipH="1">
            <a:off x="3724712" y="3208572"/>
            <a:ext cx="939567" cy="969145"/>
          </a:xfrm>
          <a:prstGeom prst="bentConnector4">
            <a:avLst>
              <a:gd name="adj1" fmla="val -24330"/>
              <a:gd name="adj2" fmla="val 65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24D2FBB-A87B-4FEA-AAB6-3EEEA387E805}"/>
              </a:ext>
            </a:extLst>
          </p:cNvPr>
          <p:cNvSpPr/>
          <p:nvPr/>
        </p:nvSpPr>
        <p:spPr>
          <a:xfrm>
            <a:off x="562050" y="1853750"/>
            <a:ext cx="2273429" cy="897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A60ACE-E818-42FA-BF6C-CF3D430F42A2}"/>
              </a:ext>
            </a:extLst>
          </p:cNvPr>
          <p:cNvSpPr/>
          <p:nvPr/>
        </p:nvSpPr>
        <p:spPr>
          <a:xfrm>
            <a:off x="562049" y="2751372"/>
            <a:ext cx="2273429" cy="897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F21F35-4669-46F3-851F-C5295D18D646}"/>
              </a:ext>
            </a:extLst>
          </p:cNvPr>
          <p:cNvSpPr/>
          <p:nvPr/>
        </p:nvSpPr>
        <p:spPr>
          <a:xfrm>
            <a:off x="5416925" y="4177717"/>
            <a:ext cx="1735301" cy="453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?????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44120C-E546-4E65-A538-DEA7EDAA762D}"/>
              </a:ext>
            </a:extLst>
          </p:cNvPr>
          <p:cNvSpPr/>
          <p:nvPr/>
        </p:nvSpPr>
        <p:spPr>
          <a:xfrm>
            <a:off x="3404594" y="4181911"/>
            <a:ext cx="1579802" cy="448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5BF88F-2D0F-4525-A111-5BE994E5BBE5}"/>
              </a:ext>
            </a:extLst>
          </p:cNvPr>
          <p:cNvSpPr/>
          <p:nvPr/>
        </p:nvSpPr>
        <p:spPr>
          <a:xfrm>
            <a:off x="3113213" y="4716610"/>
            <a:ext cx="3102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Counter:2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242D37-3674-48C2-A241-533A9CA947CE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4984396" y="4404220"/>
            <a:ext cx="432529" cy="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FF6DD66-8AC9-40EF-9A30-4D2E08CF282C}"/>
              </a:ext>
            </a:extLst>
          </p:cNvPr>
          <p:cNvSpPr txBox="1"/>
          <p:nvPr/>
        </p:nvSpPr>
        <p:spPr>
          <a:xfrm>
            <a:off x="6009312" y="858758"/>
            <a:ext cx="484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Heap Fengshui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C8CA54-E16F-4073-9874-6A72E1C02429}"/>
              </a:ext>
            </a:extLst>
          </p:cNvPr>
          <p:cNvSpPr txBox="1"/>
          <p:nvPr/>
        </p:nvSpPr>
        <p:spPr>
          <a:xfrm>
            <a:off x="6898545" y="1521932"/>
            <a:ext cx="4508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Traditionally,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Fengshui to represent the environment. In heap exploit, Fengshui means a skill of construct precise heap chunks to facilitate vulnerability exploit.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5649EB8-72BF-4A3A-B3D0-8DFDE89A4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31" y="4672385"/>
            <a:ext cx="5494319" cy="12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1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E89EA-4AB7-499C-A99F-9E9F90D9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Content: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96ABB-1C5D-46D7-9511-5DF892B2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How heap works</a:t>
            </a:r>
          </a:p>
          <a:p>
            <a:pPr lvl="1"/>
            <a:r>
              <a:rPr lang="en-US" altLang="zh-CN" sz="4400" dirty="0"/>
              <a:t>Chunk</a:t>
            </a:r>
          </a:p>
          <a:p>
            <a:pPr lvl="1"/>
            <a:r>
              <a:rPr lang="en-US" altLang="zh-CN" sz="4400" dirty="0" err="1"/>
              <a:t>Tcache</a:t>
            </a:r>
            <a:endParaRPr lang="en-US" altLang="zh-CN" sz="4400" dirty="0"/>
          </a:p>
          <a:p>
            <a:r>
              <a:rPr lang="en-US" altLang="zh-CN" sz="4400" dirty="0"/>
              <a:t>Heap Overflow</a:t>
            </a:r>
          </a:p>
          <a:p>
            <a:r>
              <a:rPr lang="en-US" altLang="zh-CN" sz="4400" dirty="0" err="1"/>
              <a:t>Tcache</a:t>
            </a:r>
            <a:r>
              <a:rPr lang="en-US" altLang="zh-CN" sz="4400" dirty="0"/>
              <a:t> Poising</a:t>
            </a:r>
          </a:p>
        </p:txBody>
      </p:sp>
    </p:spTree>
    <p:extLst>
      <p:ext uri="{BB962C8B-B14F-4D97-AF65-F5344CB8AC3E}">
        <p14:creationId xmlns:p14="http://schemas.microsoft.com/office/powerpoint/2010/main" val="237923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58095-813C-4F0C-AB19-70BFB9327099}"/>
              </a:ext>
            </a:extLst>
          </p:cNvPr>
          <p:cNvSpPr/>
          <p:nvPr/>
        </p:nvSpPr>
        <p:spPr>
          <a:xfrm>
            <a:off x="562050" y="738232"/>
            <a:ext cx="2273429" cy="579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Chunks Not </a:t>
            </a:r>
            <a:r>
              <a:rPr lang="en-US" altLang="zh-CN" dirty="0" err="1"/>
              <a:t>Inuse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441DF7-004E-4918-99D7-EEA1B691CF4E}"/>
              </a:ext>
            </a:extLst>
          </p:cNvPr>
          <p:cNvSpPr/>
          <p:nvPr/>
        </p:nvSpPr>
        <p:spPr>
          <a:xfrm>
            <a:off x="-523354" y="54213"/>
            <a:ext cx="44470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 Memory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CB2F82-84C1-4421-A5F4-D1B2AA7A2F76}"/>
              </a:ext>
            </a:extLst>
          </p:cNvPr>
          <p:cNvSpPr/>
          <p:nvPr/>
        </p:nvSpPr>
        <p:spPr>
          <a:xfrm>
            <a:off x="562050" y="738232"/>
            <a:ext cx="2273429" cy="1107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 </a:t>
            </a:r>
            <a:r>
              <a:rPr lang="en-US" altLang="zh-CN" dirty="0" err="1"/>
              <a:t>Inuse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55700E-6B99-4C34-9321-A1F6CD39E985}"/>
              </a:ext>
            </a:extLst>
          </p:cNvPr>
          <p:cNvSpPr txBox="1"/>
          <p:nvPr/>
        </p:nvSpPr>
        <p:spPr>
          <a:xfrm>
            <a:off x="3682767" y="3070371"/>
            <a:ext cx="6598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 the blue one is named </a:t>
            </a:r>
            <a:r>
              <a:rPr lang="en-US" altLang="zh-CN" dirty="0" err="1"/>
              <a:t>topchunk</a:t>
            </a:r>
            <a:endParaRPr lang="en-US" altLang="zh-CN" dirty="0"/>
          </a:p>
          <a:p>
            <a:r>
              <a:rPr lang="en-US" altLang="zh-CN" dirty="0"/>
              <a:t>* when we need more chunks we can cut a chunk from </a:t>
            </a:r>
            <a:r>
              <a:rPr lang="en-US" altLang="zh-CN" dirty="0" err="1"/>
              <a:t>topchunk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38F508-78B5-4F15-BA12-23BD6D267567}"/>
              </a:ext>
            </a:extLst>
          </p:cNvPr>
          <p:cNvSpPr txBox="1"/>
          <p:nvPr/>
        </p:nvSpPr>
        <p:spPr>
          <a:xfrm>
            <a:off x="3586579" y="738232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Chunk is a piece of memory.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72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58095-813C-4F0C-AB19-70BFB9327099}"/>
              </a:ext>
            </a:extLst>
          </p:cNvPr>
          <p:cNvSpPr/>
          <p:nvPr/>
        </p:nvSpPr>
        <p:spPr>
          <a:xfrm>
            <a:off x="562050" y="738232"/>
            <a:ext cx="2273429" cy="579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Topchunk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441DF7-004E-4918-99D7-EEA1B691CF4E}"/>
              </a:ext>
            </a:extLst>
          </p:cNvPr>
          <p:cNvSpPr/>
          <p:nvPr/>
        </p:nvSpPr>
        <p:spPr>
          <a:xfrm>
            <a:off x="-523354" y="54213"/>
            <a:ext cx="44470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 Memory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CB2F82-84C1-4421-A5F4-D1B2AA7A2F76}"/>
              </a:ext>
            </a:extLst>
          </p:cNvPr>
          <p:cNvSpPr/>
          <p:nvPr/>
        </p:nvSpPr>
        <p:spPr>
          <a:xfrm>
            <a:off x="562050" y="738232"/>
            <a:ext cx="2273429" cy="1107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 A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1DED70-BCF5-44D6-A117-F33F71613312}"/>
              </a:ext>
            </a:extLst>
          </p:cNvPr>
          <p:cNvSpPr/>
          <p:nvPr/>
        </p:nvSpPr>
        <p:spPr>
          <a:xfrm>
            <a:off x="562050" y="1845578"/>
            <a:ext cx="2273429" cy="8976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New Chunk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096E8D-301A-4F53-8899-71B23E2C413C}"/>
              </a:ext>
            </a:extLst>
          </p:cNvPr>
          <p:cNvSpPr txBox="1"/>
          <p:nvPr/>
        </p:nvSpPr>
        <p:spPr>
          <a:xfrm>
            <a:off x="3313651" y="2080685"/>
            <a:ext cx="56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we allocate a new chunk by malloc…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19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58095-813C-4F0C-AB19-70BFB9327099}"/>
              </a:ext>
            </a:extLst>
          </p:cNvPr>
          <p:cNvSpPr/>
          <p:nvPr/>
        </p:nvSpPr>
        <p:spPr>
          <a:xfrm>
            <a:off x="562050" y="738232"/>
            <a:ext cx="2273429" cy="579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Topchunk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441DF7-004E-4918-99D7-EEA1B691CF4E}"/>
              </a:ext>
            </a:extLst>
          </p:cNvPr>
          <p:cNvSpPr/>
          <p:nvPr/>
        </p:nvSpPr>
        <p:spPr>
          <a:xfrm>
            <a:off x="-523354" y="54213"/>
            <a:ext cx="44470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 Memory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CB2F82-84C1-4421-A5F4-D1B2AA7A2F76}"/>
              </a:ext>
            </a:extLst>
          </p:cNvPr>
          <p:cNvSpPr/>
          <p:nvPr/>
        </p:nvSpPr>
        <p:spPr>
          <a:xfrm>
            <a:off x="562050" y="738232"/>
            <a:ext cx="2273429" cy="1107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 A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1DED70-BCF5-44D6-A117-F33F71613312}"/>
              </a:ext>
            </a:extLst>
          </p:cNvPr>
          <p:cNvSpPr/>
          <p:nvPr/>
        </p:nvSpPr>
        <p:spPr>
          <a:xfrm>
            <a:off x="562050" y="1845578"/>
            <a:ext cx="2273429" cy="8976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 B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096E8D-301A-4F53-8899-71B23E2C413C}"/>
              </a:ext>
            </a:extLst>
          </p:cNvPr>
          <p:cNvSpPr txBox="1"/>
          <p:nvPr/>
        </p:nvSpPr>
        <p:spPr>
          <a:xfrm>
            <a:off x="3313651" y="2080685"/>
            <a:ext cx="56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if we free the chunk B?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9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58095-813C-4F0C-AB19-70BFB9327099}"/>
              </a:ext>
            </a:extLst>
          </p:cNvPr>
          <p:cNvSpPr/>
          <p:nvPr/>
        </p:nvSpPr>
        <p:spPr>
          <a:xfrm>
            <a:off x="562050" y="738232"/>
            <a:ext cx="2273429" cy="579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Topchunk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441DF7-004E-4918-99D7-EEA1B691CF4E}"/>
              </a:ext>
            </a:extLst>
          </p:cNvPr>
          <p:cNvSpPr/>
          <p:nvPr/>
        </p:nvSpPr>
        <p:spPr>
          <a:xfrm>
            <a:off x="-523354" y="54213"/>
            <a:ext cx="44470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 Memory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CB2F82-84C1-4421-A5F4-D1B2AA7A2F76}"/>
              </a:ext>
            </a:extLst>
          </p:cNvPr>
          <p:cNvSpPr/>
          <p:nvPr/>
        </p:nvSpPr>
        <p:spPr>
          <a:xfrm>
            <a:off x="562050" y="738232"/>
            <a:ext cx="2273429" cy="1107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 A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1DED70-BCF5-44D6-A117-F33F71613312}"/>
              </a:ext>
            </a:extLst>
          </p:cNvPr>
          <p:cNvSpPr/>
          <p:nvPr/>
        </p:nvSpPr>
        <p:spPr>
          <a:xfrm>
            <a:off x="562050" y="1827770"/>
            <a:ext cx="2273429" cy="897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 B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096E8D-301A-4F53-8899-71B23E2C413C}"/>
              </a:ext>
            </a:extLst>
          </p:cNvPr>
          <p:cNvSpPr txBox="1"/>
          <p:nvPr/>
        </p:nvSpPr>
        <p:spPr>
          <a:xfrm>
            <a:off x="3285688" y="2091915"/>
            <a:ext cx="56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will be managed by a node list named </a:t>
            </a:r>
            <a:r>
              <a:rPr lang="en-US" altLang="zh-CN" dirty="0" err="1"/>
              <a:t>tcache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9327CA-6EE6-4797-8A63-CD59D02A0702}"/>
              </a:ext>
            </a:extLst>
          </p:cNvPr>
          <p:cNvSpPr/>
          <p:nvPr/>
        </p:nvSpPr>
        <p:spPr>
          <a:xfrm>
            <a:off x="3378413" y="2910763"/>
            <a:ext cx="1285866" cy="595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Tcache</a:t>
            </a:r>
            <a:r>
              <a:rPr lang="en-US" altLang="zh-CN" dirty="0"/>
              <a:t>[n]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2CED886-ADFC-4D24-9180-EA21A688EEB2}"/>
              </a:ext>
            </a:extLst>
          </p:cNvPr>
          <p:cNvCxnSpPr>
            <a:stCxn id="7" idx="3"/>
          </p:cNvCxnSpPr>
          <p:nvPr/>
        </p:nvCxnSpPr>
        <p:spPr>
          <a:xfrm flipH="1">
            <a:off x="3724712" y="3208572"/>
            <a:ext cx="939567" cy="969145"/>
          </a:xfrm>
          <a:prstGeom prst="bentConnector4">
            <a:avLst>
              <a:gd name="adj1" fmla="val -24330"/>
              <a:gd name="adj2" fmla="val 65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A15BF75-4483-40B0-8D98-125A2A327D81}"/>
              </a:ext>
            </a:extLst>
          </p:cNvPr>
          <p:cNvSpPr/>
          <p:nvPr/>
        </p:nvSpPr>
        <p:spPr>
          <a:xfrm>
            <a:off x="3378413" y="4177717"/>
            <a:ext cx="1076141" cy="4530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F3CA7B-EF8B-4DEB-BEDE-5F6B422C7BD4}"/>
              </a:ext>
            </a:extLst>
          </p:cNvPr>
          <p:cNvCxnSpPr/>
          <p:nvPr/>
        </p:nvCxnSpPr>
        <p:spPr>
          <a:xfrm flipH="1">
            <a:off x="2944536" y="1845578"/>
            <a:ext cx="780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225F9B0-B340-4344-8786-9A8032A690FB}"/>
              </a:ext>
            </a:extLst>
          </p:cNvPr>
          <p:cNvSpPr txBox="1"/>
          <p:nvPr/>
        </p:nvSpPr>
        <p:spPr>
          <a:xfrm>
            <a:off x="3745004" y="162767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0xCAFEBABE000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C4C114-A252-46B4-A8B4-81CA9569C00E}"/>
              </a:ext>
            </a:extLst>
          </p:cNvPr>
          <p:cNvSpPr txBox="1"/>
          <p:nvPr/>
        </p:nvSpPr>
        <p:spPr>
          <a:xfrm>
            <a:off x="3077150" y="4664387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0xCAFEBABE000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3D0B58-B5AD-44CF-A368-CA15C1232522}"/>
              </a:ext>
            </a:extLst>
          </p:cNvPr>
          <p:cNvSpPr txBox="1"/>
          <p:nvPr/>
        </p:nvSpPr>
        <p:spPr>
          <a:xfrm>
            <a:off x="5293521" y="3023906"/>
            <a:ext cx="56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Tcache</a:t>
            </a:r>
            <a:r>
              <a:rPr lang="en-US" altLang="zh-CN" dirty="0"/>
              <a:t> is an array of node list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3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58095-813C-4F0C-AB19-70BFB9327099}"/>
              </a:ext>
            </a:extLst>
          </p:cNvPr>
          <p:cNvSpPr/>
          <p:nvPr/>
        </p:nvSpPr>
        <p:spPr>
          <a:xfrm>
            <a:off x="562050" y="738232"/>
            <a:ext cx="2273429" cy="579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Topchunk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441DF7-004E-4918-99D7-EEA1B691CF4E}"/>
              </a:ext>
            </a:extLst>
          </p:cNvPr>
          <p:cNvSpPr/>
          <p:nvPr/>
        </p:nvSpPr>
        <p:spPr>
          <a:xfrm>
            <a:off x="-523354" y="54213"/>
            <a:ext cx="44470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 Memory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CB2F82-84C1-4421-A5F4-D1B2AA7A2F76}"/>
              </a:ext>
            </a:extLst>
          </p:cNvPr>
          <p:cNvSpPr/>
          <p:nvPr/>
        </p:nvSpPr>
        <p:spPr>
          <a:xfrm>
            <a:off x="562050" y="738232"/>
            <a:ext cx="2273429" cy="1107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 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096E8D-301A-4F53-8899-71B23E2C413C}"/>
              </a:ext>
            </a:extLst>
          </p:cNvPr>
          <p:cNvSpPr txBox="1"/>
          <p:nvPr/>
        </p:nvSpPr>
        <p:spPr>
          <a:xfrm>
            <a:off x="3285688" y="2091915"/>
            <a:ext cx="56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tcache</a:t>
            </a:r>
            <a:r>
              <a:rPr lang="en-US" altLang="zh-CN" dirty="0"/>
              <a:t> will give Chunk</a:t>
            </a:r>
            <a:r>
              <a:rPr lang="zh-CN" altLang="en-US" dirty="0"/>
              <a:t> </a:t>
            </a:r>
            <a:r>
              <a:rPr lang="en-US" altLang="zh-CN" dirty="0"/>
              <a:t>B back to you 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9327CA-6EE6-4797-8A63-CD59D02A0702}"/>
              </a:ext>
            </a:extLst>
          </p:cNvPr>
          <p:cNvSpPr/>
          <p:nvPr/>
        </p:nvSpPr>
        <p:spPr>
          <a:xfrm>
            <a:off x="3378413" y="2910763"/>
            <a:ext cx="1285866" cy="5956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Tcache</a:t>
            </a:r>
            <a:r>
              <a:rPr lang="en-US" altLang="zh-CN" dirty="0"/>
              <a:t>[n]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2CED886-ADFC-4D24-9180-EA21A688EEB2}"/>
              </a:ext>
            </a:extLst>
          </p:cNvPr>
          <p:cNvCxnSpPr>
            <a:stCxn id="7" idx="3"/>
          </p:cNvCxnSpPr>
          <p:nvPr/>
        </p:nvCxnSpPr>
        <p:spPr>
          <a:xfrm flipH="1">
            <a:off x="3724712" y="3208572"/>
            <a:ext cx="939567" cy="969145"/>
          </a:xfrm>
          <a:prstGeom prst="bentConnector4">
            <a:avLst>
              <a:gd name="adj1" fmla="val -24330"/>
              <a:gd name="adj2" fmla="val 65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F3CA7B-EF8B-4DEB-BEDE-5F6B422C7BD4}"/>
              </a:ext>
            </a:extLst>
          </p:cNvPr>
          <p:cNvCxnSpPr/>
          <p:nvPr/>
        </p:nvCxnSpPr>
        <p:spPr>
          <a:xfrm flipH="1">
            <a:off x="2944536" y="1845578"/>
            <a:ext cx="780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225F9B0-B340-4344-8786-9A8032A690FB}"/>
              </a:ext>
            </a:extLst>
          </p:cNvPr>
          <p:cNvSpPr txBox="1"/>
          <p:nvPr/>
        </p:nvSpPr>
        <p:spPr>
          <a:xfrm>
            <a:off x="3745004" y="162767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0xCAFEBABE000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4D2FBB-A87B-4FEA-AAB6-3EEEA387E805}"/>
              </a:ext>
            </a:extLst>
          </p:cNvPr>
          <p:cNvSpPr/>
          <p:nvPr/>
        </p:nvSpPr>
        <p:spPr>
          <a:xfrm>
            <a:off x="562050" y="1853750"/>
            <a:ext cx="2273429" cy="897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31A37E-686C-468A-A92B-C1FE847F4F94}"/>
              </a:ext>
            </a:extLst>
          </p:cNvPr>
          <p:cNvSpPr txBox="1"/>
          <p:nvPr/>
        </p:nvSpPr>
        <p:spPr>
          <a:xfrm>
            <a:off x="3391820" y="421208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5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0441DF7-004E-4918-99D7-EEA1B691CF4E}"/>
              </a:ext>
            </a:extLst>
          </p:cNvPr>
          <p:cNvSpPr/>
          <p:nvPr/>
        </p:nvSpPr>
        <p:spPr>
          <a:xfrm>
            <a:off x="-523354" y="54213"/>
            <a:ext cx="44470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 Overflow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25F9B0-B340-4344-8786-9A8032A690FB}"/>
              </a:ext>
            </a:extLst>
          </p:cNvPr>
          <p:cNvSpPr txBox="1"/>
          <p:nvPr/>
        </p:nvSpPr>
        <p:spPr>
          <a:xfrm>
            <a:off x="1605105" y="1451510"/>
            <a:ext cx="34259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#include&lt;stdio.h&gt;</a:t>
            </a:r>
          </a:p>
          <a:p>
            <a:r>
              <a:rPr lang="en-US" altLang="zh-CN" b="1" dirty="0"/>
              <a:t>int main()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	char *a=malloc(0x18);</a:t>
            </a:r>
          </a:p>
          <a:p>
            <a:r>
              <a:rPr lang="en-US" altLang="zh-CN" b="1" dirty="0"/>
              <a:t>	char *b=malloc(0x18);</a:t>
            </a:r>
          </a:p>
          <a:p>
            <a:r>
              <a:rPr lang="en-US" altLang="zh-CN" b="1" dirty="0"/>
              <a:t>	free(b);</a:t>
            </a:r>
          </a:p>
          <a:p>
            <a:r>
              <a:rPr lang="en-US" altLang="zh-CN" b="1" dirty="0"/>
              <a:t>	char *c=malloc(0x18);</a:t>
            </a:r>
          </a:p>
          <a:p>
            <a:r>
              <a:rPr lang="en-US" altLang="zh-CN" b="1" dirty="0"/>
              <a:t>	read(0,a,100);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  <a:p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37CC5A-4E55-4FA0-9563-B981498C6EAC}"/>
              </a:ext>
            </a:extLst>
          </p:cNvPr>
          <p:cNvSpPr txBox="1"/>
          <p:nvPr/>
        </p:nvSpPr>
        <p:spPr>
          <a:xfrm>
            <a:off x="6031684" y="2409065"/>
            <a:ext cx="541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 can we do to exploit if we have heap overflow?</a:t>
            </a:r>
          </a:p>
          <a:p>
            <a:r>
              <a:rPr lang="en-US" altLang="zh-CN" dirty="0"/>
              <a:t>We can dump arbitrary data to the next chunk.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63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0441DF7-004E-4918-99D7-EEA1B691CF4E}"/>
              </a:ext>
            </a:extLst>
          </p:cNvPr>
          <p:cNvSpPr/>
          <p:nvPr/>
        </p:nvSpPr>
        <p:spPr>
          <a:xfrm>
            <a:off x="-523354" y="54213"/>
            <a:ext cx="44470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 Overflow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105F6A-2DD5-4FDC-89D4-2185ECD5695A}"/>
              </a:ext>
            </a:extLst>
          </p:cNvPr>
          <p:cNvSpPr/>
          <p:nvPr/>
        </p:nvSpPr>
        <p:spPr>
          <a:xfrm>
            <a:off x="7123639" y="1141335"/>
            <a:ext cx="2273429" cy="1107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aaaaaaaaaaaaaaaaaaaaaaaaaaaaaaaaaaaaaaaaaaaaaaaaaaaaaaaaaaaaaaaaaaaaaaaa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688C4F-3D76-42AF-A5CB-4738819225D7}"/>
              </a:ext>
            </a:extLst>
          </p:cNvPr>
          <p:cNvSpPr/>
          <p:nvPr/>
        </p:nvSpPr>
        <p:spPr>
          <a:xfrm>
            <a:off x="7123639" y="2248681"/>
            <a:ext cx="2273429" cy="11073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ighlight>
                  <a:srgbClr val="FF0000"/>
                </a:highlight>
              </a:rPr>
              <a:t>aaaaaaaaaaaaaaaaaaaaaaaaaaaaaaaaaaaaaaaaaaaaaaaaaaaaaaaaaaaaaaaaaaaaaaaa</a:t>
            </a:r>
            <a:endParaRPr lang="zh-CN" altLang="en-US" dirty="0">
              <a:highlight>
                <a:srgbClr val="FF0000"/>
              </a:highligh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92DE047-2BBB-4CED-A8AF-10390630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214" y="3666478"/>
            <a:ext cx="6561581" cy="239818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5D68D80-5342-4CE3-9EC3-25B851906B12}"/>
              </a:ext>
            </a:extLst>
          </p:cNvPr>
          <p:cNvSpPr/>
          <p:nvPr/>
        </p:nvSpPr>
        <p:spPr>
          <a:xfrm>
            <a:off x="562050" y="738232"/>
            <a:ext cx="2273429" cy="579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Topchunk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21E5B2-9C32-4E89-AC40-2A09E63F0C47}"/>
              </a:ext>
            </a:extLst>
          </p:cNvPr>
          <p:cNvSpPr/>
          <p:nvPr/>
        </p:nvSpPr>
        <p:spPr>
          <a:xfrm>
            <a:off x="562050" y="738232"/>
            <a:ext cx="2273429" cy="1107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 A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088CCE-03AC-487E-83DD-72F20359613D}"/>
              </a:ext>
            </a:extLst>
          </p:cNvPr>
          <p:cNvSpPr/>
          <p:nvPr/>
        </p:nvSpPr>
        <p:spPr>
          <a:xfrm>
            <a:off x="562050" y="1853750"/>
            <a:ext cx="2273429" cy="897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B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2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</TotalTime>
  <Words>499</Words>
  <Application>Microsoft Office PowerPoint</Application>
  <PresentationFormat>宽屏</PresentationFormat>
  <Paragraphs>123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How2exploit</vt:lpstr>
      <vt:lpstr>Content: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How2exploit</dc:title>
  <dc:creator>XIANGMEI</dc:creator>
  <cp:lastModifiedBy>XIANGMEI</cp:lastModifiedBy>
  <cp:revision>3</cp:revision>
  <dcterms:created xsi:type="dcterms:W3CDTF">2021-09-22T17:25:21Z</dcterms:created>
  <dcterms:modified xsi:type="dcterms:W3CDTF">2022-04-04T17:01:33Z</dcterms:modified>
</cp:coreProperties>
</file>