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0" r:id="rId2"/>
    <p:sldId id="263" r:id="rId3"/>
    <p:sldId id="265" r:id="rId4"/>
    <p:sldId id="264" r:id="rId5"/>
    <p:sldId id="266" r:id="rId6"/>
    <p:sldId id="267" r:id="rId7"/>
    <p:sldId id="269" r:id="rId8"/>
    <p:sldId id="270" r:id="rId9"/>
    <p:sldId id="271" r:id="rId10"/>
    <p:sldId id="272" r:id="rId11"/>
    <p:sldId id="279" r:id="rId12"/>
    <p:sldId id="273" r:id="rId13"/>
  </p:sldIdLst>
  <p:sldSz cx="9144000" cy="6858000" type="screen4x3"/>
  <p:notesSz cx="6858000" cy="9144000"/>
  <p:embeddedFontLst>
    <p:embeddedFont>
      <p:font typeface="Microsoft Yi Baiti" panose="03000500000000000000" pitchFamily="66" charset="0"/>
      <p:regular r:id="rId14"/>
    </p:embeddedFont>
    <p:embeddedFont>
      <p:font typeface="나눔고딕 ExtraBold" panose="020B0600000101010101" charset="-127"/>
      <p:bold r:id="rId15"/>
    </p:embeddedFont>
    <p:embeddedFont>
      <p:font typeface="한컴 윤고딕 230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9CC"/>
    <a:srgbClr val="F9F9F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1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3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4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6678-E591-4327-8344-9F2246AAD2E8}" type="datetimeFigureOut">
              <a:rPr lang="ko-KR" altLang="en-US" smtClean="0"/>
              <a:t>2013-02-08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87BD-D0D5-4E87-BDDD-BB13C61EA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3259533"/>
            <a:ext cx="5404585" cy="97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884" y="1988840"/>
            <a:ext cx="58144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스마트 디바이스 제어를 위한</a:t>
            </a:r>
            <a:endParaRPr lang="en-US" altLang="ko-KR" sz="3600" b="1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sz="36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비전 기반 손 인터페이스 방법</a:t>
            </a:r>
            <a:endParaRPr lang="en-US" altLang="ko-KR" sz="36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1649" y="3462099"/>
            <a:ext cx="10166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4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나민영</a:t>
            </a:r>
            <a:endParaRPr lang="en-US" altLang="ko-KR" sz="2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2/8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6293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포즈 인식 및 손 모델 갱신</a:t>
            </a:r>
            <a:r>
              <a:rPr lang="en-US" altLang="ko-KR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(2)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76" y="2117943"/>
            <a:ext cx="1423611" cy="13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76" y="3549920"/>
            <a:ext cx="1423611" cy="13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77" y="5027610"/>
            <a:ext cx="1423610" cy="137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7" name="그룹 426"/>
          <p:cNvGrpSpPr/>
          <p:nvPr/>
        </p:nvGrpSpPr>
        <p:grpSpPr>
          <a:xfrm>
            <a:off x="3980003" y="2117943"/>
            <a:ext cx="1416640" cy="1380296"/>
            <a:chOff x="2836772" y="2433404"/>
            <a:chExt cx="1416640" cy="1380296"/>
          </a:xfrm>
        </p:grpSpPr>
        <p:pic>
          <p:nvPicPr>
            <p:cNvPr id="4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772" y="2433404"/>
              <a:ext cx="1416640" cy="1380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9" name="타원 428"/>
            <p:cNvSpPr/>
            <p:nvPr/>
          </p:nvSpPr>
          <p:spPr>
            <a:xfrm>
              <a:off x="3243716" y="3245706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0" name="타원 429"/>
            <p:cNvSpPr/>
            <p:nvPr/>
          </p:nvSpPr>
          <p:spPr>
            <a:xfrm>
              <a:off x="3105320" y="319261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1" name="타원 430"/>
            <p:cNvSpPr/>
            <p:nvPr/>
          </p:nvSpPr>
          <p:spPr>
            <a:xfrm>
              <a:off x="2974614" y="313015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3469155" y="3178566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3" name="타원 432"/>
            <p:cNvSpPr/>
            <p:nvPr/>
          </p:nvSpPr>
          <p:spPr>
            <a:xfrm>
              <a:off x="3251913" y="299896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4" name="타원 433"/>
            <p:cNvSpPr/>
            <p:nvPr/>
          </p:nvSpPr>
          <p:spPr>
            <a:xfrm>
              <a:off x="3190057" y="287872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3110616" y="2772541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3050559" y="266635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7" name="타원 436"/>
            <p:cNvSpPr/>
            <p:nvPr/>
          </p:nvSpPr>
          <p:spPr>
            <a:xfrm>
              <a:off x="3387914" y="295682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38" name="타원 437"/>
            <p:cNvSpPr/>
            <p:nvPr/>
          </p:nvSpPr>
          <p:spPr>
            <a:xfrm>
              <a:off x="3349042" y="281467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39" name="타원 438"/>
            <p:cNvSpPr/>
            <p:nvPr/>
          </p:nvSpPr>
          <p:spPr>
            <a:xfrm>
              <a:off x="3299577" y="271008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0" name="타원 439"/>
            <p:cNvSpPr/>
            <p:nvPr/>
          </p:nvSpPr>
          <p:spPr>
            <a:xfrm>
              <a:off x="3257209" y="2589847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1" name="타원 440"/>
            <p:cNvSpPr/>
            <p:nvPr/>
          </p:nvSpPr>
          <p:spPr>
            <a:xfrm>
              <a:off x="3513323" y="295682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2" name="타원 441"/>
            <p:cNvSpPr/>
            <p:nvPr/>
          </p:nvSpPr>
          <p:spPr>
            <a:xfrm>
              <a:off x="3661716" y="298023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3" name="타원 442"/>
            <p:cNvSpPr/>
            <p:nvPr/>
          </p:nvSpPr>
          <p:spPr>
            <a:xfrm>
              <a:off x="3502731" y="284127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4" name="타원 443"/>
            <p:cNvSpPr/>
            <p:nvPr/>
          </p:nvSpPr>
          <p:spPr>
            <a:xfrm>
              <a:off x="3492139" y="273817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5" name="타원 444"/>
            <p:cNvSpPr/>
            <p:nvPr/>
          </p:nvSpPr>
          <p:spPr>
            <a:xfrm>
              <a:off x="3470955" y="261325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6" name="타원 445"/>
            <p:cNvSpPr/>
            <p:nvPr/>
          </p:nvSpPr>
          <p:spPr>
            <a:xfrm>
              <a:off x="3672308" y="288809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7" name="타원 446"/>
            <p:cNvSpPr/>
            <p:nvPr/>
          </p:nvSpPr>
          <p:spPr>
            <a:xfrm>
              <a:off x="3677604" y="280105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48" name="타원 447"/>
            <p:cNvSpPr/>
            <p:nvPr/>
          </p:nvSpPr>
          <p:spPr>
            <a:xfrm>
              <a:off x="3689996" y="270380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5701609" y="2103018"/>
            <a:ext cx="1423611" cy="1380296"/>
            <a:chOff x="4937968" y="284094"/>
            <a:chExt cx="1423611" cy="1380296"/>
          </a:xfrm>
        </p:grpSpPr>
        <p:pic>
          <p:nvPicPr>
            <p:cNvPr id="45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68" y="284094"/>
              <a:ext cx="1423611" cy="1380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1" name="타원 450"/>
            <p:cNvSpPr/>
            <p:nvPr/>
          </p:nvSpPr>
          <p:spPr>
            <a:xfrm>
              <a:off x="5323603" y="113519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2" name="타원 451"/>
            <p:cNvSpPr/>
            <p:nvPr/>
          </p:nvSpPr>
          <p:spPr>
            <a:xfrm>
              <a:off x="5185206" y="1082098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3" name="타원 452"/>
            <p:cNvSpPr/>
            <p:nvPr/>
          </p:nvSpPr>
          <p:spPr>
            <a:xfrm>
              <a:off x="5054501" y="101963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4" name="타원 453"/>
            <p:cNvSpPr/>
            <p:nvPr/>
          </p:nvSpPr>
          <p:spPr>
            <a:xfrm>
              <a:off x="5549042" y="1068051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5" name="타원 454"/>
            <p:cNvSpPr/>
            <p:nvPr/>
          </p:nvSpPr>
          <p:spPr>
            <a:xfrm>
              <a:off x="5331800" y="88844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6" name="타원 455"/>
            <p:cNvSpPr/>
            <p:nvPr/>
          </p:nvSpPr>
          <p:spPr>
            <a:xfrm>
              <a:off x="5269943" y="768215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5190503" y="662026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5130446" y="555838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5467801" y="846310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5428929" y="70416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5379464" y="59956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5337096" y="47933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5593210" y="846310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4" name="타원 463"/>
            <p:cNvSpPr/>
            <p:nvPr/>
          </p:nvSpPr>
          <p:spPr>
            <a:xfrm>
              <a:off x="5741603" y="869721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5" name="타원 464"/>
            <p:cNvSpPr/>
            <p:nvPr/>
          </p:nvSpPr>
          <p:spPr>
            <a:xfrm>
              <a:off x="5582618" y="73075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6" name="타원 465"/>
            <p:cNvSpPr/>
            <p:nvPr/>
          </p:nvSpPr>
          <p:spPr>
            <a:xfrm>
              <a:off x="5572026" y="627660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7" name="타원 466"/>
            <p:cNvSpPr/>
            <p:nvPr/>
          </p:nvSpPr>
          <p:spPr>
            <a:xfrm>
              <a:off x="5550841" y="50274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8" name="타원 467"/>
            <p:cNvSpPr/>
            <p:nvPr/>
          </p:nvSpPr>
          <p:spPr>
            <a:xfrm>
              <a:off x="5752195" y="77757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9" name="타원 468"/>
            <p:cNvSpPr/>
            <p:nvPr/>
          </p:nvSpPr>
          <p:spPr>
            <a:xfrm>
              <a:off x="5757491" y="68702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0" name="타원 469"/>
            <p:cNvSpPr/>
            <p:nvPr/>
          </p:nvSpPr>
          <p:spPr>
            <a:xfrm>
              <a:off x="5769883" y="59329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그룹 470"/>
          <p:cNvGrpSpPr/>
          <p:nvPr/>
        </p:nvGrpSpPr>
        <p:grpSpPr>
          <a:xfrm>
            <a:off x="5708899" y="3589878"/>
            <a:ext cx="1409030" cy="1380296"/>
            <a:chOff x="6399279" y="284094"/>
            <a:chExt cx="1409030" cy="1380296"/>
          </a:xfrm>
        </p:grpSpPr>
        <p:pic>
          <p:nvPicPr>
            <p:cNvPr id="47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279" y="284094"/>
              <a:ext cx="1409030" cy="1380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3" name="타원 472"/>
            <p:cNvSpPr/>
            <p:nvPr/>
          </p:nvSpPr>
          <p:spPr>
            <a:xfrm>
              <a:off x="6883736" y="95315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4" name="타원 473"/>
            <p:cNvSpPr/>
            <p:nvPr/>
          </p:nvSpPr>
          <p:spPr>
            <a:xfrm>
              <a:off x="6731846" y="790776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5" name="타원 474"/>
            <p:cNvSpPr/>
            <p:nvPr/>
          </p:nvSpPr>
          <p:spPr>
            <a:xfrm>
              <a:off x="6709921" y="70959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6" name="타원 475"/>
            <p:cNvSpPr/>
            <p:nvPr/>
          </p:nvSpPr>
          <p:spPr>
            <a:xfrm>
              <a:off x="6684500" y="625875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7" name="타원 476"/>
            <p:cNvSpPr/>
            <p:nvPr/>
          </p:nvSpPr>
          <p:spPr>
            <a:xfrm>
              <a:off x="6652724" y="52221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8" name="타원 477"/>
            <p:cNvSpPr/>
            <p:nvPr/>
          </p:nvSpPr>
          <p:spPr>
            <a:xfrm>
              <a:off x="6883736" y="78824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9" name="타원 478"/>
            <p:cNvSpPr/>
            <p:nvPr/>
          </p:nvSpPr>
          <p:spPr>
            <a:xfrm>
              <a:off x="6924726" y="70706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0" name="타원 479"/>
            <p:cNvSpPr/>
            <p:nvPr/>
          </p:nvSpPr>
          <p:spPr>
            <a:xfrm>
              <a:off x="6959362" y="62025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1" name="타원 480"/>
            <p:cNvSpPr/>
            <p:nvPr/>
          </p:nvSpPr>
          <p:spPr>
            <a:xfrm>
              <a:off x="6998131" y="53092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2" name="타원 481"/>
            <p:cNvSpPr/>
            <p:nvPr/>
          </p:nvSpPr>
          <p:spPr>
            <a:xfrm>
              <a:off x="6712781" y="103686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3" name="타원 482"/>
            <p:cNvSpPr/>
            <p:nvPr/>
          </p:nvSpPr>
          <p:spPr>
            <a:xfrm>
              <a:off x="6605378" y="98067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4" name="타원 483"/>
            <p:cNvSpPr/>
            <p:nvPr/>
          </p:nvSpPr>
          <p:spPr>
            <a:xfrm>
              <a:off x="6497976" y="92758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5" name="타원 484"/>
            <p:cNvSpPr/>
            <p:nvPr/>
          </p:nvSpPr>
          <p:spPr>
            <a:xfrm>
              <a:off x="6991775" y="81886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6" name="타원 485"/>
            <p:cNvSpPr/>
            <p:nvPr/>
          </p:nvSpPr>
          <p:spPr>
            <a:xfrm>
              <a:off x="7029907" y="74891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7" name="타원 486"/>
            <p:cNvSpPr/>
            <p:nvPr/>
          </p:nvSpPr>
          <p:spPr>
            <a:xfrm>
              <a:off x="7066764" y="67644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8" name="타원 487"/>
            <p:cNvSpPr/>
            <p:nvPr/>
          </p:nvSpPr>
          <p:spPr>
            <a:xfrm>
              <a:off x="7104896" y="60087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9" name="타원 488"/>
            <p:cNvSpPr/>
            <p:nvPr/>
          </p:nvSpPr>
          <p:spPr>
            <a:xfrm>
              <a:off x="7079475" y="87196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0" name="타원 489"/>
            <p:cNvSpPr/>
            <p:nvPr/>
          </p:nvSpPr>
          <p:spPr>
            <a:xfrm>
              <a:off x="7114110" y="813250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1" name="타원 490"/>
            <p:cNvSpPr/>
            <p:nvPr/>
          </p:nvSpPr>
          <p:spPr>
            <a:xfrm>
              <a:off x="7149383" y="75762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2" name="타원 491"/>
            <p:cNvSpPr/>
            <p:nvPr/>
          </p:nvSpPr>
          <p:spPr>
            <a:xfrm>
              <a:off x="7190373" y="69582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93" name="그룹 492"/>
          <p:cNvGrpSpPr/>
          <p:nvPr/>
        </p:nvGrpSpPr>
        <p:grpSpPr>
          <a:xfrm>
            <a:off x="3979013" y="3549920"/>
            <a:ext cx="1409030" cy="1380296"/>
            <a:chOff x="4291112" y="2437165"/>
            <a:chExt cx="1409030" cy="1376535"/>
          </a:xfrm>
        </p:grpSpPr>
        <p:sp>
          <p:nvSpPr>
            <p:cNvPr id="494" name="직사각형 493"/>
            <p:cNvSpPr/>
            <p:nvPr/>
          </p:nvSpPr>
          <p:spPr>
            <a:xfrm>
              <a:off x="4291112" y="2437165"/>
              <a:ext cx="1409030" cy="13765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타원 494"/>
            <p:cNvSpPr/>
            <p:nvPr/>
          </p:nvSpPr>
          <p:spPr>
            <a:xfrm>
              <a:off x="4941733" y="3055803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6" name="타원 495"/>
            <p:cNvSpPr/>
            <p:nvPr/>
          </p:nvSpPr>
          <p:spPr>
            <a:xfrm>
              <a:off x="4789844" y="289343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7" name="타원 496"/>
            <p:cNvSpPr/>
            <p:nvPr/>
          </p:nvSpPr>
          <p:spPr>
            <a:xfrm>
              <a:off x="4767919" y="2812243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8" name="타원 497"/>
            <p:cNvSpPr/>
            <p:nvPr/>
          </p:nvSpPr>
          <p:spPr>
            <a:xfrm>
              <a:off x="4742498" y="272852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9" name="타원 498"/>
            <p:cNvSpPr/>
            <p:nvPr/>
          </p:nvSpPr>
          <p:spPr>
            <a:xfrm>
              <a:off x="4710722" y="2624868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0" name="타원 499"/>
            <p:cNvSpPr/>
            <p:nvPr/>
          </p:nvSpPr>
          <p:spPr>
            <a:xfrm>
              <a:off x="4941733" y="289090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1" name="타원 500"/>
            <p:cNvSpPr/>
            <p:nvPr/>
          </p:nvSpPr>
          <p:spPr>
            <a:xfrm>
              <a:off x="4982724" y="2809716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2" name="타원 501"/>
            <p:cNvSpPr/>
            <p:nvPr/>
          </p:nvSpPr>
          <p:spPr>
            <a:xfrm>
              <a:off x="5017359" y="272291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3" name="타원 502"/>
            <p:cNvSpPr/>
            <p:nvPr/>
          </p:nvSpPr>
          <p:spPr>
            <a:xfrm>
              <a:off x="5056128" y="263357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4" name="타원 503"/>
            <p:cNvSpPr/>
            <p:nvPr/>
          </p:nvSpPr>
          <p:spPr>
            <a:xfrm>
              <a:off x="4770778" y="313951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5" name="타원 504"/>
            <p:cNvSpPr/>
            <p:nvPr/>
          </p:nvSpPr>
          <p:spPr>
            <a:xfrm>
              <a:off x="4663376" y="308333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6" name="타원 505"/>
            <p:cNvSpPr/>
            <p:nvPr/>
          </p:nvSpPr>
          <p:spPr>
            <a:xfrm>
              <a:off x="4555973" y="303023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7" name="타원 506"/>
            <p:cNvSpPr/>
            <p:nvPr/>
          </p:nvSpPr>
          <p:spPr>
            <a:xfrm>
              <a:off x="5049773" y="292152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8" name="타원 507"/>
            <p:cNvSpPr/>
            <p:nvPr/>
          </p:nvSpPr>
          <p:spPr>
            <a:xfrm>
              <a:off x="5087904" y="285157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9" name="타원 508"/>
            <p:cNvSpPr/>
            <p:nvPr/>
          </p:nvSpPr>
          <p:spPr>
            <a:xfrm>
              <a:off x="5124762" y="277909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0" name="타원 509"/>
            <p:cNvSpPr/>
            <p:nvPr/>
          </p:nvSpPr>
          <p:spPr>
            <a:xfrm>
              <a:off x="5162893" y="2703527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1" name="타원 510"/>
            <p:cNvSpPr/>
            <p:nvPr/>
          </p:nvSpPr>
          <p:spPr>
            <a:xfrm>
              <a:off x="5137472" y="2974617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2" name="타원 511"/>
            <p:cNvSpPr/>
            <p:nvPr/>
          </p:nvSpPr>
          <p:spPr>
            <a:xfrm>
              <a:off x="5172108" y="291590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3" name="타원 512"/>
            <p:cNvSpPr/>
            <p:nvPr/>
          </p:nvSpPr>
          <p:spPr>
            <a:xfrm>
              <a:off x="5207380" y="286028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4" name="타원 513"/>
            <p:cNvSpPr/>
            <p:nvPr/>
          </p:nvSpPr>
          <p:spPr>
            <a:xfrm>
              <a:off x="5248371" y="279847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5" name="그룹 514"/>
          <p:cNvGrpSpPr/>
          <p:nvPr/>
        </p:nvGrpSpPr>
        <p:grpSpPr>
          <a:xfrm>
            <a:off x="5712258" y="5037702"/>
            <a:ext cx="1413730" cy="1380296"/>
            <a:chOff x="7842178" y="284093"/>
            <a:chExt cx="1413730" cy="1380296"/>
          </a:xfrm>
        </p:grpSpPr>
        <p:pic>
          <p:nvPicPr>
            <p:cNvPr id="5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178" y="284093"/>
              <a:ext cx="1413730" cy="1380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7" name="타원 516"/>
            <p:cNvSpPr/>
            <p:nvPr/>
          </p:nvSpPr>
          <p:spPr>
            <a:xfrm>
              <a:off x="8377498" y="121478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8" name="타원 517"/>
            <p:cNvSpPr/>
            <p:nvPr/>
          </p:nvSpPr>
          <p:spPr>
            <a:xfrm>
              <a:off x="8592303" y="1044268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9" name="타원 518"/>
            <p:cNvSpPr/>
            <p:nvPr/>
          </p:nvSpPr>
          <p:spPr>
            <a:xfrm>
              <a:off x="8630435" y="97122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0" name="타원 519"/>
            <p:cNvSpPr/>
            <p:nvPr/>
          </p:nvSpPr>
          <p:spPr>
            <a:xfrm>
              <a:off x="8677781" y="89875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1" name="타원 520"/>
            <p:cNvSpPr/>
            <p:nvPr/>
          </p:nvSpPr>
          <p:spPr>
            <a:xfrm>
              <a:off x="8725127" y="823182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2" name="타원 521"/>
            <p:cNvSpPr/>
            <p:nvPr/>
          </p:nvSpPr>
          <p:spPr>
            <a:xfrm>
              <a:off x="8251030" y="92122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3" name="타원 522"/>
            <p:cNvSpPr/>
            <p:nvPr/>
          </p:nvSpPr>
          <p:spPr>
            <a:xfrm>
              <a:off x="8276451" y="79818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4" name="타원 523"/>
            <p:cNvSpPr/>
            <p:nvPr/>
          </p:nvSpPr>
          <p:spPr>
            <a:xfrm>
              <a:off x="8304731" y="661371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5" name="타원 524"/>
            <p:cNvSpPr/>
            <p:nvPr/>
          </p:nvSpPr>
          <p:spPr>
            <a:xfrm>
              <a:off x="8339367" y="524563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6" name="타원 525"/>
            <p:cNvSpPr/>
            <p:nvPr/>
          </p:nvSpPr>
          <p:spPr>
            <a:xfrm>
              <a:off x="8371143" y="95184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7" name="타원 526"/>
            <p:cNvSpPr/>
            <p:nvPr/>
          </p:nvSpPr>
          <p:spPr>
            <a:xfrm>
              <a:off x="8482042" y="99679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8" name="타원 527"/>
            <p:cNvSpPr/>
            <p:nvPr/>
          </p:nvSpPr>
          <p:spPr>
            <a:xfrm>
              <a:off x="8412134" y="845656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9" name="타원 528"/>
            <p:cNvSpPr/>
            <p:nvPr/>
          </p:nvSpPr>
          <p:spPr>
            <a:xfrm>
              <a:off x="8456621" y="72570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0" name="타원 529"/>
            <p:cNvSpPr/>
            <p:nvPr/>
          </p:nvSpPr>
          <p:spPr>
            <a:xfrm>
              <a:off x="8503967" y="608277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1" name="타원 530"/>
            <p:cNvSpPr/>
            <p:nvPr/>
          </p:nvSpPr>
          <p:spPr>
            <a:xfrm>
              <a:off x="8523032" y="89622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2" name="타원 531"/>
            <p:cNvSpPr/>
            <p:nvPr/>
          </p:nvSpPr>
          <p:spPr>
            <a:xfrm>
              <a:off x="8570378" y="78441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3" name="타원 532"/>
            <p:cNvSpPr/>
            <p:nvPr/>
          </p:nvSpPr>
          <p:spPr>
            <a:xfrm>
              <a:off x="8624080" y="672608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4" name="타원 533"/>
            <p:cNvSpPr/>
            <p:nvPr/>
          </p:nvSpPr>
          <p:spPr>
            <a:xfrm>
              <a:off x="8143628" y="118669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5" name="타원 534"/>
            <p:cNvSpPr/>
            <p:nvPr/>
          </p:nvSpPr>
          <p:spPr>
            <a:xfrm>
              <a:off x="8017159" y="113921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6" name="타원 535"/>
            <p:cNvSpPr/>
            <p:nvPr/>
          </p:nvSpPr>
          <p:spPr>
            <a:xfrm>
              <a:off x="7893550" y="1083597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7" name="그룹 536"/>
          <p:cNvGrpSpPr/>
          <p:nvPr/>
        </p:nvGrpSpPr>
        <p:grpSpPr>
          <a:xfrm>
            <a:off x="3980003" y="5027609"/>
            <a:ext cx="1402851" cy="1374111"/>
            <a:chOff x="5733333" y="2433404"/>
            <a:chExt cx="1413730" cy="1376535"/>
          </a:xfrm>
        </p:grpSpPr>
        <p:sp>
          <p:nvSpPr>
            <p:cNvPr id="538" name="직사각형 537"/>
            <p:cNvSpPr/>
            <p:nvPr/>
          </p:nvSpPr>
          <p:spPr>
            <a:xfrm>
              <a:off x="5733333" y="2433404"/>
              <a:ext cx="1413730" cy="13765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9" name="타원 538"/>
            <p:cNvSpPr/>
            <p:nvPr/>
          </p:nvSpPr>
          <p:spPr>
            <a:xfrm>
              <a:off x="6396437" y="3351895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0" name="타원 539"/>
            <p:cNvSpPr/>
            <p:nvPr/>
          </p:nvSpPr>
          <p:spPr>
            <a:xfrm>
              <a:off x="6611242" y="3181375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1" name="타원 540"/>
            <p:cNvSpPr/>
            <p:nvPr/>
          </p:nvSpPr>
          <p:spPr>
            <a:xfrm>
              <a:off x="6649373" y="3108334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2" name="타원 541"/>
            <p:cNvSpPr/>
            <p:nvPr/>
          </p:nvSpPr>
          <p:spPr>
            <a:xfrm>
              <a:off x="6696719" y="303585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3" name="타원 542"/>
            <p:cNvSpPr/>
            <p:nvPr/>
          </p:nvSpPr>
          <p:spPr>
            <a:xfrm>
              <a:off x="6744065" y="296028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4" name="타원 543"/>
            <p:cNvSpPr/>
            <p:nvPr/>
          </p:nvSpPr>
          <p:spPr>
            <a:xfrm>
              <a:off x="6269969" y="3058331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5" name="타원 544"/>
            <p:cNvSpPr/>
            <p:nvPr/>
          </p:nvSpPr>
          <p:spPr>
            <a:xfrm>
              <a:off x="6295390" y="2935287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6" name="타원 545"/>
            <p:cNvSpPr/>
            <p:nvPr/>
          </p:nvSpPr>
          <p:spPr>
            <a:xfrm>
              <a:off x="6323670" y="2798479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7" name="타원 546"/>
            <p:cNvSpPr/>
            <p:nvPr/>
          </p:nvSpPr>
          <p:spPr>
            <a:xfrm>
              <a:off x="6358305" y="2661670"/>
              <a:ext cx="60056" cy="530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8" name="타원 547"/>
            <p:cNvSpPr/>
            <p:nvPr/>
          </p:nvSpPr>
          <p:spPr>
            <a:xfrm>
              <a:off x="6390082" y="3088951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9" name="타원 548"/>
            <p:cNvSpPr/>
            <p:nvPr/>
          </p:nvSpPr>
          <p:spPr>
            <a:xfrm>
              <a:off x="6500980" y="313389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0" name="타원 549"/>
            <p:cNvSpPr/>
            <p:nvPr/>
          </p:nvSpPr>
          <p:spPr>
            <a:xfrm>
              <a:off x="6431072" y="298276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1" name="타원 550"/>
            <p:cNvSpPr/>
            <p:nvPr/>
          </p:nvSpPr>
          <p:spPr>
            <a:xfrm>
              <a:off x="6475559" y="2862810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6522905" y="2745384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6541971" y="3033329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4" name="타원 553"/>
            <p:cNvSpPr/>
            <p:nvPr/>
          </p:nvSpPr>
          <p:spPr>
            <a:xfrm>
              <a:off x="6589317" y="2921523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6643018" y="2809716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6162566" y="3323802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6036098" y="3276326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5912489" y="3220705"/>
              <a:ext cx="60056" cy="530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59" name="TextBox 558"/>
          <p:cNvSpPr txBox="1"/>
          <p:nvPr/>
        </p:nvSpPr>
        <p:spPr>
          <a:xfrm>
            <a:off x="2424716" y="168143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 영상</a:t>
            </a:r>
            <a:endParaRPr lang="ko-KR" altLang="en-US" sz="1400" dirty="0"/>
          </a:p>
        </p:txBody>
      </p:sp>
      <p:sp>
        <p:nvSpPr>
          <p:cNvPr id="560" name="TextBox 559"/>
          <p:cNvSpPr txBox="1"/>
          <p:nvPr/>
        </p:nvSpPr>
        <p:spPr>
          <a:xfrm>
            <a:off x="4072299" y="168037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예측 손 모델</a:t>
            </a:r>
            <a:endParaRPr lang="ko-KR" altLang="en-US" sz="1400" dirty="0"/>
          </a:p>
        </p:txBody>
      </p:sp>
      <p:sp>
        <p:nvSpPr>
          <p:cNvPr id="561" name="TextBox 560"/>
          <p:cNvSpPr txBox="1"/>
          <p:nvPr/>
        </p:nvSpPr>
        <p:spPr>
          <a:xfrm>
            <a:off x="5883030" y="168143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포즈 인식</a:t>
            </a:r>
            <a:endParaRPr lang="ko-KR" altLang="en-US" sz="1400" dirty="0"/>
          </a:p>
        </p:txBody>
      </p:sp>
      <p:cxnSp>
        <p:nvCxnSpPr>
          <p:cNvPr id="562" name="직선 화살표 연결선 561"/>
          <p:cNvCxnSpPr>
            <a:stCxn id="559" idx="3"/>
            <a:endCxn id="560" idx="1"/>
          </p:cNvCxnSpPr>
          <p:nvPr/>
        </p:nvCxnSpPr>
        <p:spPr>
          <a:xfrm flipV="1">
            <a:off x="3390045" y="1834268"/>
            <a:ext cx="682254" cy="1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/>
          <p:cNvCxnSpPr>
            <a:stCxn id="560" idx="3"/>
            <a:endCxn id="561" idx="1"/>
          </p:cNvCxnSpPr>
          <p:nvPr/>
        </p:nvCxnSpPr>
        <p:spPr>
          <a:xfrm>
            <a:off x="5279681" y="1834268"/>
            <a:ext cx="603349" cy="1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TextBox 563"/>
          <p:cNvSpPr txBox="1"/>
          <p:nvPr/>
        </p:nvSpPr>
        <p:spPr>
          <a:xfrm>
            <a:off x="3435103" y="15206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매칭</a:t>
            </a:r>
            <a:endParaRPr lang="ko-KR" altLang="en-US" sz="1400" dirty="0"/>
          </a:p>
        </p:txBody>
      </p:sp>
      <p:sp>
        <p:nvSpPr>
          <p:cNvPr id="148" name="직사각형 147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000" dirty="0" smtClean="0">
                <a:latin typeface="나눔고딕 ExtraBold" pitchFamily="50" charset="-127"/>
                <a:ea typeface="나눔고딕 ExtraBold" pitchFamily="50" charset="-127"/>
              </a:rPr>
              <a:t>2/10</a:t>
            </a:r>
            <a:endParaRPr lang="en-US" altLang="ko-KR" sz="6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5905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은닉마르코프기반</a:t>
            </a:r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제스처 인식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259632" y="1700808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방향벡터 기호화 및 </a:t>
            </a:r>
            <a:r>
              <a:rPr lang="en-US" altLang="ko-KR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HMM</a:t>
            </a:r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제스처 인식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1338"/>
            <a:ext cx="5172916" cy="31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64" y="3281338"/>
            <a:ext cx="25805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1259632" y="2100918"/>
            <a:ext cx="64716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 흐름에 따른 중심점의 움직임을 추출하여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공간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백터를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구성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BW(Baum-Welch)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알고리즘을 통하여 모델 학습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학습된 모델을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저장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입력된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백터의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값을 비교하여 제스처 인식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4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3/1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 결과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실험 환경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21146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Intel Core I5 2500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4GB RAM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MS Kinect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Windows 7 </a:t>
            </a:r>
          </a:p>
          <a:p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OpenCV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2.1</a:t>
            </a:r>
          </a:p>
          <a:p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OpenNI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사용된 컴퓨터 환경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2763" y="4247217"/>
            <a:ext cx="14350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클릭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더블 클릭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볼륨 조절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&amp;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스크롤 업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다운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52550" y="3920320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2763" y="3847107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 된 손 동작들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4" name="_x228037288" descr="EMB000021904e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"/>
          <a:stretch>
            <a:fillRect/>
          </a:stretch>
        </p:blipFill>
        <p:spPr bwMode="auto">
          <a:xfrm>
            <a:off x="3284341" y="4247216"/>
            <a:ext cx="460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216400400" descr="EMB000021904e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6"/>
          <a:stretch>
            <a:fillRect/>
          </a:stretch>
        </p:blipFill>
        <p:spPr bwMode="auto">
          <a:xfrm>
            <a:off x="6919988" y="4247216"/>
            <a:ext cx="525463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228037288" descr="EMB000021904e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"/>
          <a:stretch>
            <a:fillRect/>
          </a:stretch>
        </p:blipFill>
        <p:spPr bwMode="auto">
          <a:xfrm>
            <a:off x="3312668" y="4924145"/>
            <a:ext cx="460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228037288" descr="EMB000021904e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5"/>
          <a:stretch>
            <a:fillRect/>
          </a:stretch>
        </p:blipFill>
        <p:spPr bwMode="auto">
          <a:xfrm>
            <a:off x="3744716" y="4924144"/>
            <a:ext cx="460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896844" y="4247216"/>
            <a:ext cx="1691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축소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메뉴 팝업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채널 이동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43" y="5822308"/>
            <a:ext cx="3667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542855" y="5731340"/>
            <a:ext cx="0" cy="2709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18" y="5822308"/>
            <a:ext cx="3667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>
            <a:off x="3976886" y="6002328"/>
            <a:ext cx="0" cy="2762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78" y="5085184"/>
            <a:ext cx="3667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7080250" y="5022702"/>
            <a:ext cx="513800" cy="47723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7077075" y="5241925"/>
            <a:ext cx="15876" cy="539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78" y="5914776"/>
            <a:ext cx="3667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직선 화살표 연결선 50"/>
          <p:cNvCxnSpPr/>
          <p:nvPr/>
        </p:nvCxnSpPr>
        <p:spPr>
          <a:xfrm flipH="1">
            <a:off x="6833356" y="6082090"/>
            <a:ext cx="27600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65" y="5914776"/>
            <a:ext cx="3667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화살표 연결선 54"/>
          <p:cNvCxnSpPr/>
          <p:nvPr/>
        </p:nvCxnSpPr>
        <p:spPr>
          <a:xfrm>
            <a:off x="7640753" y="6082090"/>
            <a:ext cx="243615" cy="63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1/3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배경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연구의 주안점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4488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확장하는 원 알고리즘을 통한 손가락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마디까지 구분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2390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손 포즈 인식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65795" y="3866565"/>
            <a:ext cx="5514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정규화 된 손 모델과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매칭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손가락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관절점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끝점의 위치 및 손 중심과의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각도차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비교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65582" y="3539668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265795" y="3466455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정확성 향상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3649" y="2979242"/>
            <a:ext cx="3281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RANSAC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손의 회전각 예측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436" y="2652345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63649" y="2579132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회전에 강인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3649" y="4946685"/>
            <a:ext cx="4633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모델에 대한 초기 데이터나 학습 시간이 필요 없음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63436" y="4619788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63649" y="4546575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</a:t>
            </a:r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습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63649" y="5882789"/>
            <a:ext cx="3494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단순한 알고리즘을 통한 처리 속도 향상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63436" y="5555892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3649" y="5482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실시간 처리 구현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1/4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배경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요약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130134" y="5831535"/>
            <a:ext cx="2365257" cy="549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130134" y="3063704"/>
            <a:ext cx="2365257" cy="1489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5792685" y="1481383"/>
            <a:ext cx="1893226" cy="1201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54" y="3388295"/>
            <a:ext cx="919055" cy="83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34" y="3385013"/>
            <a:ext cx="919055" cy="8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88" y="3385013"/>
            <a:ext cx="919055" cy="84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34" y="4682811"/>
            <a:ext cx="919055" cy="8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TextBox 3"/>
          <p:cNvSpPr txBox="1"/>
          <p:nvPr/>
        </p:nvSpPr>
        <p:spPr>
          <a:xfrm>
            <a:off x="2635834" y="141869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/>
              <a:t>깊이 카메라 </a:t>
            </a:r>
            <a:r>
              <a:rPr lang="ko-KR" altLang="en-US" sz="1200" dirty="0" smtClean="0"/>
              <a:t>영상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2130134" y="4806259"/>
            <a:ext cx="2365257" cy="57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123728" y="1836580"/>
            <a:ext cx="2371663" cy="101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2201520" y="1918015"/>
            <a:ext cx="2232248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손 분할</a:t>
            </a:r>
            <a:endParaRPr lang="ko-KR" altLang="en-US" sz="1200" dirty="0"/>
          </a:p>
        </p:txBody>
      </p:sp>
      <p:sp>
        <p:nvSpPr>
          <p:cNvPr id="171" name="직사각형 170"/>
          <p:cNvSpPr/>
          <p:nvPr/>
        </p:nvSpPr>
        <p:spPr>
          <a:xfrm>
            <a:off x="2201520" y="3153981"/>
            <a:ext cx="2232248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손 회전각 계산</a:t>
            </a:r>
            <a:endParaRPr lang="ko-KR" altLang="en-US" sz="1200" dirty="0"/>
          </a:p>
        </p:txBody>
      </p:sp>
      <p:sp>
        <p:nvSpPr>
          <p:cNvPr id="172" name="직사각형 171"/>
          <p:cNvSpPr/>
          <p:nvPr/>
        </p:nvSpPr>
        <p:spPr>
          <a:xfrm>
            <a:off x="2201520" y="3623533"/>
            <a:ext cx="2232248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손 중심점 계산</a:t>
            </a:r>
            <a:endParaRPr lang="ko-KR" altLang="en-US" sz="1200" dirty="0"/>
          </a:p>
        </p:txBody>
      </p:sp>
      <p:sp>
        <p:nvSpPr>
          <p:cNvPr id="173" name="직사각형 172"/>
          <p:cNvSpPr/>
          <p:nvPr/>
        </p:nvSpPr>
        <p:spPr>
          <a:xfrm>
            <a:off x="2201512" y="2387057"/>
            <a:ext cx="2232248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잡음 보정</a:t>
            </a:r>
            <a:endParaRPr lang="ko-KR" altLang="en-US" sz="1200" dirty="0"/>
          </a:p>
        </p:txBody>
      </p:sp>
      <p:sp>
        <p:nvSpPr>
          <p:cNvPr id="174" name="직사각형 173"/>
          <p:cNvSpPr/>
          <p:nvPr/>
        </p:nvSpPr>
        <p:spPr>
          <a:xfrm>
            <a:off x="2201520" y="4092782"/>
            <a:ext cx="2232248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/>
              <a:t>손가락별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관절점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끝점 검출</a:t>
            </a:r>
            <a:endParaRPr lang="ko-KR" altLang="en-US" sz="1200" dirty="0"/>
          </a:p>
        </p:txBody>
      </p:sp>
      <p:sp>
        <p:nvSpPr>
          <p:cNvPr id="175" name="직사각형 174"/>
          <p:cNvSpPr/>
          <p:nvPr/>
        </p:nvSpPr>
        <p:spPr>
          <a:xfrm>
            <a:off x="2201512" y="4897318"/>
            <a:ext cx="2232256" cy="38857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손 모델과의 매칭을 통한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손 포즈 인식</a:t>
            </a:r>
            <a:endParaRPr lang="ko-KR" altLang="en-US" sz="1200" dirty="0"/>
          </a:p>
        </p:txBody>
      </p:sp>
      <p:sp>
        <p:nvSpPr>
          <p:cNvPr id="176" name="직사각형 175"/>
          <p:cNvSpPr/>
          <p:nvPr/>
        </p:nvSpPr>
        <p:spPr>
          <a:xfrm>
            <a:off x="2205154" y="5898656"/>
            <a:ext cx="2224980" cy="3886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손 모델 갱신</a:t>
            </a:r>
            <a:endParaRPr lang="ko-KR" altLang="en-US" sz="1200" dirty="0"/>
          </a:p>
        </p:txBody>
      </p:sp>
      <p:cxnSp>
        <p:nvCxnSpPr>
          <p:cNvPr id="177" name="직선 화살표 연결선 176"/>
          <p:cNvCxnSpPr>
            <a:stCxn id="173" idx="2"/>
            <a:endCxn id="171" idx="0"/>
          </p:cNvCxnSpPr>
          <p:nvPr/>
        </p:nvCxnSpPr>
        <p:spPr>
          <a:xfrm>
            <a:off x="3317636" y="2775672"/>
            <a:ext cx="8" cy="378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endCxn id="170" idx="0"/>
          </p:cNvCxnSpPr>
          <p:nvPr/>
        </p:nvCxnSpPr>
        <p:spPr>
          <a:xfrm>
            <a:off x="3317636" y="1682967"/>
            <a:ext cx="8" cy="2350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4" idx="2"/>
            <a:endCxn id="175" idx="0"/>
          </p:cNvCxnSpPr>
          <p:nvPr/>
        </p:nvCxnSpPr>
        <p:spPr>
          <a:xfrm flipH="1">
            <a:off x="3317640" y="4481397"/>
            <a:ext cx="4" cy="41592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639279" y="3869264"/>
            <a:ext cx="914116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857060" y="3441563"/>
            <a:ext cx="562443" cy="702261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원호 181"/>
          <p:cNvSpPr/>
          <p:nvPr/>
        </p:nvSpPr>
        <p:spPr>
          <a:xfrm rot="15867606">
            <a:off x="5142047" y="3623670"/>
            <a:ext cx="328156" cy="491721"/>
          </a:xfrm>
          <a:prstGeom prst="arc">
            <a:avLst>
              <a:gd name="adj1" fmla="val 16368153"/>
              <a:gd name="adj2" fmla="val 183229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3" name="직선 화살표 연결선 182"/>
          <p:cNvCxnSpPr>
            <a:stCxn id="191" idx="6"/>
          </p:cNvCxnSpPr>
          <p:nvPr/>
        </p:nvCxnSpPr>
        <p:spPr>
          <a:xfrm flipV="1">
            <a:off x="6226610" y="3829261"/>
            <a:ext cx="135492" cy="1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91" idx="6"/>
          </p:cNvCxnSpPr>
          <p:nvPr/>
        </p:nvCxnSpPr>
        <p:spPr>
          <a:xfrm flipV="1">
            <a:off x="6226610" y="3692518"/>
            <a:ext cx="110791" cy="136744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91" idx="5"/>
          </p:cNvCxnSpPr>
          <p:nvPr/>
        </p:nvCxnSpPr>
        <p:spPr>
          <a:xfrm>
            <a:off x="6222000" y="3840233"/>
            <a:ext cx="331425" cy="276499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91" idx="4"/>
          </p:cNvCxnSpPr>
          <p:nvPr/>
        </p:nvCxnSpPr>
        <p:spPr>
          <a:xfrm>
            <a:off x="6210871" y="3844778"/>
            <a:ext cx="0" cy="169052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91" idx="3"/>
          </p:cNvCxnSpPr>
          <p:nvPr/>
        </p:nvCxnSpPr>
        <p:spPr>
          <a:xfrm flipH="1">
            <a:off x="6049369" y="3840233"/>
            <a:ext cx="150373" cy="115403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91" idx="2"/>
          </p:cNvCxnSpPr>
          <p:nvPr/>
        </p:nvCxnSpPr>
        <p:spPr>
          <a:xfrm flipH="1">
            <a:off x="5977361" y="3829262"/>
            <a:ext cx="217771" cy="0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91" idx="1"/>
          </p:cNvCxnSpPr>
          <p:nvPr/>
        </p:nvCxnSpPr>
        <p:spPr>
          <a:xfrm flipH="1" flipV="1">
            <a:off x="6049369" y="3672289"/>
            <a:ext cx="150373" cy="146001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91" idx="0"/>
          </p:cNvCxnSpPr>
          <p:nvPr/>
        </p:nvCxnSpPr>
        <p:spPr>
          <a:xfrm flipH="1" flipV="1">
            <a:off x="6209718" y="3641991"/>
            <a:ext cx="1153" cy="171754"/>
          </a:xfrm>
          <a:prstGeom prst="straightConnector1">
            <a:avLst/>
          </a:prstGeom>
          <a:ln w="63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6195132" y="3813745"/>
            <a:ext cx="31478" cy="310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7287791" y="3797679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89" y="5670355"/>
            <a:ext cx="931846" cy="85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" name="직사각형 193"/>
          <p:cNvSpPr/>
          <p:nvPr/>
        </p:nvSpPr>
        <p:spPr>
          <a:xfrm>
            <a:off x="5754512" y="5034661"/>
            <a:ext cx="119807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altLang="ko-KR" sz="1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764286" y="4662243"/>
            <a:ext cx="119807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altLang="ko-KR" sz="1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9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89" y="1943249"/>
            <a:ext cx="925688" cy="83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" name="타원 196"/>
          <p:cNvSpPr/>
          <p:nvPr/>
        </p:nvSpPr>
        <p:spPr>
          <a:xfrm>
            <a:off x="6879558" y="3802314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6991871" y="3838212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7112289" y="3867149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6988261" y="3531832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040281" y="3611097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7092716" y="3685486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3" name="직선 화살표 연결선 202"/>
          <p:cNvCxnSpPr>
            <a:stCxn id="165" idx="3"/>
            <a:endCxn id="164" idx="1"/>
          </p:cNvCxnSpPr>
          <p:nvPr/>
        </p:nvCxnSpPr>
        <p:spPr>
          <a:xfrm>
            <a:off x="5532843" y="3805574"/>
            <a:ext cx="1472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4" idx="3"/>
            <a:endCxn id="163" idx="1"/>
          </p:cNvCxnSpPr>
          <p:nvPr/>
        </p:nvCxnSpPr>
        <p:spPr>
          <a:xfrm>
            <a:off x="6599189" y="3805574"/>
            <a:ext cx="161065" cy="1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250" idx="3"/>
            <a:endCxn id="166" idx="1"/>
          </p:cNvCxnSpPr>
          <p:nvPr/>
        </p:nvCxnSpPr>
        <p:spPr>
          <a:xfrm flipV="1">
            <a:off x="5545635" y="5110305"/>
            <a:ext cx="13449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5077287" y="2125895"/>
            <a:ext cx="387329" cy="43375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17" y="1744148"/>
            <a:ext cx="845278" cy="90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" name="타원 207"/>
          <p:cNvSpPr>
            <a:spLocks noChangeAspect="1"/>
          </p:cNvSpPr>
          <p:nvPr/>
        </p:nvSpPr>
        <p:spPr>
          <a:xfrm flipH="1" flipV="1">
            <a:off x="6011264" y="2209766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9" name="타원 208"/>
          <p:cNvSpPr>
            <a:spLocks noChangeAspect="1"/>
          </p:cNvSpPr>
          <p:nvPr/>
        </p:nvSpPr>
        <p:spPr>
          <a:xfrm flipH="1" flipV="1">
            <a:off x="6084320" y="2257156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0" name="타원 209"/>
          <p:cNvSpPr>
            <a:spLocks noChangeAspect="1"/>
          </p:cNvSpPr>
          <p:nvPr/>
        </p:nvSpPr>
        <p:spPr>
          <a:xfrm flipH="1" flipV="1">
            <a:off x="6151382" y="2309320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1" name="타원 210"/>
          <p:cNvSpPr>
            <a:spLocks noChangeAspect="1"/>
          </p:cNvSpPr>
          <p:nvPr/>
        </p:nvSpPr>
        <p:spPr>
          <a:xfrm flipH="1" flipV="1">
            <a:off x="6126453" y="1937108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2" name="타원 211"/>
          <p:cNvSpPr>
            <a:spLocks noChangeAspect="1"/>
          </p:cNvSpPr>
          <p:nvPr/>
        </p:nvSpPr>
        <p:spPr>
          <a:xfrm flipH="1" flipV="1">
            <a:off x="6149298" y="200242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3" name="타원 212"/>
          <p:cNvSpPr>
            <a:spLocks noChangeAspect="1"/>
          </p:cNvSpPr>
          <p:nvPr/>
        </p:nvSpPr>
        <p:spPr>
          <a:xfrm flipH="1" flipV="1">
            <a:off x="6172101" y="2068637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4" name="타원 213"/>
          <p:cNvSpPr>
            <a:spLocks noChangeAspect="1"/>
          </p:cNvSpPr>
          <p:nvPr/>
        </p:nvSpPr>
        <p:spPr>
          <a:xfrm flipH="1" flipV="1">
            <a:off x="6194904" y="2136765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5" name="타원 214"/>
          <p:cNvSpPr>
            <a:spLocks noChangeAspect="1"/>
          </p:cNvSpPr>
          <p:nvPr/>
        </p:nvSpPr>
        <p:spPr>
          <a:xfrm flipH="1" flipV="1">
            <a:off x="6286174" y="188415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6" name="타원 215"/>
          <p:cNvSpPr>
            <a:spLocks noChangeAspect="1"/>
          </p:cNvSpPr>
          <p:nvPr/>
        </p:nvSpPr>
        <p:spPr>
          <a:xfrm flipH="1" flipV="1">
            <a:off x="6286342" y="1962372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7" name="타원 216"/>
          <p:cNvSpPr>
            <a:spLocks noChangeAspect="1"/>
          </p:cNvSpPr>
          <p:nvPr/>
        </p:nvSpPr>
        <p:spPr>
          <a:xfrm flipH="1" flipV="1">
            <a:off x="6290232" y="2042998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8" name="타원 217"/>
          <p:cNvSpPr>
            <a:spLocks noChangeAspect="1"/>
          </p:cNvSpPr>
          <p:nvPr/>
        </p:nvSpPr>
        <p:spPr>
          <a:xfrm flipH="1" flipV="1">
            <a:off x="6290232" y="212027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9" name="타원 218"/>
          <p:cNvSpPr>
            <a:spLocks noChangeAspect="1"/>
          </p:cNvSpPr>
          <p:nvPr/>
        </p:nvSpPr>
        <p:spPr>
          <a:xfrm flipH="1" flipV="1">
            <a:off x="6427061" y="1906099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0" name="타원 219"/>
          <p:cNvSpPr>
            <a:spLocks noChangeAspect="1"/>
          </p:cNvSpPr>
          <p:nvPr/>
        </p:nvSpPr>
        <p:spPr>
          <a:xfrm flipH="1" flipV="1">
            <a:off x="6408566" y="1972295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1" name="타원 220"/>
          <p:cNvSpPr>
            <a:spLocks noChangeAspect="1"/>
          </p:cNvSpPr>
          <p:nvPr/>
        </p:nvSpPr>
        <p:spPr>
          <a:xfrm flipH="1" flipV="1">
            <a:off x="6385962" y="2038831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2" name="타원 221"/>
          <p:cNvSpPr>
            <a:spLocks noChangeAspect="1"/>
          </p:cNvSpPr>
          <p:nvPr/>
        </p:nvSpPr>
        <p:spPr>
          <a:xfrm flipH="1" flipV="1">
            <a:off x="6363272" y="2119200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3" name="타원 222"/>
          <p:cNvSpPr>
            <a:spLocks noChangeAspect="1"/>
          </p:cNvSpPr>
          <p:nvPr/>
        </p:nvSpPr>
        <p:spPr>
          <a:xfrm flipH="1" flipV="1">
            <a:off x="6567154" y="2047081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4" name="타원 223"/>
          <p:cNvSpPr>
            <a:spLocks noChangeAspect="1"/>
          </p:cNvSpPr>
          <p:nvPr/>
        </p:nvSpPr>
        <p:spPr>
          <a:xfrm flipH="1" flipV="1">
            <a:off x="6534105" y="2082755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5" name="타원 224"/>
          <p:cNvSpPr>
            <a:spLocks noChangeAspect="1"/>
          </p:cNvSpPr>
          <p:nvPr/>
        </p:nvSpPr>
        <p:spPr>
          <a:xfrm flipH="1" flipV="1">
            <a:off x="6494848" y="212114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6" name="타원 225"/>
          <p:cNvSpPr>
            <a:spLocks noChangeAspect="1"/>
          </p:cNvSpPr>
          <p:nvPr/>
        </p:nvSpPr>
        <p:spPr>
          <a:xfrm flipH="1" flipV="1">
            <a:off x="6455986" y="2160241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6760436" y="1744148"/>
            <a:ext cx="845278" cy="9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8" name="타원 227"/>
          <p:cNvSpPr>
            <a:spLocks noChangeAspect="1"/>
          </p:cNvSpPr>
          <p:nvPr/>
        </p:nvSpPr>
        <p:spPr>
          <a:xfrm flipH="1" flipV="1">
            <a:off x="6891323" y="2205879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9" name="타원 228"/>
          <p:cNvSpPr>
            <a:spLocks noChangeAspect="1"/>
          </p:cNvSpPr>
          <p:nvPr/>
        </p:nvSpPr>
        <p:spPr>
          <a:xfrm flipH="1" flipV="1">
            <a:off x="6964379" y="2253269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0" name="타원 229"/>
          <p:cNvSpPr>
            <a:spLocks noChangeAspect="1"/>
          </p:cNvSpPr>
          <p:nvPr/>
        </p:nvSpPr>
        <p:spPr>
          <a:xfrm flipH="1" flipV="1">
            <a:off x="7031441" y="230543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1" name="타원 230"/>
          <p:cNvSpPr>
            <a:spLocks noChangeAspect="1"/>
          </p:cNvSpPr>
          <p:nvPr/>
        </p:nvSpPr>
        <p:spPr>
          <a:xfrm flipH="1" flipV="1">
            <a:off x="7006512" y="1933221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2" name="타원 231"/>
          <p:cNvSpPr>
            <a:spLocks noChangeAspect="1"/>
          </p:cNvSpPr>
          <p:nvPr/>
        </p:nvSpPr>
        <p:spPr>
          <a:xfrm flipH="1" flipV="1">
            <a:off x="7029357" y="1998536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3" name="타원 232"/>
          <p:cNvSpPr>
            <a:spLocks noChangeAspect="1"/>
          </p:cNvSpPr>
          <p:nvPr/>
        </p:nvSpPr>
        <p:spPr>
          <a:xfrm flipH="1" flipV="1">
            <a:off x="7052160" y="2064750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4" name="타원 233"/>
          <p:cNvSpPr>
            <a:spLocks noChangeAspect="1"/>
          </p:cNvSpPr>
          <p:nvPr/>
        </p:nvSpPr>
        <p:spPr>
          <a:xfrm flipH="1" flipV="1">
            <a:off x="7074963" y="2132878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5" name="타원 234"/>
          <p:cNvSpPr>
            <a:spLocks noChangeAspect="1"/>
          </p:cNvSpPr>
          <p:nvPr/>
        </p:nvSpPr>
        <p:spPr>
          <a:xfrm flipH="1" flipV="1">
            <a:off x="7166233" y="1880266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6" name="타원 235"/>
          <p:cNvSpPr>
            <a:spLocks noChangeAspect="1"/>
          </p:cNvSpPr>
          <p:nvPr/>
        </p:nvSpPr>
        <p:spPr>
          <a:xfrm flipH="1" flipV="1">
            <a:off x="7166401" y="1958485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7" name="타원 236"/>
          <p:cNvSpPr>
            <a:spLocks noChangeAspect="1"/>
          </p:cNvSpPr>
          <p:nvPr/>
        </p:nvSpPr>
        <p:spPr>
          <a:xfrm flipH="1" flipV="1">
            <a:off x="7170291" y="2039112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8" name="타원 237"/>
          <p:cNvSpPr>
            <a:spLocks noChangeAspect="1"/>
          </p:cNvSpPr>
          <p:nvPr/>
        </p:nvSpPr>
        <p:spPr>
          <a:xfrm flipH="1" flipV="1">
            <a:off x="7170291" y="2116387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9" name="타원 238"/>
          <p:cNvSpPr>
            <a:spLocks noChangeAspect="1"/>
          </p:cNvSpPr>
          <p:nvPr/>
        </p:nvSpPr>
        <p:spPr>
          <a:xfrm flipH="1" flipV="1">
            <a:off x="7307121" y="1902212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0" name="타원 239"/>
          <p:cNvSpPr>
            <a:spLocks noChangeAspect="1"/>
          </p:cNvSpPr>
          <p:nvPr/>
        </p:nvSpPr>
        <p:spPr>
          <a:xfrm flipH="1" flipV="1">
            <a:off x="7288625" y="1968409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1" name="타원 240"/>
          <p:cNvSpPr>
            <a:spLocks noChangeAspect="1"/>
          </p:cNvSpPr>
          <p:nvPr/>
        </p:nvSpPr>
        <p:spPr>
          <a:xfrm flipH="1" flipV="1">
            <a:off x="7266021" y="2034944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2" name="타원 241"/>
          <p:cNvSpPr>
            <a:spLocks noChangeAspect="1"/>
          </p:cNvSpPr>
          <p:nvPr/>
        </p:nvSpPr>
        <p:spPr>
          <a:xfrm flipH="1" flipV="1">
            <a:off x="7243331" y="2115313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3" name="타원 242"/>
          <p:cNvSpPr>
            <a:spLocks noChangeAspect="1"/>
          </p:cNvSpPr>
          <p:nvPr/>
        </p:nvSpPr>
        <p:spPr>
          <a:xfrm flipH="1" flipV="1">
            <a:off x="7447213" y="2043194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4" name="타원 243"/>
          <p:cNvSpPr>
            <a:spLocks noChangeAspect="1"/>
          </p:cNvSpPr>
          <p:nvPr/>
        </p:nvSpPr>
        <p:spPr>
          <a:xfrm flipH="1" flipV="1">
            <a:off x="7414164" y="2078868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5" name="타원 244"/>
          <p:cNvSpPr>
            <a:spLocks noChangeAspect="1"/>
          </p:cNvSpPr>
          <p:nvPr/>
        </p:nvSpPr>
        <p:spPr>
          <a:xfrm flipH="1" flipV="1">
            <a:off x="7374907" y="2117256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6" name="타원 245"/>
          <p:cNvSpPr>
            <a:spLocks noChangeAspect="1"/>
          </p:cNvSpPr>
          <p:nvPr/>
        </p:nvSpPr>
        <p:spPr>
          <a:xfrm flipH="1" flipV="1">
            <a:off x="7336046" y="2156354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7" name="타원 246"/>
          <p:cNvSpPr>
            <a:spLocks noChangeAspect="1"/>
          </p:cNvSpPr>
          <p:nvPr/>
        </p:nvSpPr>
        <p:spPr>
          <a:xfrm flipH="1" flipV="1">
            <a:off x="6303760" y="2288684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8" name="타원 247"/>
          <p:cNvSpPr>
            <a:spLocks noChangeAspect="1"/>
          </p:cNvSpPr>
          <p:nvPr/>
        </p:nvSpPr>
        <p:spPr>
          <a:xfrm flipH="1" flipV="1">
            <a:off x="7198356" y="2288684"/>
            <a:ext cx="22845" cy="215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6030643" y="1477692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/>
              <a:t>초기 손모델 구성</a:t>
            </a:r>
            <a:endParaRPr lang="ko-KR" altLang="en-US" sz="1200" dirty="0"/>
          </a:p>
        </p:txBody>
      </p:sp>
      <p:sp>
        <p:nvSpPr>
          <p:cNvPr id="250" name="직사각형 249"/>
          <p:cNvSpPr/>
          <p:nvPr/>
        </p:nvSpPr>
        <p:spPr>
          <a:xfrm>
            <a:off x="4626580" y="4682811"/>
            <a:ext cx="919055" cy="85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1" name="타원 250"/>
          <p:cNvSpPr>
            <a:spLocks noChangeAspect="1"/>
          </p:cNvSpPr>
          <p:nvPr/>
        </p:nvSpPr>
        <p:spPr>
          <a:xfrm flipH="1" flipV="1">
            <a:off x="4768891" y="5120514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2" name="타원 251"/>
          <p:cNvSpPr>
            <a:spLocks noChangeAspect="1"/>
          </p:cNvSpPr>
          <p:nvPr/>
        </p:nvSpPr>
        <p:spPr>
          <a:xfrm flipH="1" flipV="1">
            <a:off x="4848323" y="5165438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3" name="타원 252"/>
          <p:cNvSpPr>
            <a:spLocks noChangeAspect="1"/>
          </p:cNvSpPr>
          <p:nvPr/>
        </p:nvSpPr>
        <p:spPr>
          <a:xfrm flipH="1" flipV="1">
            <a:off x="4921239" y="5214887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4" name="타원 253"/>
          <p:cNvSpPr>
            <a:spLocks noChangeAspect="1"/>
          </p:cNvSpPr>
          <p:nvPr/>
        </p:nvSpPr>
        <p:spPr>
          <a:xfrm flipH="1" flipV="1">
            <a:off x="4894134" y="4862045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5" name="타원 254"/>
          <p:cNvSpPr>
            <a:spLocks noChangeAspect="1"/>
          </p:cNvSpPr>
          <p:nvPr/>
        </p:nvSpPr>
        <p:spPr>
          <a:xfrm flipH="1" flipV="1">
            <a:off x="4918973" y="4923961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6" name="타원 255"/>
          <p:cNvSpPr>
            <a:spLocks noChangeAspect="1"/>
          </p:cNvSpPr>
          <p:nvPr/>
        </p:nvSpPr>
        <p:spPr>
          <a:xfrm flipH="1" flipV="1">
            <a:off x="4943766" y="4986729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7" name="타원 256"/>
          <p:cNvSpPr>
            <a:spLocks noChangeAspect="1"/>
          </p:cNvSpPr>
          <p:nvPr/>
        </p:nvSpPr>
        <p:spPr>
          <a:xfrm flipH="1" flipV="1">
            <a:off x="4968559" y="5051312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8" name="타원 257"/>
          <p:cNvSpPr>
            <a:spLocks noChangeAspect="1"/>
          </p:cNvSpPr>
          <p:nvPr/>
        </p:nvSpPr>
        <p:spPr>
          <a:xfrm flipH="1" flipV="1">
            <a:off x="5067796" y="4811846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9" name="타원 258"/>
          <p:cNvSpPr>
            <a:spLocks noChangeAspect="1"/>
          </p:cNvSpPr>
          <p:nvPr/>
        </p:nvSpPr>
        <p:spPr>
          <a:xfrm flipH="1" flipV="1">
            <a:off x="5067978" y="4885994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0" name="타원 259"/>
          <p:cNvSpPr>
            <a:spLocks noChangeAspect="1"/>
          </p:cNvSpPr>
          <p:nvPr/>
        </p:nvSpPr>
        <p:spPr>
          <a:xfrm flipH="1" flipV="1">
            <a:off x="5072208" y="4962425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1" name="타원 260"/>
          <p:cNvSpPr>
            <a:spLocks noChangeAspect="1"/>
          </p:cNvSpPr>
          <p:nvPr/>
        </p:nvSpPr>
        <p:spPr>
          <a:xfrm flipH="1" flipV="1">
            <a:off x="5072208" y="5035679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2" name="타원 261"/>
          <p:cNvSpPr>
            <a:spLocks noChangeAspect="1"/>
          </p:cNvSpPr>
          <p:nvPr/>
        </p:nvSpPr>
        <p:spPr>
          <a:xfrm flipH="1" flipV="1">
            <a:off x="5220980" y="4832650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3" name="타원 262"/>
          <p:cNvSpPr>
            <a:spLocks noChangeAspect="1"/>
          </p:cNvSpPr>
          <p:nvPr/>
        </p:nvSpPr>
        <p:spPr>
          <a:xfrm flipH="1" flipV="1">
            <a:off x="5200870" y="4895402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4" name="타원 263"/>
          <p:cNvSpPr>
            <a:spLocks noChangeAspect="1"/>
          </p:cNvSpPr>
          <p:nvPr/>
        </p:nvSpPr>
        <p:spPr>
          <a:xfrm flipH="1" flipV="1">
            <a:off x="5176293" y="4958474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5" name="타원 264"/>
          <p:cNvSpPr>
            <a:spLocks noChangeAspect="1"/>
          </p:cNvSpPr>
          <p:nvPr/>
        </p:nvSpPr>
        <p:spPr>
          <a:xfrm flipH="1" flipV="1">
            <a:off x="5151623" y="5034661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6" name="타원 265"/>
          <p:cNvSpPr>
            <a:spLocks noChangeAspect="1"/>
          </p:cNvSpPr>
          <p:nvPr/>
        </p:nvSpPr>
        <p:spPr>
          <a:xfrm flipH="1" flipV="1">
            <a:off x="5373300" y="4966295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7" name="타원 266"/>
          <p:cNvSpPr>
            <a:spLocks noChangeAspect="1"/>
          </p:cNvSpPr>
          <p:nvPr/>
        </p:nvSpPr>
        <p:spPr>
          <a:xfrm flipH="1" flipV="1">
            <a:off x="5337366" y="5000113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8" name="타원 267"/>
          <p:cNvSpPr>
            <a:spLocks noChangeAspect="1"/>
          </p:cNvSpPr>
          <p:nvPr/>
        </p:nvSpPr>
        <p:spPr>
          <a:xfrm flipH="1" flipV="1">
            <a:off x="5294683" y="5036503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9" name="타원 268"/>
          <p:cNvSpPr>
            <a:spLocks noChangeAspect="1"/>
          </p:cNvSpPr>
          <p:nvPr/>
        </p:nvSpPr>
        <p:spPr>
          <a:xfrm flipH="1" flipV="1">
            <a:off x="5252430" y="5073566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0" name="타원 269"/>
          <p:cNvSpPr>
            <a:spLocks noChangeAspect="1"/>
          </p:cNvSpPr>
          <p:nvPr/>
        </p:nvSpPr>
        <p:spPr>
          <a:xfrm flipH="1" flipV="1">
            <a:off x="5102722" y="5199010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71" name="직선 화살표 연결선 270"/>
          <p:cNvCxnSpPr>
            <a:stCxn id="206" idx="2"/>
          </p:cNvCxnSpPr>
          <p:nvPr/>
        </p:nvCxnSpPr>
        <p:spPr>
          <a:xfrm flipH="1">
            <a:off x="5270430" y="2559649"/>
            <a:ext cx="522" cy="8286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175" idx="2"/>
            <a:endCxn id="176" idx="0"/>
          </p:cNvCxnSpPr>
          <p:nvPr/>
        </p:nvCxnSpPr>
        <p:spPr>
          <a:xfrm>
            <a:off x="3317640" y="5285890"/>
            <a:ext cx="4" cy="6127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/>
          <p:cNvSpPr/>
          <p:nvPr/>
        </p:nvSpPr>
        <p:spPr>
          <a:xfrm>
            <a:off x="6938900" y="3457159"/>
            <a:ext cx="31478" cy="310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2/1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159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분할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40238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Kinect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이용하여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영상을 입력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Kinect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OpenNI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라이브러리를 통한 손 추적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손의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값을 구해 배경과 손을 분리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왼손과 오른손의 영역을 구분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기반 손 분할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78241"/>
            <a:ext cx="2712796" cy="1838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5" t="39519" r="5014" b="-676"/>
          <a:stretch>
            <a:fillRect/>
          </a:stretch>
        </p:blipFill>
        <p:spPr bwMode="auto">
          <a:xfrm>
            <a:off x="4756144" y="3713040"/>
            <a:ext cx="2624168" cy="179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691680" y="5517232"/>
            <a:ext cx="2712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Kinect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구한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영상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3196" y="5517232"/>
            <a:ext cx="2637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양손을 나눈 영상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2/2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잡음 보정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영상의 특성인 영상 외곽 부분의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떨림현상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제거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3544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외곽선 근사화를 통한 잡음 보정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2" name="_x230983008" descr="EMB00001e408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8" y="3458231"/>
            <a:ext cx="2071653" cy="19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98151" y="3160499"/>
            <a:ext cx="2719725" cy="2499791"/>
            <a:chOff x="6055344" y="3934159"/>
            <a:chExt cx="1352550" cy="1362075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344" y="3934159"/>
              <a:ext cx="135255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타원 24"/>
            <p:cNvSpPr/>
            <p:nvPr/>
          </p:nvSpPr>
          <p:spPr>
            <a:xfrm>
              <a:off x="6732240" y="4719388"/>
              <a:ext cx="179586" cy="149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83198" y="3458231"/>
            <a:ext cx="2081152" cy="1939789"/>
            <a:chOff x="3240827" y="3937483"/>
            <a:chExt cx="1358752" cy="1358752"/>
          </a:xfrm>
        </p:grpSpPr>
        <p:pic>
          <p:nvPicPr>
            <p:cNvPr id="21" name="_x230981808" descr="EMB00001e4089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827" y="3937483"/>
              <a:ext cx="1358752" cy="1358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/>
            <p:cNvSpPr/>
            <p:nvPr/>
          </p:nvSpPr>
          <p:spPr>
            <a:xfrm>
              <a:off x="3830410" y="4628651"/>
              <a:ext cx="179586" cy="149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55576" y="3330277"/>
            <a:ext cx="4476677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9" idx="3"/>
            <a:endCxn id="26" idx="1"/>
          </p:cNvCxnSpPr>
          <p:nvPr/>
        </p:nvCxnSpPr>
        <p:spPr>
          <a:xfrm flipV="1">
            <a:off x="5232253" y="4410395"/>
            <a:ext cx="465898" cy="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99592" y="5517232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원본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뎁스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영상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31840" y="5517232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외곽선 근사화 영상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49901" y="5694282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개선된 영상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2748366" y="4150915"/>
            <a:ext cx="510146" cy="518964"/>
          </a:xfrm>
          <a:prstGeom prst="plus">
            <a:avLst>
              <a:gd name="adj" fmla="val 400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2/3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999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회전각 계산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56268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영상에서 손 영역의 픽셀들을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RANSAC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선 근사화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이전 방법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(2012 HCI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발표 논문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비해 정확성 향상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모양에서 손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회전시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상당히 정확한 손의 회전각 계산 가능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회전에 강인한 구현을 위한 회전각 계산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1" y="3507359"/>
            <a:ext cx="19335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7347"/>
            <a:ext cx="1932483" cy="18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84" y="3503557"/>
            <a:ext cx="19335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/>
          <p:nvPr/>
        </p:nvCxnSpPr>
        <p:spPr>
          <a:xfrm flipH="1">
            <a:off x="4000457" y="3566811"/>
            <a:ext cx="1080120" cy="16100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14764" y="3671586"/>
            <a:ext cx="1259632" cy="133957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907704" y="3643011"/>
            <a:ext cx="1080120" cy="158729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03648" y="5445224"/>
            <a:ext cx="61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RANSAC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다양한 포즈에서의 손 회전각 계산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2/5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2999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중심점 계산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7704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영역의 모든 픽셀에 대해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탐색을 수행하여 외곽선과 거리가 가장 짧은 값을 저장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 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거리값이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가장 큰 값을 가지는 픽셀을 찾음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5014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거리맵</a:t>
            </a:r>
            <a:r>
              <a:rPr lang="en-US" altLang="ko-KR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(Distance Map)</a:t>
            </a:r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이용한 중심 계산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815500"/>
            <a:ext cx="61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RANSAC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통한 다양한 포즈에서의 손 회전각 계산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740" y="3068960"/>
            <a:ext cx="2383592" cy="2623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3534996" y="327563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243206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245720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2486929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51712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254571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57464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2602455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63236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66446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69228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2625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275359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78617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811316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284342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2871235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2896648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292875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295656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98647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3018579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04639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07735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310945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313965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316955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319690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322471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325330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5400000">
            <a:off x="328223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31322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334471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5400000">
            <a:off x="337682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5400000">
            <a:off x="340622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rot="5400000">
            <a:off x="343559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46496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3498655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>
            <a:off x="352885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355637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>
            <a:off x="358848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361629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3644881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367381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3701625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373391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>
            <a:off x="3763637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5400000">
            <a:off x="379621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382304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3855148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388534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>
            <a:off x="3915248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rot="5400000">
            <a:off x="3942592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3970405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4000580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4027924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4058118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408564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4117749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5400000">
            <a:off x="414794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5400000">
            <a:off x="4178903" y="4363926"/>
            <a:ext cx="2205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534996" y="546686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534996" y="543904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34996" y="540914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534996" y="5377036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534996" y="534922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534996" y="532223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534996" y="528853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534996" y="525596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534996" y="523082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534996" y="5198714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534996" y="517090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534996" y="514231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34996" y="511338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534996" y="508556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34996" y="505566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34996" y="502593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534996" y="4995744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534996" y="496177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534996" y="493442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534996" y="490423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534996" y="487432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534996" y="484460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34996" y="481678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34996" y="4786614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534996" y="475927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34996" y="473145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534996" y="470155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534996" y="4669445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534996" y="464163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534996" y="460829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534996" y="458094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534996" y="454837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534996" y="452322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534996" y="449112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534996" y="446331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996" y="443472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34996" y="440579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534996" y="437480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534996" y="434807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534996" y="4315966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534996" y="428180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534996" y="425005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534996" y="422068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3534996" y="418936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534996" y="415679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534996" y="412688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34996" y="4099544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34996" y="407173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534996" y="404314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3534996" y="401421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534996" y="398639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534996" y="395649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34996" y="392438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34996" y="3896574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534996" y="386260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534996" y="383525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534996" y="380744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3534996" y="377753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534996" y="374543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34996" y="371761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534996" y="3692206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534996" y="366010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34996" y="3632287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534996" y="360238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534996" y="3570275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34996" y="354246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534996" y="350912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34996" y="3481778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34996" y="344920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534996" y="3417709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534996" y="3391953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3534996" y="3364140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34996" y="3335552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534996" y="3306621"/>
            <a:ext cx="1746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4567897" y="4613053"/>
            <a:ext cx="288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>
            <a:stCxn id="156" idx="1"/>
          </p:cNvCxnSpPr>
          <p:nvPr/>
        </p:nvCxnSpPr>
        <p:spPr>
          <a:xfrm flipH="1">
            <a:off x="4121514" y="4627453"/>
            <a:ext cx="446383" cy="0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6" idx="0"/>
          </p:cNvCxnSpPr>
          <p:nvPr/>
        </p:nvCxnSpPr>
        <p:spPr>
          <a:xfrm flipV="1">
            <a:off x="4582297" y="3305601"/>
            <a:ext cx="0" cy="1307452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596697" y="4627453"/>
            <a:ext cx="502056" cy="0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6" idx="2"/>
          </p:cNvCxnSpPr>
          <p:nvPr/>
        </p:nvCxnSpPr>
        <p:spPr>
          <a:xfrm>
            <a:off x="4582297" y="4641853"/>
            <a:ext cx="0" cy="680379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H="1">
            <a:off x="4091789" y="4639472"/>
            <a:ext cx="478489" cy="471529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4594316" y="4639472"/>
            <a:ext cx="591881" cy="556861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H="1" flipV="1">
            <a:off x="4242587" y="4265302"/>
            <a:ext cx="327691" cy="350132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4594316" y="3966470"/>
            <a:ext cx="534162" cy="648964"/>
          </a:xfrm>
          <a:prstGeom prst="straightConnector1">
            <a:avLst/>
          </a:prstGeom>
          <a:ln w="9525">
            <a:solidFill>
              <a:schemeClr val="bg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2/6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5399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손가락별</a:t>
            </a:r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관절 및 끝점 검출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39132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중심점에서 원을 확장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경계 교차지점 탐색 및 중간지점 검출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손목 중간지점 제거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손가락 중간지점 검출 및 군집화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손가락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관절점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끝점 검출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485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확장하는 원</a:t>
            </a:r>
            <a:r>
              <a:rPr lang="en-US" altLang="ko-KR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(Expanded Circle) </a:t>
            </a:r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알고리즘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815500"/>
            <a:ext cx="619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확장하는 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알고리즘을 통한 손가락 관절 검출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246537" y="5450143"/>
            <a:ext cx="362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(a)</a:t>
            </a:r>
            <a:endParaRPr lang="ko-KR" alt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2850151" y="5450142"/>
            <a:ext cx="407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(b)</a:t>
            </a:r>
            <a:endParaRPr lang="en-US" altLang="ko-KR" sz="11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3839960" y="5471646"/>
            <a:ext cx="1558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(c)</a:t>
            </a:r>
            <a:endParaRPr lang="ko-KR" altLang="en-US" sz="11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444485" y="5471646"/>
            <a:ext cx="1658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(d)</a:t>
            </a:r>
            <a:endParaRPr lang="ko-KR" altLang="en-US" sz="1100" dirty="0"/>
          </a:p>
        </p:txBody>
      </p:sp>
      <p:pic>
        <p:nvPicPr>
          <p:cNvPr id="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99" y="3881555"/>
            <a:ext cx="1558274" cy="153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" name="타원 205"/>
          <p:cNvSpPr/>
          <p:nvPr/>
        </p:nvSpPr>
        <p:spPr>
          <a:xfrm>
            <a:off x="4549189" y="4799916"/>
            <a:ext cx="177314" cy="1943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6223622" y="4862580"/>
            <a:ext cx="177314" cy="1943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96" y="3869121"/>
            <a:ext cx="1558274" cy="154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타원 208"/>
          <p:cNvSpPr/>
          <p:nvPr/>
        </p:nvSpPr>
        <p:spPr>
          <a:xfrm>
            <a:off x="6185109" y="4862580"/>
            <a:ext cx="177314" cy="1598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63" y="3869120"/>
            <a:ext cx="1558274" cy="154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363" y="3869120"/>
            <a:ext cx="1571625" cy="154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" name="타원 211"/>
          <p:cNvSpPr/>
          <p:nvPr/>
        </p:nvSpPr>
        <p:spPr>
          <a:xfrm>
            <a:off x="7138710" y="4689667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7323122" y="4779564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7516126" y="4886235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7508498" y="4047394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7567594" y="4196173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7598835" y="4349715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7664794" y="4503257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7864738" y="3958313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7870878" y="4097527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7870596" y="4249129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7870596" y="4407434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8067568" y="4412197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8090820" y="4282470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8130050" y="4138454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8163391" y="3989675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8235399" y="4556213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8302644" y="4455064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8369889" y="4344389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8437134" y="4234277"/>
            <a:ext cx="72008" cy="73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7017894" y="5471646"/>
            <a:ext cx="1658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/>
              <a:t>(e)</a:t>
            </a:r>
            <a:endParaRPr lang="ko-KR" altLang="en-US" sz="1100" dirty="0"/>
          </a:p>
        </p:txBody>
      </p:sp>
      <p:pic>
        <p:nvPicPr>
          <p:cNvPr id="2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23" y="5116403"/>
            <a:ext cx="885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09" y="5116403"/>
            <a:ext cx="885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" name="직사각형 233"/>
          <p:cNvSpPr/>
          <p:nvPr/>
        </p:nvSpPr>
        <p:spPr>
          <a:xfrm>
            <a:off x="6112689" y="5069588"/>
            <a:ext cx="149033" cy="84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7752769" y="5067482"/>
            <a:ext cx="149033" cy="84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3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6" y="3881554"/>
            <a:ext cx="1558274" cy="153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8162" y="166354"/>
            <a:ext cx="1907704" cy="1133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dirty="0" smtClean="0">
                <a:latin typeface="나눔고딕 ExtraBold" pitchFamily="50" charset="-127"/>
                <a:ea typeface="나눔고딕 ExtraBold" pitchFamily="50" charset="-127"/>
              </a:rPr>
              <a:t>2/7</a:t>
            </a:r>
            <a:endParaRPr lang="en-US" altLang="ko-KR" sz="8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7754" y="35006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연구 방법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564" y="684472"/>
            <a:ext cx="6293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포즈 인식 및 손 모델 갱신</a:t>
            </a:r>
            <a:r>
              <a:rPr lang="en-US" altLang="ko-KR" sz="3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(1)</a:t>
            </a:r>
            <a:endParaRPr lang="en-US" altLang="ko-KR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2100918"/>
            <a:ext cx="37289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모델 정규화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회전각 기반으로 손 모델 회전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모델 크기 변환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모델과 현 프레임의 손 정보와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매칭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포즈 인식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lphaLcParenBoth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다음 프레임을 위한 손 모델 갱신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9419" y="1774021"/>
            <a:ext cx="253684" cy="253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9632" y="1700808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 모델 </a:t>
            </a:r>
            <a:r>
              <a:rPr lang="ko-KR" altLang="en-US" sz="2000" b="1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매칭을</a:t>
            </a:r>
            <a:r>
              <a:rPr lang="ko-KR" altLang="en-US" sz="2000" b="1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통한 포즈 인식 순서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3339" y="1342436"/>
            <a:ext cx="1242682" cy="9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61348"/>
            <a:ext cx="914400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9455" y="6444044"/>
            <a:ext cx="161454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ocllos@naver.com</a:t>
            </a:r>
            <a:endParaRPr lang="en-US" altLang="ko-KR" b="1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506</Words>
  <Application>Microsoft Office PowerPoint</Application>
  <PresentationFormat>화면 슬라이드 쇼(4:3)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Microsoft Yi Baiti</vt:lpstr>
      <vt:lpstr>나눔고딕 ExtraBold</vt:lpstr>
      <vt:lpstr>한컴 윤고딕 230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ocllos</cp:lastModifiedBy>
  <cp:revision>48</cp:revision>
  <dcterms:created xsi:type="dcterms:W3CDTF">2012-11-13T11:27:53Z</dcterms:created>
  <dcterms:modified xsi:type="dcterms:W3CDTF">2013-02-08T05:43:45Z</dcterms:modified>
</cp:coreProperties>
</file>